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3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0"/>
  </p:notesMasterIdLst>
  <p:sldIdLst>
    <p:sldId id="256" r:id="rId5"/>
    <p:sldId id="257" r:id="rId6"/>
    <p:sldId id="263" r:id="rId7"/>
    <p:sldId id="297" r:id="rId8"/>
    <p:sldId id="264" r:id="rId9"/>
    <p:sldId id="265" r:id="rId10"/>
    <p:sldId id="273" r:id="rId11"/>
    <p:sldId id="269" r:id="rId12"/>
    <p:sldId id="261" r:id="rId13"/>
    <p:sldId id="266" r:id="rId14"/>
    <p:sldId id="267" r:id="rId15"/>
    <p:sldId id="271" r:id="rId16"/>
    <p:sldId id="272" r:id="rId17"/>
    <p:sldId id="270" r:id="rId18"/>
    <p:sldId id="274" r:id="rId19"/>
    <p:sldId id="277" r:id="rId20"/>
    <p:sldId id="278" r:id="rId21"/>
    <p:sldId id="279" r:id="rId22"/>
    <p:sldId id="281" r:id="rId23"/>
    <p:sldId id="282" r:id="rId24"/>
    <p:sldId id="303" r:id="rId25"/>
    <p:sldId id="284" r:id="rId26"/>
    <p:sldId id="285" r:id="rId27"/>
    <p:sldId id="298" r:id="rId28"/>
    <p:sldId id="295" r:id="rId29"/>
    <p:sldId id="289" r:id="rId30"/>
    <p:sldId id="290" r:id="rId31"/>
    <p:sldId id="291" r:id="rId32"/>
    <p:sldId id="296" r:id="rId33"/>
    <p:sldId id="293" r:id="rId34"/>
    <p:sldId id="294" r:id="rId35"/>
    <p:sldId id="299" r:id="rId36"/>
    <p:sldId id="300" r:id="rId37"/>
    <p:sldId id="301" r:id="rId38"/>
    <p:sldId id="302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8" autoAdjust="0"/>
    <p:restoredTop sz="83221" autoAdjust="0"/>
  </p:normalViewPr>
  <p:slideViewPr>
    <p:cSldViewPr snapToGrid="0">
      <p:cViewPr>
        <p:scale>
          <a:sx n="100" d="100"/>
          <a:sy n="100" d="100"/>
        </p:scale>
        <p:origin x="372" y="-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justinle\Documents\research\hekaton\project-siberia\cold%20data%20classification\papers\ICDE2013\experiments\HW%20components%20cost%20compariso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ustin:Desktop:hit-rate-experiment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stinle\Documents\research\hekaton\cold-data\analysis-experiments\2011-11-15\analysis-experiments-2011-11-1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stinle\Documents\research\hekaton\cold-data\analysis-experiments\2011-11-15\analysis-experiments-2011-11-15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stinle\Documents\research\hekaton\project-siberia\cold%20data%20classification\experiments\performance-experiments\space%20overhead\SpaceOverheadExperiment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654659090995537"/>
          <c:y val="5.1400554097404488E-2"/>
          <c:w val="0.79737082930473269"/>
          <c:h val="0.65433682642353186"/>
        </c:manualLayout>
      </c:layout>
      <c:barChart>
        <c:barDir val="col"/>
        <c:grouping val="stacked"/>
        <c:varyColors val="0"/>
        <c:ser>
          <c:idx val="1"/>
          <c:order val="2"/>
          <c:tx>
            <c:strRef>
              <c:f>'[HW components cost comparison.xlsx]RAM'!$O$29</c:f>
              <c:strCache>
                <c:ptCount val="1"/>
                <c:pt idx="0">
                  <c:v>System</c:v>
                </c:pt>
              </c:strCache>
            </c:strRef>
          </c:tx>
          <c:invertIfNegative val="0"/>
          <c:cat>
            <c:numRef>
              <c:f>'[HW components cost comparison.xlsx]RAM'!$N$30:$N$36</c:f>
              <c:numCache>
                <c:formatCode>General</c:formatCode>
                <c:ptCount val="7"/>
                <c:pt idx="0">
                  <c:v>16</c:v>
                </c:pt>
                <c:pt idx="1">
                  <c:v>64</c:v>
                </c:pt>
                <c:pt idx="2">
                  <c:v>128</c:v>
                </c:pt>
                <c:pt idx="3">
                  <c:v>256</c:v>
                </c:pt>
                <c:pt idx="4">
                  <c:v>512</c:v>
                </c:pt>
                <c:pt idx="5">
                  <c:v>1024</c:v>
                </c:pt>
                <c:pt idx="6">
                  <c:v>2048</c:v>
                </c:pt>
              </c:numCache>
            </c:numRef>
          </c:cat>
          <c:val>
            <c:numRef>
              <c:f>'[HW components cost comparison.xlsx]RAM'!$O$30:$O$36</c:f>
              <c:numCache>
                <c:formatCode>General</c:formatCode>
                <c:ptCount val="7"/>
                <c:pt idx="0">
                  <c:v>1144</c:v>
                </c:pt>
                <c:pt idx="1">
                  <c:v>1144</c:v>
                </c:pt>
                <c:pt idx="2" formatCode="#,##0">
                  <c:v>1540</c:v>
                </c:pt>
                <c:pt idx="3" formatCode="#,##0">
                  <c:v>7751</c:v>
                </c:pt>
                <c:pt idx="4" formatCode="#,##0">
                  <c:v>7751</c:v>
                </c:pt>
                <c:pt idx="5" formatCode="#,##0">
                  <c:v>7751</c:v>
                </c:pt>
                <c:pt idx="6">
                  <c:v>21834</c:v>
                </c:pt>
              </c:numCache>
            </c:numRef>
          </c:val>
        </c:ser>
        <c:ser>
          <c:idx val="2"/>
          <c:order val="3"/>
          <c:tx>
            <c:strRef>
              <c:f>'[HW components cost comparison.xlsx]RAM'!$P$29</c:f>
              <c:strCache>
                <c:ptCount val="1"/>
                <c:pt idx="0">
                  <c:v>RAM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numRef>
              <c:f>'[HW components cost comparison.xlsx]RAM'!$N$30:$N$36</c:f>
              <c:numCache>
                <c:formatCode>General</c:formatCode>
                <c:ptCount val="7"/>
                <c:pt idx="0">
                  <c:v>16</c:v>
                </c:pt>
                <c:pt idx="1">
                  <c:v>64</c:v>
                </c:pt>
                <c:pt idx="2">
                  <c:v>128</c:v>
                </c:pt>
                <c:pt idx="3">
                  <c:v>256</c:v>
                </c:pt>
                <c:pt idx="4">
                  <c:v>512</c:v>
                </c:pt>
                <c:pt idx="5">
                  <c:v>1024</c:v>
                </c:pt>
                <c:pt idx="6">
                  <c:v>2048</c:v>
                </c:pt>
              </c:numCache>
            </c:numRef>
          </c:cat>
          <c:val>
            <c:numRef>
              <c:f>'[HW components cost comparison.xlsx]RAM'!$P$30:$P$36</c:f>
              <c:numCache>
                <c:formatCode>General</c:formatCode>
                <c:ptCount val="7"/>
                <c:pt idx="0">
                  <c:v>356</c:v>
                </c:pt>
                <c:pt idx="1">
                  <c:v>1596</c:v>
                </c:pt>
                <c:pt idx="2" formatCode="#,##0">
                  <c:v>3601</c:v>
                </c:pt>
                <c:pt idx="3" formatCode="#,##0">
                  <c:v>19992</c:v>
                </c:pt>
                <c:pt idx="4" formatCode="#,##0">
                  <c:v>39984</c:v>
                </c:pt>
                <c:pt idx="5" formatCode="#,##0">
                  <c:v>84045</c:v>
                </c:pt>
                <c:pt idx="6" formatCode="#,##0">
                  <c:v>158938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5969384"/>
        <c:axId val="195969776"/>
      </c:barChart>
      <c:lineChart>
        <c:grouping val="standard"/>
        <c:varyColors val="0"/>
        <c:ser>
          <c:idx val="3"/>
          <c:order val="0"/>
          <c:tx>
            <c:strRef>
              <c:f>'[HW components cost comparison.xlsx]RAM'!$R$29</c:f>
              <c:strCache>
                <c:ptCount val="1"/>
                <c:pt idx="0">
                  <c:v>2TB Flash (high)</c:v>
                </c:pt>
              </c:strCache>
            </c:strRef>
          </c:tx>
          <c:spPr>
            <a:ln w="19050">
              <a:solidFill>
                <a:schemeClr val="tx1"/>
              </a:solidFill>
              <a:prstDash val="sysDot"/>
            </a:ln>
          </c:spPr>
          <c:marker>
            <c:symbol val="none"/>
          </c:marker>
          <c:val>
            <c:numRef>
              <c:f>'[HW components cost comparison.xlsx]RAM'!$R$30:$R$36</c:f>
              <c:numCache>
                <c:formatCode>General</c:formatCode>
                <c:ptCount val="7"/>
                <c:pt idx="0">
                  <c:v>10240</c:v>
                </c:pt>
                <c:pt idx="1">
                  <c:v>10240</c:v>
                </c:pt>
                <c:pt idx="2">
                  <c:v>10240</c:v>
                </c:pt>
                <c:pt idx="3">
                  <c:v>10240</c:v>
                </c:pt>
                <c:pt idx="4">
                  <c:v>10240</c:v>
                </c:pt>
                <c:pt idx="5">
                  <c:v>10240</c:v>
                </c:pt>
                <c:pt idx="6">
                  <c:v>10240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'[HW components cost comparison.xlsx]RAM'!$Q$29</c:f>
              <c:strCache>
                <c:ptCount val="1"/>
                <c:pt idx="0">
                  <c:v>2TB Flash (low)</c:v>
                </c:pt>
              </c:strCache>
            </c:strRef>
          </c:tx>
          <c:spPr>
            <a:ln w="19050">
              <a:solidFill>
                <a:schemeClr val="tx1"/>
              </a:solidFill>
              <a:prstDash val="dash"/>
            </a:ln>
          </c:spPr>
          <c:marker>
            <c:symbol val="none"/>
          </c:marker>
          <c:val>
            <c:numRef>
              <c:f>'[HW components cost comparison.xlsx]RAM'!$Q$30:$Q$36</c:f>
              <c:numCache>
                <c:formatCode>General</c:formatCode>
                <c:ptCount val="7"/>
                <c:pt idx="0">
                  <c:v>4812.8</c:v>
                </c:pt>
                <c:pt idx="1">
                  <c:v>4812.8</c:v>
                </c:pt>
                <c:pt idx="2">
                  <c:v>4812.8</c:v>
                </c:pt>
                <c:pt idx="3">
                  <c:v>4812.8</c:v>
                </c:pt>
                <c:pt idx="4">
                  <c:v>4812.8</c:v>
                </c:pt>
                <c:pt idx="5">
                  <c:v>4812.8</c:v>
                </c:pt>
                <c:pt idx="6">
                  <c:v>4812.8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5969384"/>
        <c:axId val="195969776"/>
      </c:lineChart>
      <c:catAx>
        <c:axId val="1959693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System Memory (GB)</a:t>
                </a:r>
              </a:p>
            </c:rich>
          </c:tx>
          <c:layout>
            <c:manualLayout>
              <c:xMode val="edge"/>
              <c:yMode val="edge"/>
              <c:x val="0.39907800719609104"/>
              <c:y val="0.9162917840016022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95969776"/>
        <c:crosses val="autoZero"/>
        <c:auto val="1"/>
        <c:lblAlgn val="ctr"/>
        <c:lblOffset val="0"/>
        <c:noMultiLvlLbl val="0"/>
      </c:catAx>
      <c:valAx>
        <c:axId val="1959697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Price (1000s of $)</a:t>
                </a:r>
              </a:p>
            </c:rich>
          </c:tx>
          <c:layout>
            <c:manualLayout>
              <c:xMode val="edge"/>
              <c:yMode val="edge"/>
              <c:x val="2.1402614869321201E-3"/>
              <c:y val="7.182723744098666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95969384"/>
        <c:crosses val="autoZero"/>
        <c:crossBetween val="between"/>
        <c:dispUnits>
          <c:builtInUnit val="thousands"/>
        </c:dispUnits>
      </c:valAx>
    </c:plotArea>
    <c:legend>
      <c:legendPos val="r"/>
      <c:layout>
        <c:manualLayout>
          <c:xMode val="edge"/>
          <c:yMode val="edge"/>
          <c:x val="0.2028828686910244"/>
          <c:y val="5.2729968546891194E-2"/>
          <c:w val="0.47106062176027136"/>
          <c:h val="0.35237545761412697"/>
        </c:manualLayout>
      </c:layout>
      <c:overlay val="0"/>
      <c:spPr>
        <a:solidFill>
          <a:schemeClr val="bg1"/>
        </a:solidFill>
        <a:ln>
          <a:solidFill>
            <a:sysClr val="window" lastClr="FFFFFF">
              <a:lumMod val="50000"/>
            </a:sysClr>
          </a:solidFill>
        </a:ln>
      </c:spPr>
    </c:legend>
    <c:plotVisOnly val="1"/>
    <c:dispBlanksAs val="gap"/>
    <c:showDLblsOverMax val="0"/>
  </c:chart>
  <c:txPr>
    <a:bodyPr/>
    <a:lstStyle/>
    <a:p>
      <a:pPr>
        <a:defRPr sz="9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TPC!$B$25</c:f>
              <c:strCache>
                <c:ptCount val="1"/>
                <c:pt idx="0">
                  <c:v>SES </c:v>
                </c:pt>
              </c:strCache>
            </c:strRef>
          </c:tx>
          <c:cat>
            <c:numRef>
              <c:f>TPC!$A$26:$A$38</c:f>
              <c:numCache>
                <c:formatCode>0.00</c:formatCode>
                <c:ptCount val="13"/>
                <c:pt idx="0">
                  <c:v>1.2200000000000001E-2</c:v>
                </c:pt>
                <c:pt idx="1">
                  <c:v>2.4400000000000002E-2</c:v>
                </c:pt>
                <c:pt idx="2">
                  <c:v>4.8800000000000003E-2</c:v>
                </c:pt>
                <c:pt idx="3" formatCode="General">
                  <c:v>0.1</c:v>
                </c:pt>
                <c:pt idx="4" formatCode="General">
                  <c:v>0.2</c:v>
                </c:pt>
                <c:pt idx="5" formatCode="General">
                  <c:v>0.4</c:v>
                </c:pt>
                <c:pt idx="6" formatCode="General">
                  <c:v>0.8</c:v>
                </c:pt>
                <c:pt idx="7" formatCode="General">
                  <c:v>1.6</c:v>
                </c:pt>
                <c:pt idx="8" formatCode="General">
                  <c:v>3.1</c:v>
                </c:pt>
                <c:pt idx="9" formatCode="General">
                  <c:v>6.3</c:v>
                </c:pt>
                <c:pt idx="10" formatCode="General">
                  <c:v>12.5</c:v>
                </c:pt>
                <c:pt idx="11" formatCode="General">
                  <c:v>25</c:v>
                </c:pt>
                <c:pt idx="12" formatCode="General">
                  <c:v>50</c:v>
                </c:pt>
              </c:numCache>
            </c:numRef>
          </c:cat>
          <c:val>
            <c:numRef>
              <c:f>TPC!$B$26:$B$38</c:f>
              <c:numCache>
                <c:formatCode>General</c:formatCode>
                <c:ptCount val="13"/>
                <c:pt idx="0">
                  <c:v>0.1176735</c:v>
                </c:pt>
                <c:pt idx="1">
                  <c:v>0.1106526</c:v>
                </c:pt>
                <c:pt idx="2">
                  <c:v>0.1321425</c:v>
                </c:pt>
                <c:pt idx="3">
                  <c:v>0.38919419999999999</c:v>
                </c:pt>
                <c:pt idx="4">
                  <c:v>3.0464999999999999E-2</c:v>
                </c:pt>
                <c:pt idx="5">
                  <c:v>7.0926600000000006E-2</c:v>
                </c:pt>
                <c:pt idx="6">
                  <c:v>2.71601E-2</c:v>
                </c:pt>
                <c:pt idx="7">
                  <c:v>3.79882E-2</c:v>
                </c:pt>
                <c:pt idx="8">
                  <c:v>6.8459999999999993E-2</c:v>
                </c:pt>
                <c:pt idx="9">
                  <c:v>1.9860300000000001E-2</c:v>
                </c:pt>
                <c:pt idx="10">
                  <c:v>0.1672034</c:v>
                </c:pt>
                <c:pt idx="11">
                  <c:v>0.33773690000000001</c:v>
                </c:pt>
                <c:pt idx="12">
                  <c:v>0.33986909999999998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TPC!$C$25</c:f>
              <c:strCache>
                <c:ptCount val="1"/>
                <c:pt idx="0">
                  <c:v>LRU-2</c:v>
                </c:pt>
              </c:strCache>
            </c:strRef>
          </c:tx>
          <c:cat>
            <c:numRef>
              <c:f>TPC!$A$26:$A$38</c:f>
              <c:numCache>
                <c:formatCode>0.00</c:formatCode>
                <c:ptCount val="13"/>
                <c:pt idx="0">
                  <c:v>1.2200000000000001E-2</c:v>
                </c:pt>
                <c:pt idx="1">
                  <c:v>2.4400000000000002E-2</c:v>
                </c:pt>
                <c:pt idx="2">
                  <c:v>4.8800000000000003E-2</c:v>
                </c:pt>
                <c:pt idx="3" formatCode="General">
                  <c:v>0.1</c:v>
                </c:pt>
                <c:pt idx="4" formatCode="General">
                  <c:v>0.2</c:v>
                </c:pt>
                <c:pt idx="5" formatCode="General">
                  <c:v>0.4</c:v>
                </c:pt>
                <c:pt idx="6" formatCode="General">
                  <c:v>0.8</c:v>
                </c:pt>
                <c:pt idx="7" formatCode="General">
                  <c:v>1.6</c:v>
                </c:pt>
                <c:pt idx="8" formatCode="General">
                  <c:v>3.1</c:v>
                </c:pt>
                <c:pt idx="9" formatCode="General">
                  <c:v>6.3</c:v>
                </c:pt>
                <c:pt idx="10" formatCode="General">
                  <c:v>12.5</c:v>
                </c:pt>
                <c:pt idx="11" formatCode="General">
                  <c:v>25</c:v>
                </c:pt>
                <c:pt idx="12" formatCode="General">
                  <c:v>50</c:v>
                </c:pt>
              </c:numCache>
            </c:numRef>
          </c:cat>
          <c:val>
            <c:numRef>
              <c:f>TPC!$C$26:$C$38</c:f>
              <c:numCache>
                <c:formatCode>General</c:formatCode>
                <c:ptCount val="13"/>
                <c:pt idx="0">
                  <c:v>2.7973392000000001</c:v>
                </c:pt>
                <c:pt idx="1">
                  <c:v>3.5480961</c:v>
                </c:pt>
                <c:pt idx="2">
                  <c:v>3.8487433000000002</c:v>
                </c:pt>
                <c:pt idx="3">
                  <c:v>5.3132339000000002</c:v>
                </c:pt>
                <c:pt idx="4">
                  <c:v>5.3427545999999992</c:v>
                </c:pt>
                <c:pt idx="5">
                  <c:v>5.8319524999999999</c:v>
                </c:pt>
                <c:pt idx="6">
                  <c:v>6.3569939999999994</c:v>
                </c:pt>
                <c:pt idx="7">
                  <c:v>5.8268252999999994</c:v>
                </c:pt>
                <c:pt idx="8">
                  <c:v>4.7457693000000001</c:v>
                </c:pt>
                <c:pt idx="9">
                  <c:v>4.8798209000000003</c:v>
                </c:pt>
                <c:pt idx="10">
                  <c:v>2.8592285999999989</c:v>
                </c:pt>
                <c:pt idx="11">
                  <c:v>1.3967592</c:v>
                </c:pt>
                <c:pt idx="12">
                  <c:v>0.26110230000000001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TPC!$D$25</c:f>
              <c:strCache>
                <c:ptCount val="1"/>
                <c:pt idx="0">
                  <c:v>ARC</c:v>
                </c:pt>
              </c:strCache>
            </c:strRef>
          </c:tx>
          <c:cat>
            <c:numRef>
              <c:f>TPC!$A$26:$A$38</c:f>
              <c:numCache>
                <c:formatCode>0.00</c:formatCode>
                <c:ptCount val="13"/>
                <c:pt idx="0">
                  <c:v>1.2200000000000001E-2</c:v>
                </c:pt>
                <c:pt idx="1">
                  <c:v>2.4400000000000002E-2</c:v>
                </c:pt>
                <c:pt idx="2">
                  <c:v>4.8800000000000003E-2</c:v>
                </c:pt>
                <c:pt idx="3" formatCode="General">
                  <c:v>0.1</c:v>
                </c:pt>
                <c:pt idx="4" formatCode="General">
                  <c:v>0.2</c:v>
                </c:pt>
                <c:pt idx="5" formatCode="General">
                  <c:v>0.4</c:v>
                </c:pt>
                <c:pt idx="6" formatCode="General">
                  <c:v>0.8</c:v>
                </c:pt>
                <c:pt idx="7" formatCode="General">
                  <c:v>1.6</c:v>
                </c:pt>
                <c:pt idx="8" formatCode="General">
                  <c:v>3.1</c:v>
                </c:pt>
                <c:pt idx="9" formatCode="General">
                  <c:v>6.3</c:v>
                </c:pt>
                <c:pt idx="10" formatCode="General">
                  <c:v>12.5</c:v>
                </c:pt>
                <c:pt idx="11" formatCode="General">
                  <c:v>25</c:v>
                </c:pt>
                <c:pt idx="12" formatCode="General">
                  <c:v>50</c:v>
                </c:pt>
              </c:numCache>
            </c:numRef>
          </c:cat>
          <c:val>
            <c:numRef>
              <c:f>TPC!$D$26:$D$38</c:f>
              <c:numCache>
                <c:formatCode>General</c:formatCode>
                <c:ptCount val="13"/>
                <c:pt idx="0">
                  <c:v>1.8557115</c:v>
                </c:pt>
                <c:pt idx="1">
                  <c:v>2.4349045999999999</c:v>
                </c:pt>
                <c:pt idx="2">
                  <c:v>3.3453990999999998</c:v>
                </c:pt>
                <c:pt idx="3">
                  <c:v>4.7132766000000004</c:v>
                </c:pt>
                <c:pt idx="4">
                  <c:v>5.2207517999999986</c:v>
                </c:pt>
                <c:pt idx="5">
                  <c:v>7.1652132999999996</c:v>
                </c:pt>
                <c:pt idx="6">
                  <c:v>7.3669375999999991</c:v>
                </c:pt>
                <c:pt idx="7">
                  <c:v>8.5001688999999985</c:v>
                </c:pt>
                <c:pt idx="8">
                  <c:v>8.1590988000000007</c:v>
                </c:pt>
                <c:pt idx="9">
                  <c:v>7.6160038999999999</c:v>
                </c:pt>
                <c:pt idx="10">
                  <c:v>5.8379407999999993</c:v>
                </c:pt>
                <c:pt idx="11">
                  <c:v>3.2804503999999999</c:v>
                </c:pt>
                <c:pt idx="12">
                  <c:v>0.92752089999999998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5966248"/>
        <c:axId val="195968208"/>
      </c:lineChart>
      <c:catAx>
        <c:axId val="1959662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Hot Data Size (% of Total Data)</a:t>
                </a:r>
              </a:p>
            </c:rich>
          </c:tx>
          <c:layout/>
          <c:overlay val="0"/>
        </c:title>
        <c:numFmt formatCode="#,##0.00" sourceLinked="0"/>
        <c:majorTickMark val="in"/>
        <c:minorTickMark val="none"/>
        <c:tickLblPos val="nextTo"/>
        <c:crossAx val="195968208"/>
        <c:crosses val="autoZero"/>
        <c:auto val="1"/>
        <c:lblAlgn val="ctr"/>
        <c:lblOffset val="100"/>
        <c:noMultiLvlLbl val="0"/>
      </c:catAx>
      <c:valAx>
        <c:axId val="19596820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Loss in Hit Rate (%)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crossAx val="195966248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 smtClean="0"/>
              <a:t>Zipf</a:t>
            </a:r>
            <a:r>
              <a:rPr lang="en-US" dirty="0" smtClean="0"/>
              <a:t> Distribution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'percent-hot2'!$A$5</c:f>
              <c:strCache>
                <c:ptCount val="1"/>
                <c:pt idx="0">
                  <c:v>Forward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'percent-hot2'!$B$4:$H$4</c:f>
              <c:numCache>
                <c:formatCode>General</c:formatCode>
                <c:ptCount val="7"/>
                <c:pt idx="0">
                  <c:v>0.1</c:v>
                </c:pt>
                <c:pt idx="1">
                  <c:v>1</c:v>
                </c:pt>
                <c:pt idx="2">
                  <c:v>10</c:v>
                </c:pt>
                <c:pt idx="3">
                  <c:v>20</c:v>
                </c:pt>
                <c:pt idx="4">
                  <c:v>40</c:v>
                </c:pt>
                <c:pt idx="5">
                  <c:v>50</c:v>
                </c:pt>
                <c:pt idx="6">
                  <c:v>80</c:v>
                </c:pt>
              </c:numCache>
            </c:numRef>
          </c:cat>
          <c:val>
            <c:numRef>
              <c:f>'percent-hot2'!$B$5:$H$5</c:f>
              <c:numCache>
                <c:formatCode>General</c:formatCode>
                <c:ptCount val="7"/>
                <c:pt idx="0">
                  <c:v>238.86799999999999</c:v>
                </c:pt>
                <c:pt idx="1">
                  <c:v>223.154</c:v>
                </c:pt>
                <c:pt idx="2">
                  <c:v>211.87899999999999</c:v>
                </c:pt>
                <c:pt idx="3">
                  <c:v>209.874</c:v>
                </c:pt>
                <c:pt idx="4">
                  <c:v>208.255</c:v>
                </c:pt>
                <c:pt idx="5">
                  <c:v>207.37200000000001</c:v>
                </c:pt>
                <c:pt idx="6">
                  <c:v>206.46899999999999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'percent-hot2'!$A$6</c:f>
              <c:strCache>
                <c:ptCount val="1"/>
                <c:pt idx="0">
                  <c:v>Forward-Parallel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'percent-hot2'!$B$4:$H$4</c:f>
              <c:numCache>
                <c:formatCode>General</c:formatCode>
                <c:ptCount val="7"/>
                <c:pt idx="0">
                  <c:v>0.1</c:v>
                </c:pt>
                <c:pt idx="1">
                  <c:v>1</c:v>
                </c:pt>
                <c:pt idx="2">
                  <c:v>10</c:v>
                </c:pt>
                <c:pt idx="3">
                  <c:v>20</c:v>
                </c:pt>
                <c:pt idx="4">
                  <c:v>40</c:v>
                </c:pt>
                <c:pt idx="5">
                  <c:v>50</c:v>
                </c:pt>
                <c:pt idx="6">
                  <c:v>80</c:v>
                </c:pt>
              </c:numCache>
            </c:numRef>
          </c:cat>
          <c:val>
            <c:numRef>
              <c:f>'percent-hot2'!$B$6:$H$6</c:f>
              <c:numCache>
                <c:formatCode>General</c:formatCode>
                <c:ptCount val="7"/>
                <c:pt idx="0">
                  <c:v>52.63</c:v>
                </c:pt>
                <c:pt idx="1">
                  <c:v>48.31</c:v>
                </c:pt>
                <c:pt idx="2">
                  <c:v>46.47</c:v>
                </c:pt>
                <c:pt idx="3">
                  <c:v>45.37</c:v>
                </c:pt>
                <c:pt idx="4">
                  <c:v>44.67</c:v>
                </c:pt>
                <c:pt idx="5">
                  <c:v>44.15</c:v>
                </c:pt>
                <c:pt idx="6">
                  <c:v>45.37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'percent-hot2'!$A$7</c:f>
              <c:strCache>
                <c:ptCount val="1"/>
                <c:pt idx="0">
                  <c:v>Back</c:v>
                </c:pt>
              </c:strCache>
            </c:strRef>
          </c:tx>
          <c:spPr>
            <a:ln w="22225" cap="rnd" cmpd="sng" algn="ctr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'percent-hot2'!$B$4:$H$4</c:f>
              <c:numCache>
                <c:formatCode>General</c:formatCode>
                <c:ptCount val="7"/>
                <c:pt idx="0">
                  <c:v>0.1</c:v>
                </c:pt>
                <c:pt idx="1">
                  <c:v>1</c:v>
                </c:pt>
                <c:pt idx="2">
                  <c:v>10</c:v>
                </c:pt>
                <c:pt idx="3">
                  <c:v>20</c:v>
                </c:pt>
                <c:pt idx="4">
                  <c:v>40</c:v>
                </c:pt>
                <c:pt idx="5">
                  <c:v>50</c:v>
                </c:pt>
                <c:pt idx="6">
                  <c:v>80</c:v>
                </c:pt>
              </c:numCache>
            </c:numRef>
          </c:cat>
          <c:val>
            <c:numRef>
              <c:f>'percent-hot2'!$B$7:$H$7</c:f>
              <c:numCache>
                <c:formatCode>General</c:formatCode>
                <c:ptCount val="7"/>
                <c:pt idx="0">
                  <c:v>3.2372100000000001E-2</c:v>
                </c:pt>
                <c:pt idx="1">
                  <c:v>0.90461899999999995</c:v>
                </c:pt>
                <c:pt idx="2">
                  <c:v>1.51942</c:v>
                </c:pt>
                <c:pt idx="3">
                  <c:v>3.49133</c:v>
                </c:pt>
                <c:pt idx="4">
                  <c:v>6.8631700000000002</c:v>
                </c:pt>
                <c:pt idx="5">
                  <c:v>8.6078499999999991</c:v>
                </c:pt>
                <c:pt idx="6">
                  <c:v>14.8559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'percent-hot2'!$A$8</c:f>
              <c:strCache>
                <c:ptCount val="1"/>
                <c:pt idx="0">
                  <c:v>Back-Parallel</c:v>
                </c:pt>
              </c:strCache>
            </c:strRef>
          </c:tx>
          <c:spPr>
            <a:ln w="22225" cap="rnd" cmpd="sng" algn="ctr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'percent-hot2'!$B$4:$H$4</c:f>
              <c:numCache>
                <c:formatCode>General</c:formatCode>
                <c:ptCount val="7"/>
                <c:pt idx="0">
                  <c:v>0.1</c:v>
                </c:pt>
                <c:pt idx="1">
                  <c:v>1</c:v>
                </c:pt>
                <c:pt idx="2">
                  <c:v>10</c:v>
                </c:pt>
                <c:pt idx="3">
                  <c:v>20</c:v>
                </c:pt>
                <c:pt idx="4">
                  <c:v>40</c:v>
                </c:pt>
                <c:pt idx="5">
                  <c:v>50</c:v>
                </c:pt>
                <c:pt idx="6">
                  <c:v>80</c:v>
                </c:pt>
              </c:numCache>
            </c:numRef>
          </c:cat>
          <c:val>
            <c:numRef>
              <c:f>'percent-hot2'!$B$8:$H$8</c:f>
              <c:numCache>
                <c:formatCode>General</c:formatCode>
                <c:ptCount val="7"/>
                <c:pt idx="1">
                  <c:v>3.3539300000000001E-2</c:v>
                </c:pt>
                <c:pt idx="2">
                  <c:v>0.31984699999999999</c:v>
                </c:pt>
                <c:pt idx="3">
                  <c:v>0.78640299999999996</c:v>
                </c:pt>
                <c:pt idx="4">
                  <c:v>1.9911700000000001</c:v>
                </c:pt>
                <c:pt idx="5">
                  <c:v>2.5933799999999998</c:v>
                </c:pt>
                <c:pt idx="6">
                  <c:v>4.7390400000000001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195971736"/>
        <c:axId val="195970560"/>
      </c:lineChart>
      <c:catAx>
        <c:axId val="1959717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Hot Set Size (% of Total Data)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970560"/>
        <c:crosses val="autoZero"/>
        <c:auto val="1"/>
        <c:lblAlgn val="ctr"/>
        <c:lblOffset val="100"/>
        <c:noMultiLvlLbl val="0"/>
      </c:catAx>
      <c:valAx>
        <c:axId val="19597056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Classification</a:t>
                </a:r>
                <a:r>
                  <a:rPr lang="en-US" baseline="0" dirty="0" smtClean="0"/>
                  <a:t> </a:t>
                </a:r>
                <a:r>
                  <a:rPr lang="en-US" dirty="0" smtClean="0"/>
                  <a:t>Time </a:t>
                </a:r>
                <a:r>
                  <a:rPr lang="en-US" dirty="0"/>
                  <a:t>(sec)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971736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Uniform Distribution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'percent-hot2'!$A$19</c:f>
              <c:strCache>
                <c:ptCount val="1"/>
                <c:pt idx="0">
                  <c:v>Forward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'percent-hot2'!$B$18:$H$18</c:f>
              <c:numCache>
                <c:formatCode>General</c:formatCode>
                <c:ptCount val="7"/>
                <c:pt idx="0">
                  <c:v>0.1</c:v>
                </c:pt>
                <c:pt idx="1">
                  <c:v>1</c:v>
                </c:pt>
                <c:pt idx="2">
                  <c:v>10</c:v>
                </c:pt>
                <c:pt idx="3">
                  <c:v>20</c:v>
                </c:pt>
                <c:pt idx="4">
                  <c:v>40</c:v>
                </c:pt>
                <c:pt idx="5">
                  <c:v>50</c:v>
                </c:pt>
                <c:pt idx="6">
                  <c:v>80</c:v>
                </c:pt>
              </c:numCache>
            </c:numRef>
          </c:cat>
          <c:val>
            <c:numRef>
              <c:f>'percent-hot2'!$B$19:$H$19</c:f>
              <c:numCache>
                <c:formatCode>General</c:formatCode>
                <c:ptCount val="7"/>
                <c:pt idx="0">
                  <c:v>441.21300000000002</c:v>
                </c:pt>
                <c:pt idx="1">
                  <c:v>412.18799999999999</c:v>
                </c:pt>
                <c:pt idx="2">
                  <c:v>408.25299999999999</c:v>
                </c:pt>
                <c:pt idx="3">
                  <c:v>408.82799999999997</c:v>
                </c:pt>
                <c:pt idx="4">
                  <c:v>409.52199999999999</c:v>
                </c:pt>
                <c:pt idx="5">
                  <c:v>409.166</c:v>
                </c:pt>
                <c:pt idx="6">
                  <c:v>409.28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'percent-hot2'!$A$20</c:f>
              <c:strCache>
                <c:ptCount val="1"/>
                <c:pt idx="0">
                  <c:v>Forward-P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'percent-hot2'!$B$18:$H$18</c:f>
              <c:numCache>
                <c:formatCode>General</c:formatCode>
                <c:ptCount val="7"/>
                <c:pt idx="0">
                  <c:v>0.1</c:v>
                </c:pt>
                <c:pt idx="1">
                  <c:v>1</c:v>
                </c:pt>
                <c:pt idx="2">
                  <c:v>10</c:v>
                </c:pt>
                <c:pt idx="3">
                  <c:v>20</c:v>
                </c:pt>
                <c:pt idx="4">
                  <c:v>40</c:v>
                </c:pt>
                <c:pt idx="5">
                  <c:v>50</c:v>
                </c:pt>
                <c:pt idx="6">
                  <c:v>80</c:v>
                </c:pt>
              </c:numCache>
            </c:numRef>
          </c:cat>
          <c:val>
            <c:numRef>
              <c:f>'percent-hot2'!$B$20:$H$20</c:f>
              <c:numCache>
                <c:formatCode>General</c:formatCode>
                <c:ptCount val="7"/>
                <c:pt idx="0">
                  <c:v>85.65</c:v>
                </c:pt>
                <c:pt idx="1">
                  <c:v>78.33</c:v>
                </c:pt>
                <c:pt idx="2">
                  <c:v>77.66</c:v>
                </c:pt>
                <c:pt idx="3">
                  <c:v>77.59</c:v>
                </c:pt>
                <c:pt idx="4">
                  <c:v>77.58</c:v>
                </c:pt>
                <c:pt idx="5">
                  <c:v>77.25</c:v>
                </c:pt>
                <c:pt idx="6">
                  <c:v>77.06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'percent-hot2'!$A$21</c:f>
              <c:strCache>
                <c:ptCount val="1"/>
                <c:pt idx="0">
                  <c:v>Back</c:v>
                </c:pt>
              </c:strCache>
            </c:strRef>
          </c:tx>
          <c:spPr>
            <a:ln w="22225" cap="rnd" cmpd="sng" algn="ctr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'percent-hot2'!$B$18:$H$18</c:f>
              <c:numCache>
                <c:formatCode>General</c:formatCode>
                <c:ptCount val="7"/>
                <c:pt idx="0">
                  <c:v>0.1</c:v>
                </c:pt>
                <c:pt idx="1">
                  <c:v>1</c:v>
                </c:pt>
                <c:pt idx="2">
                  <c:v>10</c:v>
                </c:pt>
                <c:pt idx="3">
                  <c:v>20</c:v>
                </c:pt>
                <c:pt idx="4">
                  <c:v>40</c:v>
                </c:pt>
                <c:pt idx="5">
                  <c:v>50</c:v>
                </c:pt>
                <c:pt idx="6">
                  <c:v>80</c:v>
                </c:pt>
              </c:numCache>
            </c:numRef>
          </c:cat>
          <c:val>
            <c:numRef>
              <c:f>'percent-hot2'!$B$21:$H$21</c:f>
              <c:numCache>
                <c:formatCode>General</c:formatCode>
                <c:ptCount val="7"/>
                <c:pt idx="0">
                  <c:v>8.65404E-3</c:v>
                </c:pt>
                <c:pt idx="1">
                  <c:v>0.58043699999999998</c:v>
                </c:pt>
                <c:pt idx="2">
                  <c:v>7.0343</c:v>
                </c:pt>
                <c:pt idx="3">
                  <c:v>18.259</c:v>
                </c:pt>
                <c:pt idx="4">
                  <c:v>31.3293</c:v>
                </c:pt>
                <c:pt idx="5">
                  <c:v>31.802800000000001</c:v>
                </c:pt>
                <c:pt idx="6">
                  <c:v>23.122900000000001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'percent-hot2'!$A$22</c:f>
              <c:strCache>
                <c:ptCount val="1"/>
                <c:pt idx="0">
                  <c:v>Back-Parallel</c:v>
                </c:pt>
              </c:strCache>
            </c:strRef>
          </c:tx>
          <c:spPr>
            <a:ln w="22225" cap="rnd" cmpd="sng" algn="ctr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'percent-hot2'!$B$18:$H$18</c:f>
              <c:numCache>
                <c:formatCode>General</c:formatCode>
                <c:ptCount val="7"/>
                <c:pt idx="0">
                  <c:v>0.1</c:v>
                </c:pt>
                <c:pt idx="1">
                  <c:v>1</c:v>
                </c:pt>
                <c:pt idx="2">
                  <c:v>10</c:v>
                </c:pt>
                <c:pt idx="3">
                  <c:v>20</c:v>
                </c:pt>
                <c:pt idx="4">
                  <c:v>40</c:v>
                </c:pt>
                <c:pt idx="5">
                  <c:v>50</c:v>
                </c:pt>
                <c:pt idx="6">
                  <c:v>80</c:v>
                </c:pt>
              </c:numCache>
            </c:numRef>
          </c:cat>
          <c:val>
            <c:numRef>
              <c:f>'percent-hot2'!$B$22:$H$22</c:f>
              <c:numCache>
                <c:formatCode>General</c:formatCode>
                <c:ptCount val="7"/>
                <c:pt idx="0">
                  <c:v>7.3416000000000002E-3</c:v>
                </c:pt>
                <c:pt idx="1">
                  <c:v>1.5407599999999999</c:v>
                </c:pt>
                <c:pt idx="2">
                  <c:v>0.568658</c:v>
                </c:pt>
                <c:pt idx="3">
                  <c:v>2.0748500000000001</c:v>
                </c:pt>
                <c:pt idx="4">
                  <c:v>2.8330500000000001</c:v>
                </c:pt>
                <c:pt idx="5">
                  <c:v>3.4872899999999998</c:v>
                </c:pt>
                <c:pt idx="6">
                  <c:v>5.3233800000000002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195968600"/>
        <c:axId val="195967032"/>
      </c:lineChart>
      <c:catAx>
        <c:axId val="1959686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Hot Set Size (% of Total Data)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967032"/>
        <c:crosses val="autoZero"/>
        <c:auto val="1"/>
        <c:lblAlgn val="ctr"/>
        <c:lblOffset val="100"/>
        <c:noMultiLvlLbl val="0"/>
      </c:catAx>
      <c:valAx>
        <c:axId val="19596703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Classification</a:t>
                </a:r>
                <a:r>
                  <a:rPr lang="en-US" baseline="0" dirty="0" smtClean="0"/>
                  <a:t> </a:t>
                </a:r>
                <a:r>
                  <a:rPr lang="en-US" dirty="0" smtClean="0"/>
                  <a:t> </a:t>
                </a:r>
                <a:r>
                  <a:rPr lang="en-US" dirty="0"/>
                  <a:t>Time (sec)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968600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HashSize!$A$15</c:f>
              <c:strCache>
                <c:ptCount val="1"/>
                <c:pt idx="0">
                  <c:v>Fwd-Serial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HashSize!$B$14:$H$14</c:f>
              <c:numCache>
                <c:formatCode>General</c:formatCode>
                <c:ptCount val="7"/>
                <c:pt idx="0">
                  <c:v>0.1</c:v>
                </c:pt>
                <c:pt idx="1">
                  <c:v>1</c:v>
                </c:pt>
                <c:pt idx="2">
                  <c:v>10</c:v>
                </c:pt>
                <c:pt idx="3">
                  <c:v>20</c:v>
                </c:pt>
                <c:pt idx="4">
                  <c:v>40</c:v>
                </c:pt>
                <c:pt idx="5">
                  <c:v>50</c:v>
                </c:pt>
                <c:pt idx="6">
                  <c:v>80</c:v>
                </c:pt>
              </c:numCache>
            </c:numRef>
          </c:cat>
          <c:val>
            <c:numRef>
              <c:f>HashSize!$B$15:$H$15</c:f>
              <c:numCache>
                <c:formatCode>General</c:formatCode>
                <c:ptCount val="7"/>
                <c:pt idx="0">
                  <c:v>1000000</c:v>
                </c:pt>
                <c:pt idx="1">
                  <c:v>1000000</c:v>
                </c:pt>
                <c:pt idx="2">
                  <c:v>1000000</c:v>
                </c:pt>
                <c:pt idx="3">
                  <c:v>1000000</c:v>
                </c:pt>
                <c:pt idx="4">
                  <c:v>1000000</c:v>
                </c:pt>
                <c:pt idx="5">
                  <c:v>1000000</c:v>
                </c:pt>
                <c:pt idx="6">
                  <c:v>1000000</c:v>
                </c:pt>
              </c:numCache>
            </c:numRef>
          </c:val>
        </c:ser>
        <c:ser>
          <c:idx val="1"/>
          <c:order val="1"/>
          <c:tx>
            <c:strRef>
              <c:f>HashSize!$A$16</c:f>
              <c:strCache>
                <c:ptCount val="1"/>
                <c:pt idx="0">
                  <c:v>Fwd-Parallel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HashSize!$B$14:$H$14</c:f>
              <c:numCache>
                <c:formatCode>General</c:formatCode>
                <c:ptCount val="7"/>
                <c:pt idx="0">
                  <c:v>0.1</c:v>
                </c:pt>
                <c:pt idx="1">
                  <c:v>1</c:v>
                </c:pt>
                <c:pt idx="2">
                  <c:v>10</c:v>
                </c:pt>
                <c:pt idx="3">
                  <c:v>20</c:v>
                </c:pt>
                <c:pt idx="4">
                  <c:v>40</c:v>
                </c:pt>
                <c:pt idx="5">
                  <c:v>50</c:v>
                </c:pt>
                <c:pt idx="6">
                  <c:v>80</c:v>
                </c:pt>
              </c:numCache>
            </c:numRef>
          </c:cat>
          <c:val>
            <c:numRef>
              <c:f>HashSize!$B$16:$H$16</c:f>
              <c:numCache>
                <c:formatCode>General</c:formatCode>
                <c:ptCount val="7"/>
                <c:pt idx="0">
                  <c:v>7999885</c:v>
                </c:pt>
                <c:pt idx="1">
                  <c:v>7999885</c:v>
                </c:pt>
                <c:pt idx="2">
                  <c:v>7999885</c:v>
                </c:pt>
                <c:pt idx="3">
                  <c:v>7999885</c:v>
                </c:pt>
                <c:pt idx="4">
                  <c:v>7999885</c:v>
                </c:pt>
                <c:pt idx="5">
                  <c:v>7999885</c:v>
                </c:pt>
                <c:pt idx="6">
                  <c:v>7999885</c:v>
                </c:pt>
              </c:numCache>
            </c:numRef>
          </c:val>
        </c:ser>
        <c:ser>
          <c:idx val="2"/>
          <c:order val="2"/>
          <c:tx>
            <c:strRef>
              <c:f>HashSize!$A$17</c:f>
              <c:strCache>
                <c:ptCount val="1"/>
                <c:pt idx="0">
                  <c:v>Back-Parallel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numRef>
              <c:f>HashSize!$B$14:$H$14</c:f>
              <c:numCache>
                <c:formatCode>General</c:formatCode>
                <c:ptCount val="7"/>
                <c:pt idx="0">
                  <c:v>0.1</c:v>
                </c:pt>
                <c:pt idx="1">
                  <c:v>1</c:v>
                </c:pt>
                <c:pt idx="2">
                  <c:v>10</c:v>
                </c:pt>
                <c:pt idx="3">
                  <c:v>20</c:v>
                </c:pt>
                <c:pt idx="4">
                  <c:v>40</c:v>
                </c:pt>
                <c:pt idx="5">
                  <c:v>50</c:v>
                </c:pt>
                <c:pt idx="6">
                  <c:v>80</c:v>
                </c:pt>
              </c:numCache>
            </c:numRef>
          </c:cat>
          <c:val>
            <c:numRef>
              <c:f>HashSize!$B$17:$H$17</c:f>
              <c:numCache>
                <c:formatCode>General</c:formatCode>
                <c:ptCount val="7"/>
                <c:pt idx="0">
                  <c:v>31209</c:v>
                </c:pt>
                <c:pt idx="1">
                  <c:v>24767</c:v>
                </c:pt>
                <c:pt idx="2">
                  <c:v>192399</c:v>
                </c:pt>
                <c:pt idx="3">
                  <c:v>336068</c:v>
                </c:pt>
                <c:pt idx="4">
                  <c:v>544960</c:v>
                </c:pt>
                <c:pt idx="5">
                  <c:v>641021</c:v>
                </c:pt>
                <c:pt idx="6">
                  <c:v>864385</c:v>
                </c:pt>
              </c:numCache>
            </c:numRef>
          </c:val>
        </c:ser>
        <c:ser>
          <c:idx val="3"/>
          <c:order val="3"/>
          <c:tx>
            <c:strRef>
              <c:f>HashSize!$A$18</c:f>
              <c:strCache>
                <c:ptCount val="1"/>
                <c:pt idx="0">
                  <c:v>Back-Serial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numRef>
              <c:f>HashSize!$B$14:$H$14</c:f>
              <c:numCache>
                <c:formatCode>General</c:formatCode>
                <c:ptCount val="7"/>
                <c:pt idx="0">
                  <c:v>0.1</c:v>
                </c:pt>
                <c:pt idx="1">
                  <c:v>1</c:v>
                </c:pt>
                <c:pt idx="2">
                  <c:v>10</c:v>
                </c:pt>
                <c:pt idx="3">
                  <c:v>20</c:v>
                </c:pt>
                <c:pt idx="4">
                  <c:v>40</c:v>
                </c:pt>
                <c:pt idx="5">
                  <c:v>50</c:v>
                </c:pt>
                <c:pt idx="6">
                  <c:v>80</c:v>
                </c:pt>
              </c:numCache>
            </c:numRef>
          </c:cat>
          <c:val>
            <c:numRef>
              <c:f>HashSize!$B$18:$H$18</c:f>
              <c:numCache>
                <c:formatCode>General</c:formatCode>
                <c:ptCount val="7"/>
                <c:pt idx="0">
                  <c:v>2160</c:v>
                </c:pt>
                <c:pt idx="1">
                  <c:v>17484</c:v>
                </c:pt>
                <c:pt idx="2">
                  <c:v>139387</c:v>
                </c:pt>
                <c:pt idx="3">
                  <c:v>256494</c:v>
                </c:pt>
                <c:pt idx="4">
                  <c:v>464650</c:v>
                </c:pt>
                <c:pt idx="5">
                  <c:v>561197</c:v>
                </c:pt>
                <c:pt idx="6">
                  <c:v>830024</c:v>
                </c:pt>
              </c:numCache>
            </c:numRef>
          </c:val>
        </c:ser>
        <c:ser>
          <c:idx val="4"/>
          <c:order val="4"/>
          <c:tx>
            <c:strRef>
              <c:f>HashSize!$A$19</c:f>
              <c:strCache>
                <c:ptCount val="1"/>
                <c:pt idx="0">
                  <c:v>Hot Set Size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HashSize!$B$14:$H$14</c:f>
              <c:numCache>
                <c:formatCode>General</c:formatCode>
                <c:ptCount val="7"/>
                <c:pt idx="0">
                  <c:v>0.1</c:v>
                </c:pt>
                <c:pt idx="1">
                  <c:v>1</c:v>
                </c:pt>
                <c:pt idx="2">
                  <c:v>10</c:v>
                </c:pt>
                <c:pt idx="3">
                  <c:v>20</c:v>
                </c:pt>
                <c:pt idx="4">
                  <c:v>40</c:v>
                </c:pt>
                <c:pt idx="5">
                  <c:v>50</c:v>
                </c:pt>
                <c:pt idx="6">
                  <c:v>80</c:v>
                </c:pt>
              </c:numCache>
            </c:numRef>
          </c:cat>
          <c:val>
            <c:numRef>
              <c:f>HashSize!$B$19:$H$19</c:f>
              <c:numCache>
                <c:formatCode>General</c:formatCode>
                <c:ptCount val="7"/>
                <c:pt idx="0">
                  <c:v>1000</c:v>
                </c:pt>
                <c:pt idx="1">
                  <c:v>10000</c:v>
                </c:pt>
                <c:pt idx="2">
                  <c:v>100000</c:v>
                </c:pt>
                <c:pt idx="3">
                  <c:v>200000</c:v>
                </c:pt>
                <c:pt idx="4">
                  <c:v>400000</c:v>
                </c:pt>
                <c:pt idx="5">
                  <c:v>500000</c:v>
                </c:pt>
                <c:pt idx="6">
                  <c:v>800000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5973304"/>
        <c:axId val="195965856"/>
      </c:barChart>
      <c:catAx>
        <c:axId val="1959733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Hot Set Size (% of Total Data)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965856"/>
        <c:crosses val="autoZero"/>
        <c:auto val="1"/>
        <c:lblAlgn val="ctr"/>
        <c:lblOffset val="100"/>
        <c:noMultiLvlLbl val="0"/>
      </c:catAx>
      <c:valAx>
        <c:axId val="195965856"/>
        <c:scaling>
          <c:orientation val="minMax"/>
          <c:max val="15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Max Hash Table Size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973304"/>
        <c:crosses val="autoZero"/>
        <c:crossBetween val="between"/>
        <c:dispUnits>
          <c:builtInUnit val="millions"/>
          <c:dispUnitsLbl>
            <c:layout/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0.18792</cdr:x>
      <cdr:y>0.81471</cdr:y>
    </cdr:from>
    <cdr:to>
      <cdr:x>0.99465</cdr:x>
      <cdr:y>0.90088</cdr:y>
    </cdr:to>
    <cdr:grpSp>
      <cdr:nvGrpSpPr>
        <cdr:cNvPr id="2" name="Group 1"/>
        <cdr:cNvGrpSpPr/>
      </cdr:nvGrpSpPr>
      <cdr:grpSpPr>
        <a:xfrm xmlns:a="http://schemas.openxmlformats.org/drawingml/2006/main">
          <a:off x="718578" y="2321328"/>
          <a:ext cx="3084817" cy="245521"/>
          <a:chOff x="31178" y="-79972"/>
          <a:chExt cx="4292152" cy="236558"/>
        </a:xfrm>
      </cdr:grpSpPr>
      <cdr:sp macro="" textlink="">
        <cdr:nvSpPr>
          <cdr:cNvPr id="3" name="TextBox 2"/>
          <cdr:cNvSpPr txBox="1">
            <a:spLocks xmlns:a="http://schemas.openxmlformats.org/drawingml/2006/main" noChangeAspect="1"/>
          </cdr:cNvSpPr>
        </cdr:nvSpPr>
        <cdr:spPr>
          <a:xfrm xmlns:a="http://schemas.openxmlformats.org/drawingml/2006/main">
            <a:off x="31178" y="-79972"/>
            <a:ext cx="1714635" cy="236558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12700" cmpd="sng">
            <a:solidFill>
              <a:schemeClr val="bg1">
                <a:lumMod val="50000"/>
              </a:schemeClr>
            </a:solidFill>
          </a:ln>
          <a:effectLst xmlns:a="http://schemas.openxmlformats.org/drawingml/2006/main"/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dk1"/>
          </a:fontRef>
        </cdr:style>
        <cdr:txBody>
          <a:bodyPr xmlns:a="http://schemas.openxmlformats.org/drawingml/2006/main" wrap="square" rtlCol="0" anchor="ctr"/>
          <a:lstStyle xmlns:a="http://schemas.openxmlformats.org/drawingml/2006/main">
            <a:lvl1pPr marL="0" indent="0">
              <a:defRPr sz="1100">
                <a:solidFill>
                  <a:sysClr val="windowText" lastClr="000000"/>
                </a:solidFill>
                <a:latin typeface="Calibri"/>
              </a:defRPr>
            </a:lvl1pPr>
            <a:lvl2pPr marL="457200" indent="0">
              <a:defRPr sz="1100">
                <a:solidFill>
                  <a:sysClr val="windowText" lastClr="000000"/>
                </a:solidFill>
                <a:latin typeface="Calibri"/>
              </a:defRPr>
            </a:lvl2pPr>
            <a:lvl3pPr marL="914400" indent="0">
              <a:defRPr sz="1100">
                <a:solidFill>
                  <a:sysClr val="windowText" lastClr="000000"/>
                </a:solidFill>
                <a:latin typeface="Calibri"/>
              </a:defRPr>
            </a:lvl3pPr>
            <a:lvl4pPr marL="1371600" indent="0">
              <a:defRPr sz="1100">
                <a:solidFill>
                  <a:sysClr val="windowText" lastClr="000000"/>
                </a:solidFill>
                <a:latin typeface="Calibri"/>
              </a:defRPr>
            </a:lvl4pPr>
            <a:lvl5pPr marL="1828800" indent="0">
              <a:defRPr sz="1100">
                <a:solidFill>
                  <a:sysClr val="windowText" lastClr="000000"/>
                </a:solidFill>
                <a:latin typeface="Calibri"/>
              </a:defRPr>
            </a:lvl5pPr>
            <a:lvl6pPr marL="2286000" indent="0">
              <a:defRPr sz="1100">
                <a:solidFill>
                  <a:sysClr val="windowText" lastClr="000000"/>
                </a:solidFill>
                <a:latin typeface="Calibri"/>
              </a:defRPr>
            </a:lvl6pPr>
            <a:lvl7pPr marL="2743200" indent="0">
              <a:defRPr sz="1100">
                <a:solidFill>
                  <a:sysClr val="windowText" lastClr="000000"/>
                </a:solidFill>
                <a:latin typeface="Calibri"/>
              </a:defRPr>
            </a:lvl7pPr>
            <a:lvl8pPr marL="3200400" indent="0">
              <a:defRPr sz="1100">
                <a:solidFill>
                  <a:sysClr val="windowText" lastClr="000000"/>
                </a:solidFill>
                <a:latin typeface="Calibri"/>
              </a:defRPr>
            </a:lvl8pPr>
            <a:lvl9pPr marL="3657600" indent="0">
              <a:defRPr sz="1100">
                <a:solidFill>
                  <a:sysClr val="windowText" lastClr="000000"/>
                </a:solidFill>
                <a:latin typeface="Calibri"/>
              </a:defRPr>
            </a:lvl9pPr>
          </a:lstStyle>
          <a:p xmlns:a="http://schemas.openxmlformats.org/drawingml/2006/main">
            <a:pPr algn="ctr"/>
            <a:r>
              <a:rPr lang="en-US" sz="900" b="1"/>
              <a:t>1U</a:t>
            </a:r>
          </a:p>
        </cdr:txBody>
      </cdr:sp>
      <cdr:sp macro="" textlink="">
        <cdr:nvSpPr>
          <cdr:cNvPr id="4" name="TextBox 3"/>
          <cdr:cNvSpPr txBox="1"/>
        </cdr:nvSpPr>
        <cdr:spPr>
          <a:xfrm xmlns:a="http://schemas.openxmlformats.org/drawingml/2006/main">
            <a:off x="1799303" y="-79970"/>
            <a:ext cx="1813319" cy="236091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12700" cmpd="sng">
            <a:solidFill>
              <a:schemeClr val="bg1">
                <a:lumMod val="50000"/>
              </a:schemeClr>
            </a:solidFill>
          </a:ln>
          <a:effectLst xmlns:a="http://schemas.openxmlformats.org/drawingml/2006/main"/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dk1"/>
          </a:fontRef>
        </cdr:style>
        <cdr:txBody>
          <a:bodyPr xmlns:a="http://schemas.openxmlformats.org/drawingml/2006/main" wrap="square" rtlCol="0" anchor="ctr"/>
          <a:lstStyle xmlns:a="http://schemas.openxmlformats.org/drawingml/2006/main">
            <a:lvl1pPr marL="0" indent="0">
              <a:defRPr sz="1100">
                <a:solidFill>
                  <a:sysClr val="windowText" lastClr="000000"/>
                </a:solidFill>
                <a:latin typeface="Calibri"/>
              </a:defRPr>
            </a:lvl1pPr>
            <a:lvl2pPr marL="457200" indent="0">
              <a:defRPr sz="1100">
                <a:solidFill>
                  <a:sysClr val="windowText" lastClr="000000"/>
                </a:solidFill>
                <a:latin typeface="Calibri"/>
              </a:defRPr>
            </a:lvl2pPr>
            <a:lvl3pPr marL="914400" indent="0">
              <a:defRPr sz="1100">
                <a:solidFill>
                  <a:sysClr val="windowText" lastClr="000000"/>
                </a:solidFill>
                <a:latin typeface="Calibri"/>
              </a:defRPr>
            </a:lvl3pPr>
            <a:lvl4pPr marL="1371600" indent="0">
              <a:defRPr sz="1100">
                <a:solidFill>
                  <a:sysClr val="windowText" lastClr="000000"/>
                </a:solidFill>
                <a:latin typeface="Calibri"/>
              </a:defRPr>
            </a:lvl4pPr>
            <a:lvl5pPr marL="1828800" indent="0">
              <a:defRPr sz="1100">
                <a:solidFill>
                  <a:sysClr val="windowText" lastClr="000000"/>
                </a:solidFill>
                <a:latin typeface="Calibri"/>
              </a:defRPr>
            </a:lvl5pPr>
            <a:lvl6pPr marL="2286000" indent="0">
              <a:defRPr sz="1100">
                <a:solidFill>
                  <a:sysClr val="windowText" lastClr="000000"/>
                </a:solidFill>
                <a:latin typeface="Calibri"/>
              </a:defRPr>
            </a:lvl6pPr>
            <a:lvl7pPr marL="2743200" indent="0">
              <a:defRPr sz="1100">
                <a:solidFill>
                  <a:sysClr val="windowText" lastClr="000000"/>
                </a:solidFill>
                <a:latin typeface="Calibri"/>
              </a:defRPr>
            </a:lvl7pPr>
            <a:lvl8pPr marL="3200400" indent="0">
              <a:defRPr sz="1100">
                <a:solidFill>
                  <a:sysClr val="windowText" lastClr="000000"/>
                </a:solidFill>
                <a:latin typeface="Calibri"/>
              </a:defRPr>
            </a:lvl8pPr>
            <a:lvl9pPr marL="3657600" indent="0">
              <a:defRPr sz="1100">
                <a:solidFill>
                  <a:sysClr val="windowText" lastClr="000000"/>
                </a:solidFill>
                <a:latin typeface="Calibri"/>
              </a:defRPr>
            </a:lvl9pPr>
          </a:lstStyle>
          <a:p xmlns:a="http://schemas.openxmlformats.org/drawingml/2006/main">
            <a:pPr algn="ctr"/>
            <a:r>
              <a:rPr lang="en-US" sz="900" b="1"/>
              <a:t>2U</a:t>
            </a:r>
          </a:p>
        </cdr:txBody>
      </cdr:sp>
      <cdr:sp macro="" textlink="">
        <cdr:nvSpPr>
          <cdr:cNvPr id="5" name="TextBox 4"/>
          <cdr:cNvSpPr txBox="1">
            <a:spLocks xmlns:a="http://schemas.openxmlformats.org/drawingml/2006/main" noChangeAspect="1"/>
          </cdr:cNvSpPr>
        </cdr:nvSpPr>
        <cdr:spPr>
          <a:xfrm xmlns:a="http://schemas.openxmlformats.org/drawingml/2006/main">
            <a:off x="3664311" y="-79972"/>
            <a:ext cx="659019" cy="236089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12700" cmpd="sng">
            <a:solidFill>
              <a:schemeClr val="bg1">
                <a:lumMod val="50000"/>
              </a:schemeClr>
            </a:solidFill>
          </a:ln>
          <a:effectLst xmlns:a="http://schemas.openxmlformats.org/drawingml/2006/main"/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dk1"/>
          </a:fontRef>
        </cdr:style>
        <cdr:txBody>
          <a:bodyPr xmlns:a="http://schemas.openxmlformats.org/drawingml/2006/main" wrap="square" rtlCol="0" anchor="ctr"/>
          <a:lstStyle xmlns:a="http://schemas.openxmlformats.org/drawingml/2006/main">
            <a:lvl1pPr marL="0" indent="0">
              <a:defRPr sz="1100">
                <a:solidFill>
                  <a:sysClr val="windowText" lastClr="000000"/>
                </a:solidFill>
                <a:latin typeface="Calibri"/>
              </a:defRPr>
            </a:lvl1pPr>
            <a:lvl2pPr marL="457200" indent="0">
              <a:defRPr sz="1100">
                <a:solidFill>
                  <a:sysClr val="windowText" lastClr="000000"/>
                </a:solidFill>
                <a:latin typeface="Calibri"/>
              </a:defRPr>
            </a:lvl2pPr>
            <a:lvl3pPr marL="914400" indent="0">
              <a:defRPr sz="1100">
                <a:solidFill>
                  <a:sysClr val="windowText" lastClr="000000"/>
                </a:solidFill>
                <a:latin typeface="Calibri"/>
              </a:defRPr>
            </a:lvl3pPr>
            <a:lvl4pPr marL="1371600" indent="0">
              <a:defRPr sz="1100">
                <a:solidFill>
                  <a:sysClr val="windowText" lastClr="000000"/>
                </a:solidFill>
                <a:latin typeface="Calibri"/>
              </a:defRPr>
            </a:lvl4pPr>
            <a:lvl5pPr marL="1828800" indent="0">
              <a:defRPr sz="1100">
                <a:solidFill>
                  <a:sysClr val="windowText" lastClr="000000"/>
                </a:solidFill>
                <a:latin typeface="Calibri"/>
              </a:defRPr>
            </a:lvl5pPr>
            <a:lvl6pPr marL="2286000" indent="0">
              <a:defRPr sz="1100">
                <a:solidFill>
                  <a:sysClr val="windowText" lastClr="000000"/>
                </a:solidFill>
                <a:latin typeface="Calibri"/>
              </a:defRPr>
            </a:lvl6pPr>
            <a:lvl7pPr marL="2743200" indent="0">
              <a:defRPr sz="1100">
                <a:solidFill>
                  <a:sysClr val="windowText" lastClr="000000"/>
                </a:solidFill>
                <a:latin typeface="Calibri"/>
              </a:defRPr>
            </a:lvl7pPr>
            <a:lvl8pPr marL="3200400" indent="0">
              <a:defRPr sz="1100">
                <a:solidFill>
                  <a:sysClr val="windowText" lastClr="000000"/>
                </a:solidFill>
                <a:latin typeface="Calibri"/>
              </a:defRPr>
            </a:lvl8pPr>
            <a:lvl9pPr marL="3657600" indent="0">
              <a:defRPr sz="1100">
                <a:solidFill>
                  <a:sysClr val="windowText" lastClr="000000"/>
                </a:solidFill>
                <a:latin typeface="Calibri"/>
              </a:defRPr>
            </a:lvl9pPr>
          </a:lstStyle>
          <a:p xmlns:a="http://schemas.openxmlformats.org/drawingml/2006/main">
            <a:pPr algn="ctr"/>
            <a:r>
              <a:rPr lang="en-US" sz="900" b="1"/>
              <a:t>4U</a:t>
            </a:r>
          </a:p>
        </cdr:txBody>
      </cdr:sp>
    </cdr:grpSp>
  </cdr:relSizeAnchor>
  <cdr:relSizeAnchor xmlns:cdr="http://schemas.openxmlformats.org/drawingml/2006/chartDrawing">
    <cdr:from>
      <cdr:x>0.18792</cdr:x>
      <cdr:y>0.81471</cdr:y>
    </cdr:from>
    <cdr:to>
      <cdr:x>0.99465</cdr:x>
      <cdr:y>0.90088</cdr:y>
    </cdr:to>
    <cdr:grpSp>
      <cdr:nvGrpSpPr>
        <cdr:cNvPr id="6" name="Group 1"/>
        <cdr:cNvGrpSpPr/>
      </cdr:nvGrpSpPr>
      <cdr:grpSpPr>
        <a:xfrm xmlns:a="http://schemas.openxmlformats.org/drawingml/2006/main">
          <a:off x="718578" y="2321328"/>
          <a:ext cx="3084817" cy="245521"/>
          <a:chOff x="31178" y="-79972"/>
          <a:chExt cx="4292152" cy="236558"/>
        </a:xfrm>
      </cdr:grpSpPr>
      <cdr:sp macro="" textlink="">
        <cdr:nvSpPr>
          <cdr:cNvPr id="7" name="TextBox 2"/>
          <cdr:cNvSpPr txBox="1">
            <a:spLocks xmlns:a="http://schemas.openxmlformats.org/drawingml/2006/main" noChangeAspect="1"/>
          </cdr:cNvSpPr>
        </cdr:nvSpPr>
        <cdr:spPr>
          <a:xfrm xmlns:a="http://schemas.openxmlformats.org/drawingml/2006/main">
            <a:off x="31178" y="-79972"/>
            <a:ext cx="1714635" cy="236558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12700" cmpd="sng">
            <a:solidFill>
              <a:schemeClr val="bg1">
                <a:lumMod val="50000"/>
              </a:schemeClr>
            </a:solidFill>
          </a:ln>
          <a:effectLst xmlns:a="http://schemas.openxmlformats.org/drawingml/2006/main"/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dk1"/>
          </a:fontRef>
        </cdr:style>
        <cdr:txBody>
          <a:bodyPr xmlns:a="http://schemas.openxmlformats.org/drawingml/2006/main" wrap="square" rtlCol="0" anchor="ctr"/>
          <a:lstStyle xmlns:a="http://schemas.openxmlformats.org/drawingml/2006/main">
            <a:lvl1pPr marL="0" indent="0">
              <a:defRPr sz="1100">
                <a:solidFill>
                  <a:sysClr val="windowText" lastClr="000000"/>
                </a:solidFill>
                <a:latin typeface="Calibri"/>
              </a:defRPr>
            </a:lvl1pPr>
            <a:lvl2pPr marL="457200" indent="0">
              <a:defRPr sz="1100">
                <a:solidFill>
                  <a:sysClr val="windowText" lastClr="000000"/>
                </a:solidFill>
                <a:latin typeface="Calibri"/>
              </a:defRPr>
            </a:lvl2pPr>
            <a:lvl3pPr marL="914400" indent="0">
              <a:defRPr sz="1100">
                <a:solidFill>
                  <a:sysClr val="windowText" lastClr="000000"/>
                </a:solidFill>
                <a:latin typeface="Calibri"/>
              </a:defRPr>
            </a:lvl3pPr>
            <a:lvl4pPr marL="1371600" indent="0">
              <a:defRPr sz="1100">
                <a:solidFill>
                  <a:sysClr val="windowText" lastClr="000000"/>
                </a:solidFill>
                <a:latin typeface="Calibri"/>
              </a:defRPr>
            </a:lvl4pPr>
            <a:lvl5pPr marL="1828800" indent="0">
              <a:defRPr sz="1100">
                <a:solidFill>
                  <a:sysClr val="windowText" lastClr="000000"/>
                </a:solidFill>
                <a:latin typeface="Calibri"/>
              </a:defRPr>
            </a:lvl5pPr>
            <a:lvl6pPr marL="2286000" indent="0">
              <a:defRPr sz="1100">
                <a:solidFill>
                  <a:sysClr val="windowText" lastClr="000000"/>
                </a:solidFill>
                <a:latin typeface="Calibri"/>
              </a:defRPr>
            </a:lvl6pPr>
            <a:lvl7pPr marL="2743200" indent="0">
              <a:defRPr sz="1100">
                <a:solidFill>
                  <a:sysClr val="windowText" lastClr="000000"/>
                </a:solidFill>
                <a:latin typeface="Calibri"/>
              </a:defRPr>
            </a:lvl7pPr>
            <a:lvl8pPr marL="3200400" indent="0">
              <a:defRPr sz="1100">
                <a:solidFill>
                  <a:sysClr val="windowText" lastClr="000000"/>
                </a:solidFill>
                <a:latin typeface="Calibri"/>
              </a:defRPr>
            </a:lvl8pPr>
            <a:lvl9pPr marL="3657600" indent="0">
              <a:defRPr sz="1100">
                <a:solidFill>
                  <a:sysClr val="windowText" lastClr="000000"/>
                </a:solidFill>
                <a:latin typeface="Calibri"/>
              </a:defRPr>
            </a:lvl9pPr>
          </a:lstStyle>
          <a:p xmlns:a="http://schemas.openxmlformats.org/drawingml/2006/main">
            <a:pPr algn="ctr"/>
            <a:r>
              <a:rPr lang="en-US" sz="900" b="1"/>
              <a:t>1U</a:t>
            </a:r>
          </a:p>
        </cdr:txBody>
      </cdr:sp>
      <cdr:sp macro="" textlink="">
        <cdr:nvSpPr>
          <cdr:cNvPr id="8" name="TextBox 3"/>
          <cdr:cNvSpPr txBox="1"/>
        </cdr:nvSpPr>
        <cdr:spPr>
          <a:xfrm xmlns:a="http://schemas.openxmlformats.org/drawingml/2006/main">
            <a:off x="1799303" y="-79970"/>
            <a:ext cx="1813319" cy="236091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12700" cmpd="sng">
            <a:solidFill>
              <a:schemeClr val="bg1">
                <a:lumMod val="50000"/>
              </a:schemeClr>
            </a:solidFill>
          </a:ln>
          <a:effectLst xmlns:a="http://schemas.openxmlformats.org/drawingml/2006/main"/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dk1"/>
          </a:fontRef>
        </cdr:style>
        <cdr:txBody>
          <a:bodyPr xmlns:a="http://schemas.openxmlformats.org/drawingml/2006/main" wrap="square" rtlCol="0" anchor="ctr"/>
          <a:lstStyle xmlns:a="http://schemas.openxmlformats.org/drawingml/2006/main">
            <a:lvl1pPr marL="0" indent="0">
              <a:defRPr sz="1100">
                <a:solidFill>
                  <a:sysClr val="windowText" lastClr="000000"/>
                </a:solidFill>
                <a:latin typeface="Calibri"/>
              </a:defRPr>
            </a:lvl1pPr>
            <a:lvl2pPr marL="457200" indent="0">
              <a:defRPr sz="1100">
                <a:solidFill>
                  <a:sysClr val="windowText" lastClr="000000"/>
                </a:solidFill>
                <a:latin typeface="Calibri"/>
              </a:defRPr>
            </a:lvl2pPr>
            <a:lvl3pPr marL="914400" indent="0">
              <a:defRPr sz="1100">
                <a:solidFill>
                  <a:sysClr val="windowText" lastClr="000000"/>
                </a:solidFill>
                <a:latin typeface="Calibri"/>
              </a:defRPr>
            </a:lvl3pPr>
            <a:lvl4pPr marL="1371600" indent="0">
              <a:defRPr sz="1100">
                <a:solidFill>
                  <a:sysClr val="windowText" lastClr="000000"/>
                </a:solidFill>
                <a:latin typeface="Calibri"/>
              </a:defRPr>
            </a:lvl4pPr>
            <a:lvl5pPr marL="1828800" indent="0">
              <a:defRPr sz="1100">
                <a:solidFill>
                  <a:sysClr val="windowText" lastClr="000000"/>
                </a:solidFill>
                <a:latin typeface="Calibri"/>
              </a:defRPr>
            </a:lvl5pPr>
            <a:lvl6pPr marL="2286000" indent="0">
              <a:defRPr sz="1100">
                <a:solidFill>
                  <a:sysClr val="windowText" lastClr="000000"/>
                </a:solidFill>
                <a:latin typeface="Calibri"/>
              </a:defRPr>
            </a:lvl6pPr>
            <a:lvl7pPr marL="2743200" indent="0">
              <a:defRPr sz="1100">
                <a:solidFill>
                  <a:sysClr val="windowText" lastClr="000000"/>
                </a:solidFill>
                <a:latin typeface="Calibri"/>
              </a:defRPr>
            </a:lvl7pPr>
            <a:lvl8pPr marL="3200400" indent="0">
              <a:defRPr sz="1100">
                <a:solidFill>
                  <a:sysClr val="windowText" lastClr="000000"/>
                </a:solidFill>
                <a:latin typeface="Calibri"/>
              </a:defRPr>
            </a:lvl8pPr>
            <a:lvl9pPr marL="3657600" indent="0">
              <a:defRPr sz="1100">
                <a:solidFill>
                  <a:sysClr val="windowText" lastClr="000000"/>
                </a:solidFill>
                <a:latin typeface="Calibri"/>
              </a:defRPr>
            </a:lvl9pPr>
          </a:lstStyle>
          <a:p xmlns:a="http://schemas.openxmlformats.org/drawingml/2006/main">
            <a:pPr algn="ctr"/>
            <a:r>
              <a:rPr lang="en-US" sz="900" b="1"/>
              <a:t>2U</a:t>
            </a:r>
          </a:p>
        </cdr:txBody>
      </cdr:sp>
      <cdr:sp macro="" textlink="">
        <cdr:nvSpPr>
          <cdr:cNvPr id="9" name="TextBox 4"/>
          <cdr:cNvSpPr txBox="1">
            <a:spLocks xmlns:a="http://schemas.openxmlformats.org/drawingml/2006/main" noChangeAspect="1"/>
          </cdr:cNvSpPr>
        </cdr:nvSpPr>
        <cdr:spPr>
          <a:xfrm xmlns:a="http://schemas.openxmlformats.org/drawingml/2006/main">
            <a:off x="3664311" y="-79972"/>
            <a:ext cx="659019" cy="236089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12700" cmpd="sng">
            <a:solidFill>
              <a:schemeClr val="bg1">
                <a:lumMod val="50000"/>
              </a:schemeClr>
            </a:solidFill>
          </a:ln>
          <a:effectLst xmlns:a="http://schemas.openxmlformats.org/drawingml/2006/main"/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dk1"/>
          </a:fontRef>
        </cdr:style>
        <cdr:txBody>
          <a:bodyPr xmlns:a="http://schemas.openxmlformats.org/drawingml/2006/main" wrap="square" rtlCol="0" anchor="ctr"/>
          <a:lstStyle xmlns:a="http://schemas.openxmlformats.org/drawingml/2006/main">
            <a:lvl1pPr marL="0" indent="0">
              <a:defRPr sz="1100">
                <a:solidFill>
                  <a:sysClr val="windowText" lastClr="000000"/>
                </a:solidFill>
                <a:latin typeface="Calibri"/>
              </a:defRPr>
            </a:lvl1pPr>
            <a:lvl2pPr marL="457200" indent="0">
              <a:defRPr sz="1100">
                <a:solidFill>
                  <a:sysClr val="windowText" lastClr="000000"/>
                </a:solidFill>
                <a:latin typeface="Calibri"/>
              </a:defRPr>
            </a:lvl2pPr>
            <a:lvl3pPr marL="914400" indent="0">
              <a:defRPr sz="1100">
                <a:solidFill>
                  <a:sysClr val="windowText" lastClr="000000"/>
                </a:solidFill>
                <a:latin typeface="Calibri"/>
              </a:defRPr>
            </a:lvl3pPr>
            <a:lvl4pPr marL="1371600" indent="0">
              <a:defRPr sz="1100">
                <a:solidFill>
                  <a:sysClr val="windowText" lastClr="000000"/>
                </a:solidFill>
                <a:latin typeface="Calibri"/>
              </a:defRPr>
            </a:lvl4pPr>
            <a:lvl5pPr marL="1828800" indent="0">
              <a:defRPr sz="1100">
                <a:solidFill>
                  <a:sysClr val="windowText" lastClr="000000"/>
                </a:solidFill>
                <a:latin typeface="Calibri"/>
              </a:defRPr>
            </a:lvl5pPr>
            <a:lvl6pPr marL="2286000" indent="0">
              <a:defRPr sz="1100">
                <a:solidFill>
                  <a:sysClr val="windowText" lastClr="000000"/>
                </a:solidFill>
                <a:latin typeface="Calibri"/>
              </a:defRPr>
            </a:lvl6pPr>
            <a:lvl7pPr marL="2743200" indent="0">
              <a:defRPr sz="1100">
                <a:solidFill>
                  <a:sysClr val="windowText" lastClr="000000"/>
                </a:solidFill>
                <a:latin typeface="Calibri"/>
              </a:defRPr>
            </a:lvl7pPr>
            <a:lvl8pPr marL="3200400" indent="0">
              <a:defRPr sz="1100">
                <a:solidFill>
                  <a:sysClr val="windowText" lastClr="000000"/>
                </a:solidFill>
                <a:latin typeface="Calibri"/>
              </a:defRPr>
            </a:lvl8pPr>
            <a:lvl9pPr marL="3657600" indent="0">
              <a:defRPr sz="1100">
                <a:solidFill>
                  <a:sysClr val="windowText" lastClr="000000"/>
                </a:solidFill>
                <a:latin typeface="Calibri"/>
              </a:defRPr>
            </a:lvl9pPr>
          </a:lstStyle>
          <a:p xmlns:a="http://schemas.openxmlformats.org/drawingml/2006/main">
            <a:pPr algn="ctr"/>
            <a:r>
              <a:rPr lang="en-US" sz="900" b="1"/>
              <a:t>4U</a:t>
            </a:r>
          </a:p>
        </cdr:txBody>
      </cdr:sp>
    </cdr:grp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928468-4801-4543-90DD-5662D1F39FA4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2C6E50-07E8-46CB-9F76-1A37F8427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910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C6E50-07E8-46CB-9F76-1A37F842756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917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All our classification algorithms….take the same input (X)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C6E50-07E8-46CB-9F76-1A37F842756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318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C6E50-07E8-46CB-9F76-1A37F842756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3414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C6E50-07E8-46CB-9F76-1A37F842756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1910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Start with “scan log backward” (X)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Use upper and lower bounds</a:t>
            </a:r>
            <a:r>
              <a:rPr lang="en-US" baseline="0" dirty="0" smtClean="0"/>
              <a:t> </a:t>
            </a:r>
            <a:r>
              <a:rPr lang="en-US" baseline="0" dirty="0" smtClean="0">
                <a:sym typeface="Wingdings" panose="05000000000000000000" pitchFamily="2" charset="2"/>
              </a:rPr>
              <a:t> “upper and lower bounds on final estimate” (X)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>
                <a:sym typeface="Wingdings" panose="05000000000000000000" pitchFamily="2" charset="2"/>
              </a:rPr>
              <a:t>Update upper/lower  sharpen (X)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>
                <a:sym typeface="Wingdings" panose="05000000000000000000" pitchFamily="2" charset="2"/>
              </a:rPr>
              <a:t>Attempt classification based on estimate bounds (X)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At tn-4, move up </a:t>
            </a:r>
            <a:r>
              <a:rPr lang="en-US" dirty="0" err="1" smtClean="0"/>
              <a:t>kth</a:t>
            </a:r>
            <a:r>
              <a:rPr lang="en-US" baseline="0" dirty="0" smtClean="0"/>
              <a:t> bound physically (X)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Talking points: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Upper bound can only go down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Lower bound can only go up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Kth</a:t>
            </a:r>
            <a:r>
              <a:rPr lang="en-US" baseline="0" dirty="0" smtClean="0"/>
              <a:t> lower bound threshold can only go 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C6E50-07E8-46CB-9F76-1A37F842756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5991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Assume record will be present in every time slice</a:t>
            </a:r>
          </a:p>
          <a:p>
            <a:pPr marL="171450" indent="-171450">
              <a:buFontTx/>
              <a:buChar char="-"/>
            </a:pPr>
            <a:endParaRPr lang="en-US" dirty="0" smtClean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C6E50-07E8-46CB-9F76-1A37F842756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4064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C6E50-07E8-46CB-9F76-1A37F842756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5894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C6E50-07E8-46CB-9F76-1A37F842756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3978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C6E50-07E8-46CB-9F76-1A37F842756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311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C6E50-07E8-46CB-9F76-1A37F842756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6547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C6E50-07E8-46CB-9F76-1A37F842756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136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C6E50-07E8-46CB-9F76-1A37F84275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4233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C6E50-07E8-46CB-9F76-1A37F842756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1698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C6E50-07E8-46CB-9F76-1A37F842756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189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bullet</a:t>
            </a:r>
            <a:r>
              <a:rPr lang="en-US" baseline="0" dirty="0" smtClean="0"/>
              <a:t> about 1B accesses in sub-second times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C6E50-07E8-46CB-9F76-1A37F842756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3106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Move</a:t>
            </a:r>
            <a:r>
              <a:rPr lang="en-US" baseline="0" dirty="0" smtClean="0"/>
              <a:t> “baseline” first (color that really stands out), and call it “hot set size” (X)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Forward in one color shade, backward in another color shade (X)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C6E50-07E8-46CB-9F76-1A37F842756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9149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C6E50-07E8-46CB-9F76-1A37F842756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8482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Phase 1: find initial set of candidates and their statistics for defining a</a:t>
            </a:r>
            <a:r>
              <a:rPr lang="en-US" baseline="0" dirty="0" smtClean="0"/>
              <a:t> starting search space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Phase 2: yield “at least” K records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C6E50-07E8-46CB-9F76-1A37F842756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7622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C6E50-07E8-46CB-9F76-1A37F842756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310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Use half for text, half for</a:t>
            </a:r>
            <a:r>
              <a:rPr lang="en-US" baseline="0" dirty="0" smtClean="0"/>
              <a:t> figures(X)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C6E50-07E8-46CB-9F76-1A37F842756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31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aseline="0" dirty="0" smtClean="0"/>
              <a:t>- Record-based organization done for performance reasons – no need to swap pages to/from dis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C6E50-07E8-46CB-9F76-1A37F84275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128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Minimize CPU overhead</a:t>
            </a:r>
            <a:r>
              <a:rPr lang="en-US" baseline="0" dirty="0" smtClean="0"/>
              <a:t> </a:t>
            </a:r>
            <a:r>
              <a:rPr lang="en-US" baseline="0" dirty="0" smtClean="0">
                <a:sym typeface="Wingdings" panose="05000000000000000000" pitchFamily="2" charset="2"/>
              </a:rPr>
              <a:t> Minimize overhead on critical path (X)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>
                <a:sym typeface="Wingdings" panose="05000000000000000000" pitchFamily="2" charset="2"/>
              </a:rPr>
              <a:t>Exploit no hard deadlines (talk about it when first introducing the property on previous slide) (X)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>
                <a:sym typeface="Wingdings" panose="05000000000000000000" pitchFamily="2" charset="2"/>
              </a:rPr>
              <a:t>Remove “classification” (X)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C6E50-07E8-46CB-9F76-1A37F84275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438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smtClean="0"/>
              <a:t>Siberia: point is to make engine user </a:t>
            </a:r>
            <a:r>
              <a:rPr lang="en-US" baseline="0" dirty="0" err="1" smtClean="0"/>
              <a:t>oblvious</a:t>
            </a:r>
            <a:r>
              <a:rPr lang="en-US" baseline="0" dirty="0" smtClean="0"/>
              <a:t> to cold data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“</a:t>
            </a:r>
            <a:r>
              <a:rPr lang="en-US" baseline="0" dirty="0" err="1" smtClean="0"/>
              <a:t>Automatical</a:t>
            </a:r>
            <a:r>
              <a:rPr lang="en-US" baseline="0" dirty="0" smtClean="0"/>
              <a:t>” migration and management of cold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C6E50-07E8-46CB-9F76-1A37F842756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09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smtClean="0"/>
              <a:t>Log accesses delineated by time slice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Sampling by flipping a biased coin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C6E50-07E8-46CB-9F76-1A37F842756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0612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 smtClean="0"/>
          </a:p>
          <a:p>
            <a:pPr marL="0" indent="0">
              <a:buFontTx/>
              <a:buNone/>
            </a:pPr>
            <a:r>
              <a:rPr lang="en-US" dirty="0" smtClean="0"/>
              <a:t>Talking</a:t>
            </a:r>
            <a:r>
              <a:rPr lang="en-US" baseline="0" dirty="0" smtClean="0"/>
              <a:t> points: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Exponential smoothing is widely used classification and forecasting technique (control systems, finance)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We</a:t>
            </a:r>
            <a:r>
              <a:rPr lang="en-US" baseline="0" dirty="0" smtClean="0"/>
              <a:t> are concerned with using ES efficiently, we are not inventing it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C6E50-07E8-46CB-9F76-1A37F842756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794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talking</a:t>
            </a:r>
            <a:r>
              <a:rPr lang="en-US" baseline="0" dirty="0" smtClean="0"/>
              <a:t> points:</a:t>
            </a:r>
          </a:p>
          <a:p>
            <a:r>
              <a:rPr lang="en-US" baseline="0" dirty="0" smtClean="0"/>
              <a:t>- Analysis of standard error and probability distribution of for LRU-k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exponential smoothing in the paper.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C6E50-07E8-46CB-9F76-1A37F842756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719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785EF-DA81-4FAA-B5D4-1D840CE2DCCA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ADCAF-A0E0-40F2-BA03-52C04AA02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648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785EF-DA81-4FAA-B5D4-1D840CE2DCCA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ADCAF-A0E0-40F2-BA03-52C04AA02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526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785EF-DA81-4FAA-B5D4-1D840CE2DCCA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ADCAF-A0E0-40F2-BA03-52C04AA02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432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785EF-DA81-4FAA-B5D4-1D840CE2DCCA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ADCAF-A0E0-40F2-BA03-52C04AA02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591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785EF-DA81-4FAA-B5D4-1D840CE2DCCA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ADCAF-A0E0-40F2-BA03-52C04AA02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564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785EF-DA81-4FAA-B5D4-1D840CE2DCCA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ADCAF-A0E0-40F2-BA03-52C04AA02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374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785EF-DA81-4FAA-B5D4-1D840CE2DCCA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ADCAF-A0E0-40F2-BA03-52C04AA02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10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785EF-DA81-4FAA-B5D4-1D840CE2DCCA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ADCAF-A0E0-40F2-BA03-52C04AA02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323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785EF-DA81-4FAA-B5D4-1D840CE2DCCA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ADCAF-A0E0-40F2-BA03-52C04AA02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856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785EF-DA81-4FAA-B5D4-1D840CE2DCCA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ADCAF-A0E0-40F2-BA03-52C04AA02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221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785EF-DA81-4FAA-B5D4-1D840CE2DCCA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ADCAF-A0E0-40F2-BA03-52C04AA02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682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785EF-DA81-4FAA-B5D4-1D840CE2DCCA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ADCAF-A0E0-40F2-BA03-52C04AA02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735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0" y="665163"/>
            <a:ext cx="9144000" cy="2387600"/>
          </a:xfrm>
        </p:spPr>
        <p:txBody>
          <a:bodyPr>
            <a:normAutofit/>
          </a:bodyPr>
          <a:lstStyle/>
          <a:p>
            <a:r>
              <a:rPr lang="en-US" sz="5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Identifying Hot and Cold Data in Main-Memory Databases</a:t>
            </a:r>
            <a:endParaRPr lang="en-US" sz="5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0" y="3900121"/>
            <a:ext cx="4427034" cy="961811"/>
          </a:xfrm>
        </p:spPr>
        <p:txBody>
          <a:bodyPr/>
          <a:lstStyle/>
          <a:p>
            <a:r>
              <a:rPr lang="en-US" u="sng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Justin Levandoski</a:t>
            </a:r>
          </a:p>
          <a:p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Per-</a:t>
            </a:r>
            <a:r>
              <a:rPr lang="en-US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Åke</a:t>
            </a:r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Larson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4427034" y="4145447"/>
            <a:ext cx="4427034" cy="4711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Radu</a:t>
            </a:r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Stoica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79" y="5252090"/>
            <a:ext cx="2505075" cy="2857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984" y="4954181"/>
            <a:ext cx="1821134" cy="88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62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36702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Exponential Smoothing</a:t>
            </a:r>
            <a:endParaRPr lang="en-US" sz="3600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3951"/>
            <a:ext cx="9144000" cy="68579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Used to estimate access frequencies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17417" y="2867743"/>
            <a:ext cx="7552585" cy="207561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W(</a:t>
            </a:r>
            <a:r>
              <a:rPr lang="en-US" sz="31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lang="en-US" sz="3100" baseline="-25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k</a:t>
            </a:r>
            <a:r>
              <a:rPr lang="en-US" sz="3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): Score at time </a:t>
            </a:r>
            <a:r>
              <a:rPr lang="en-US" sz="31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lang="en-US" sz="3100" baseline="-25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k</a:t>
            </a:r>
            <a:endParaRPr lang="en-US" sz="3100" baseline="-25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31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X</a:t>
            </a:r>
            <a:r>
              <a:rPr lang="en-US" sz="3100" baseline="-25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lang="en-US" sz="3100" baseline="-40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k</a:t>
            </a:r>
            <a:r>
              <a:rPr lang="en-US" sz="3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: observed value at time </a:t>
            </a:r>
            <a:r>
              <a:rPr lang="en-US" sz="31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lang="en-US" sz="3100" baseline="-25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k</a:t>
            </a:r>
            <a:endParaRPr lang="en-US" sz="3100" baseline="-25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l-GR" sz="3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α </a:t>
            </a:r>
            <a:r>
              <a:rPr lang="en-US" sz="3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: decay constant</a:t>
            </a:r>
          </a:p>
          <a:p>
            <a:r>
              <a:rPr lang="en-US" sz="3100" dirty="0">
                <a:latin typeface="Segoe UI" panose="020B0502040204020203" pitchFamily="34" charset="0"/>
                <a:cs typeface="Segoe UI" panose="020B0502040204020203" pitchFamily="34" charset="0"/>
              </a:rPr>
              <a:t>In our scenario, </a:t>
            </a:r>
            <a:r>
              <a:rPr lang="en-US" sz="3100" dirty="0" err="1">
                <a:latin typeface="Segoe UI" panose="020B0502040204020203" pitchFamily="34" charset="0"/>
                <a:cs typeface="Segoe UI" panose="020B0502040204020203" pitchFamily="34" charset="0"/>
              </a:rPr>
              <a:t>x</a:t>
            </a:r>
            <a:r>
              <a:rPr lang="en-US" sz="3100" baseline="-25000" dirty="0" err="1">
                <a:latin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lang="en-US" sz="3100" baseline="-40000" dirty="0" err="1">
                <a:latin typeface="Segoe UI" panose="020B0502040204020203" pitchFamily="34" charset="0"/>
                <a:cs typeface="Segoe UI" panose="020B0502040204020203" pitchFamily="34" charset="0"/>
              </a:rPr>
              <a:t>k</a:t>
            </a:r>
            <a:r>
              <a:rPr lang="en-US" sz="3100" dirty="0">
                <a:latin typeface="Segoe UI" panose="020B0502040204020203" pitchFamily="34" charset="0"/>
                <a:cs typeface="Segoe UI" panose="020B0502040204020203" pitchFamily="34" charset="0"/>
              </a:rPr>
              <a:t> = 1 if observed, 0 otherwise</a:t>
            </a:r>
          </a:p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267160" y="1996998"/>
                <a:ext cx="4312710" cy="43851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  <a:ea typeface="Cambria Math" pitchFamily="18" charset="0"/>
                        </a:rPr>
                        <m:t>𝒘</m:t>
                      </m:r>
                      <m:d>
                        <m:d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/>
                                  <a:ea typeface="Cambria Math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/>
                                  <a:ea typeface="Cambria Math" pitchFamily="18" charset="0"/>
                                </a:rPr>
                                <m:t>𝒌</m:t>
                              </m:r>
                            </m:sub>
                          </m:sSub>
                        </m:e>
                      </m:d>
                      <m:r>
                        <a:rPr lang="en-US" sz="2000" b="1" i="1" smtClean="0">
                          <a:latin typeface="Cambria Math"/>
                          <a:ea typeface="Cambria Math" pitchFamily="18" charset="0"/>
                        </a:rPr>
                        <m:t>= 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∗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/>
                                  <a:ea typeface="Cambria Math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/>
                                  <a:ea typeface="Cambria Math"/>
                                </a:rPr>
                                <m:t>𝒌</m:t>
                              </m:r>
                            </m:sub>
                          </m:sSub>
                        </m:sub>
                      </m:sSub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+</m:t>
                      </m:r>
                      <m:d>
                        <m:d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n-US" sz="20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000" b="1" i="1" smtClean="0">
                              <a:latin typeface="Cambria Math"/>
                              <a:ea typeface="Cambria Math"/>
                            </a:rPr>
                            <m:t>𝜶</m:t>
                          </m:r>
                        </m:e>
                      </m:d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∗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𝒘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/>
                              <a:ea typeface="Cambria Math"/>
                            </a:rPr>
                            <m:t>𝒕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/>
                              <a:ea typeface="Cambria Math"/>
                            </a:rPr>
                            <m:t>𝒌</m:t>
                          </m:r>
                          <m:r>
                            <a:rPr lang="en-US" sz="20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000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160" y="1996998"/>
                <a:ext cx="4312710" cy="438518"/>
              </a:xfrm>
              <a:prstGeom prst="rect">
                <a:avLst/>
              </a:prstGeom>
              <a:blipFill rotWithShape="0">
                <a:blip r:embed="rId3"/>
                <a:stretch>
                  <a:fillRect b="-4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>
            <a:off x="3486150" y="5472536"/>
            <a:ext cx="35052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095750" y="5243936"/>
            <a:ext cx="0" cy="457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613910" y="5243936"/>
            <a:ext cx="0" cy="457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086350" y="5243936"/>
            <a:ext cx="0" cy="457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619750" y="5243936"/>
            <a:ext cx="0" cy="457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214110" y="5243936"/>
            <a:ext cx="0" cy="457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308191" y="5583743"/>
            <a:ext cx="847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lang="en-US" sz="2000" b="1" baseline="-25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</a:t>
            </a:r>
            <a:r>
              <a:rPr lang="en-US" sz="2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=t</a:t>
            </a:r>
            <a:r>
              <a:rPr lang="en-US" sz="2000" b="1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en-US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29349" y="5599998"/>
            <a:ext cx="828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lang="en-US" sz="2000" b="1" baseline="-25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n</a:t>
            </a:r>
            <a:r>
              <a:rPr lang="en-US" sz="2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=</a:t>
            </a:r>
            <a:r>
              <a:rPr lang="en-US" sz="20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lang="en-US" sz="2000" b="1" baseline="-25000" dirty="0" err="1"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endParaRPr lang="en-US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25290" y="5598746"/>
            <a:ext cx="556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lang="en-US" sz="2000" b="1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en-US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00150" y="5121198"/>
            <a:ext cx="205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Example timeline for single record:</a:t>
            </a:r>
            <a:endParaRPr lang="en-US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00450" y="5122121"/>
            <a:ext cx="342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en-US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81250" y="5121198"/>
            <a:ext cx="342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93710" y="5128398"/>
            <a:ext cx="342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en-US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86010" y="5135598"/>
            <a:ext cx="342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en-US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43350" y="5144853"/>
            <a:ext cx="342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334350" y="5142798"/>
            <a:ext cx="342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82490" y="5601604"/>
            <a:ext cx="556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lang="en-US" sz="2000" b="1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lang="en-US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75460" y="5637860"/>
            <a:ext cx="811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. . . .</a:t>
            </a:r>
            <a:endParaRPr lang="en-US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21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36702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Exponential Smoothing (2)</a:t>
            </a:r>
            <a:endParaRPr lang="en-US" sz="3200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36703"/>
            <a:ext cx="9144000" cy="2067754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Chosen due to simplicity and high accuracy</a:t>
            </a: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Advantages over well-known caching policies</a:t>
            </a: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Works very well with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ampling</a:t>
            </a:r>
          </a:p>
        </p:txBody>
      </p:sp>
      <p:graphicFrame>
        <p:nvGraphicFramePr>
          <p:cNvPr id="29" name="Chart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8978295"/>
              </p:ext>
            </p:extLst>
          </p:nvPr>
        </p:nvGraphicFramePr>
        <p:xfrm>
          <a:off x="2182084" y="3073400"/>
          <a:ext cx="4672287" cy="3167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2739571" y="3513440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Lower is better</a:t>
            </a:r>
            <a:endParaRPr lang="en-US" sz="1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882446" y="6311900"/>
            <a:ext cx="3895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Vs. Well-known </a:t>
            </a:r>
            <a:r>
              <a:rPr lang="en-US" dirty="0"/>
              <a:t>C</a:t>
            </a:r>
            <a:r>
              <a:rPr lang="en-US" dirty="0" smtClean="0"/>
              <a:t>aching </a:t>
            </a:r>
            <a:r>
              <a:rPr lang="en-US" dirty="0"/>
              <a:t>T</a:t>
            </a:r>
            <a:r>
              <a:rPr lang="en-US" dirty="0" smtClean="0"/>
              <a:t>echniques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23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9" grpId="0">
        <p:bldAsOne/>
      </p:bldGraphic>
      <p:bldP spid="36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21792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Outline</a:t>
            </a:r>
            <a:endParaRPr lang="en-US" sz="3200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2623"/>
            <a:ext cx="9144000" cy="4716332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Overview of approach</a:t>
            </a:r>
          </a:p>
          <a:p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3000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Classification Algorithms</a:t>
            </a:r>
          </a:p>
          <a:p>
            <a:pPr lvl="1"/>
            <a:r>
              <a:rPr lang="en-US" sz="2600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Forward approach</a:t>
            </a:r>
          </a:p>
          <a:p>
            <a:pPr lvl="1"/>
            <a:r>
              <a:rPr lang="en-US" sz="2600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Backward approach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3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Performance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3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73344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"/>
            <a:ext cx="9144000" cy="757537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Classification Algorithms</a:t>
            </a:r>
            <a:endParaRPr 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Content Placeholder 2"/>
          <p:cNvSpPr txBox="1">
            <a:spLocks/>
          </p:cNvSpPr>
          <p:nvPr/>
        </p:nvSpPr>
        <p:spPr>
          <a:xfrm>
            <a:off x="0" y="838200"/>
            <a:ext cx="91440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All of our classification algorithms take the same input and produce the same output</a:t>
            </a:r>
            <a:b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sz="28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Input</a:t>
            </a:r>
          </a:p>
          <a:p>
            <a:pPr lvl="1"/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Log of sampled record accesses</a:t>
            </a:r>
          </a:p>
          <a:p>
            <a:pPr lvl="1"/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Parameter K, signifying number of “hot” records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Output</a:t>
            </a:r>
          </a:p>
          <a:p>
            <a:pPr lvl="1"/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K “hot” record Ids</a:t>
            </a:r>
          </a:p>
          <a:p>
            <a:pPr lvl="1"/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All approaches use exponential smoothing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60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"/>
            <a:ext cx="9144000" cy="621792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Forward Algorithm</a:t>
            </a:r>
            <a:endParaRPr 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Content Placeholder 2"/>
          <p:cNvSpPr txBox="1">
            <a:spLocks/>
          </p:cNvSpPr>
          <p:nvPr/>
        </p:nvSpPr>
        <p:spPr>
          <a:xfrm>
            <a:off x="0" y="3245982"/>
            <a:ext cx="9144000" cy="361201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Forward algorithm</a:t>
            </a:r>
          </a:p>
          <a:p>
            <a:pPr lvl="1"/>
            <a:r>
              <a:rPr lang="en-US" sz="2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Scan log forward from time t</a:t>
            </a:r>
            <a:r>
              <a:rPr lang="en-US" sz="26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en-US" sz="2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to </a:t>
            </a:r>
            <a:r>
              <a:rPr lang="en-US" sz="2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lang="en-US" sz="2600" baseline="-25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n</a:t>
            </a:r>
            <a:endParaRPr lang="en-US" sz="2600" baseline="-25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r>
              <a:rPr lang="en-US" sz="2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Upon encountering an access for a record, update its estimate in a hash table</a:t>
            </a:r>
          </a:p>
          <a:p>
            <a:pPr lvl="1"/>
            <a:r>
              <a:rPr lang="en-US" sz="2600" dirty="0">
                <a:latin typeface="Segoe UI" panose="020B0502040204020203" pitchFamily="34" charset="0"/>
                <a:cs typeface="Segoe UI" panose="020B0502040204020203" pitchFamily="34" charset="0"/>
              </a:rPr>
              <a:t>Update estimate as:</a:t>
            </a:r>
          </a:p>
          <a:p>
            <a:pPr marL="457200" lvl="1" indent="0">
              <a:buNone/>
            </a:pPr>
            <a:r>
              <a:rPr lang="en-US" sz="26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26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sz="26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r>
              <a:rPr lang="en-US" sz="2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Once scan is finished, classify top K records with highest access frequency estimate as hot (the rest as cold)</a:t>
            </a:r>
          </a:p>
        </p:txBody>
      </p:sp>
      <p:sp>
        <p:nvSpPr>
          <p:cNvPr id="32" name="Vertical Scroll 31"/>
          <p:cNvSpPr/>
          <p:nvPr/>
        </p:nvSpPr>
        <p:spPr>
          <a:xfrm>
            <a:off x="1931906" y="621790"/>
            <a:ext cx="1603120" cy="2511445"/>
          </a:xfrm>
          <a:prstGeom prst="vertic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455906" y="1002790"/>
            <a:ext cx="0" cy="1981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98706" y="76972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</a:t>
            </a:r>
            <a:r>
              <a:rPr lang="en-US" sz="2400" b="1" baseline="-25000" dirty="0" smtClean="0"/>
              <a:t>1</a:t>
            </a:r>
            <a:endParaRPr lang="en-US" sz="2400" b="1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2993861" y="2636383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t</a:t>
            </a:r>
            <a:r>
              <a:rPr lang="en-US" sz="2400" b="1" baseline="-25000" dirty="0" err="1"/>
              <a:t>n</a:t>
            </a:r>
            <a:endParaRPr lang="en-US" sz="2400" b="1" baseline="-250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382125"/>
              </p:ext>
            </p:extLst>
          </p:nvPr>
        </p:nvGraphicFramePr>
        <p:xfrm>
          <a:off x="4819550" y="769725"/>
          <a:ext cx="3857919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973"/>
                <a:gridCol w="1285973"/>
                <a:gridCol w="1285973"/>
              </a:tblGrid>
              <a:tr h="24730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Record</a:t>
                      </a:r>
                      <a:r>
                        <a:rPr lang="en-US" sz="1800" baseline="0" dirty="0" smtClean="0"/>
                        <a:t> ID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Estimate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Last Access</a:t>
                      </a:r>
                      <a:endParaRPr lang="en-US" sz="1800" dirty="0"/>
                    </a:p>
                  </a:txBody>
                  <a:tcPr/>
                </a:tc>
              </a:tr>
              <a:tr h="24730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.45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</a:t>
                      </a:r>
                      <a:r>
                        <a:rPr lang="en-US" sz="1800" baseline="-25000" dirty="0" smtClean="0"/>
                        <a:t>4</a:t>
                      </a:r>
                      <a:endParaRPr lang="en-US" sz="1800" baseline="-25000" dirty="0"/>
                    </a:p>
                  </a:txBody>
                  <a:tcPr/>
                </a:tc>
              </a:tr>
              <a:tr h="24730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.98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</a:t>
                      </a:r>
                      <a:r>
                        <a:rPr lang="en-US" sz="1800" baseline="-25000" dirty="0" smtClean="0"/>
                        <a:t>2</a:t>
                      </a:r>
                      <a:endParaRPr lang="en-US" sz="1800" baseline="-25000" dirty="0"/>
                    </a:p>
                  </a:txBody>
                  <a:tcPr/>
                </a:tc>
              </a:tr>
              <a:tr h="24730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.03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</a:t>
                      </a:r>
                      <a:r>
                        <a:rPr lang="en-US" sz="1800" baseline="-25000" dirty="0" smtClean="0"/>
                        <a:t>7</a:t>
                      </a:r>
                      <a:endParaRPr lang="en-US" sz="1800" baseline="-25000" dirty="0"/>
                    </a:p>
                  </a:txBody>
                  <a:tcPr/>
                </a:tc>
              </a:tr>
              <a:tr h="24730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.34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</a:t>
                      </a:r>
                      <a:r>
                        <a:rPr lang="en-US" sz="1800" baseline="-25000" dirty="0" smtClean="0"/>
                        <a:t>3</a:t>
                      </a:r>
                      <a:endParaRPr lang="en-US" sz="1800" baseline="-25000" dirty="0"/>
                    </a:p>
                  </a:txBody>
                  <a:tcPr/>
                </a:tc>
              </a:tr>
              <a:tr h="24730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Z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.20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</a:t>
                      </a:r>
                      <a:r>
                        <a:rPr lang="en-US" sz="1800" baseline="-25000" dirty="0" smtClean="0"/>
                        <a:t>8</a:t>
                      </a:r>
                      <a:endParaRPr lang="en-US" sz="1800" baseline="-25000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879992" y="5388217"/>
                <a:ext cx="6248400" cy="43992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  <a:ea typeface="Cambria Math" pitchFamily="18" charset="0"/>
                        </a:rPr>
                        <m:t>𝒘</m:t>
                      </m:r>
                      <m:d>
                        <m:d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/>
                                  <a:ea typeface="Cambria Math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/>
                                  <a:ea typeface="Cambria Math" pitchFamily="18" charset="0"/>
                                </a:rPr>
                                <m:t>𝒌</m:t>
                              </m:r>
                            </m:sub>
                          </m:sSub>
                        </m:e>
                      </m:d>
                      <m:r>
                        <a:rPr lang="en-US" sz="2000" b="1" i="1" smtClean="0">
                          <a:latin typeface="Cambria Math"/>
                          <a:ea typeface="Cambria Math" pitchFamily="18" charset="0"/>
                        </a:rPr>
                        <m:t>= 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∗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/>
                                  <a:ea typeface="Cambria Math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/>
                                  <a:ea typeface="Cambria Math"/>
                                </a:rPr>
                                <m:t>𝒌</m:t>
                              </m:r>
                            </m:sub>
                          </m:sSub>
                        </m:sub>
                      </m:sSub>
                      <m:r>
                        <a:rPr lang="en-US" sz="2000" b="1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𝒘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/>
                              <a:ea typeface="Cambria Math"/>
                            </a:rPr>
                            <m:t>𝒕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/>
                              <a:ea typeface="Cambria Math"/>
                            </a:rPr>
                            <m:t>𝒑𝒓𝒆𝒗</m:t>
                          </m:r>
                        </m:sub>
                      </m:sSub>
                      <m:r>
                        <a:rPr lang="en-US" sz="2000" b="1" i="1">
                          <a:latin typeface="Cambria Math"/>
                          <a:ea typeface="Cambria Math"/>
                        </a:rPr>
                        <m:t>)</m:t>
                      </m:r>
                      <m:sSup>
                        <m:sSup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2000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n-US" sz="20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000" b="1" i="1" smtClean="0"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en-US" sz="2000" b="1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sSub>
                            <m:sSub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/>
                                  <a:ea typeface="Cambria Math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/>
                                  <a:ea typeface="Cambria Math"/>
                                </a:rPr>
                                <m:t>𝒌</m:t>
                              </m:r>
                            </m:sub>
                          </m:sSub>
                          <m:r>
                            <a:rPr lang="en-US" sz="20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𝑳𝒂𝒔𝒕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/>
                            </a:rPr>
                            <m:t> 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𝑨𝒄𝒄𝒆𝒔𝒔</m:t>
                          </m:r>
                        </m:sup>
                      </m:sSup>
                    </m:oMath>
                  </m:oMathPara>
                </a14:m>
                <a:endParaRPr lang="en-US" sz="2000" b="1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9992" y="5388217"/>
                <a:ext cx="6248400" cy="439929"/>
              </a:xfrm>
              <a:prstGeom prst="rect">
                <a:avLst/>
              </a:prstGeom>
              <a:blipFill rotWithShape="0">
                <a:blip r:embed="rId3"/>
                <a:stretch>
                  <a:fillRect b="-6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575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"/>
            <a:ext cx="9144000" cy="621792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Forward Algorithm in Parallel</a:t>
            </a:r>
            <a:endParaRPr 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Content Placeholder 2"/>
          <p:cNvSpPr txBox="1">
            <a:spLocks/>
          </p:cNvSpPr>
          <p:nvPr/>
        </p:nvSpPr>
        <p:spPr>
          <a:xfrm>
            <a:off x="0" y="753826"/>
            <a:ext cx="9144000" cy="365851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Hash partition by record id</a:t>
            </a:r>
          </a:p>
          <a:p>
            <a:pPr lvl="1"/>
            <a:r>
              <a:rPr lang="en-US" sz="2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Assign a worker thread per partition</a:t>
            </a:r>
          </a:p>
          <a:p>
            <a:pPr lvl="1"/>
            <a:r>
              <a:rPr lang="en-US" sz="2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Final classification done using estimates from every partition</a:t>
            </a:r>
            <a:br>
              <a:rPr lang="en-US" sz="26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6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26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3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Partition the log by time</a:t>
            </a:r>
          </a:p>
          <a:p>
            <a:pPr lvl="1"/>
            <a:r>
              <a:rPr lang="en-US" sz="2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Assign a worker thread to each log segment</a:t>
            </a:r>
          </a:p>
          <a:p>
            <a:pPr lvl="1"/>
            <a:r>
              <a:rPr lang="en-US" sz="2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Each thread calculates partial estimate for its segment</a:t>
            </a:r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02800" y="4966735"/>
            <a:ext cx="83133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85100" y="4729605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t</a:t>
            </a:r>
            <a:r>
              <a:rPr lang="en-US" sz="2000" b="1" baseline="-25000" dirty="0"/>
              <a:t>1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763000" y="4734263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t</a:t>
            </a:r>
            <a:r>
              <a:rPr lang="en-US" sz="2000" b="1" baseline="-25000" dirty="0" err="1"/>
              <a:t>n</a:t>
            </a:r>
            <a:endParaRPr lang="en-US" sz="2000" b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869800" y="4729605"/>
            <a:ext cx="1800" cy="54539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11650" y="4524610"/>
            <a:ext cx="1219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Segment</a:t>
            </a:r>
            <a:r>
              <a:rPr lang="en-US" sz="2000" b="1" baseline="-25000" dirty="0" smtClean="0"/>
              <a:t>1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781168" y="4522369"/>
            <a:ext cx="13888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Segment</a:t>
            </a:r>
            <a:r>
              <a:rPr lang="en-US" sz="2000" b="1" baseline="-25000" dirty="0" smtClean="0"/>
              <a:t>2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659500" y="5147979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t</a:t>
            </a:r>
            <a:r>
              <a:rPr lang="en-US" sz="2000" b="1" baseline="-25000" dirty="0"/>
              <a:t>a</a:t>
            </a:r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708250" y="51321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t</a:t>
            </a:r>
            <a:r>
              <a:rPr lang="en-US" sz="2000" b="1" baseline="-25000" dirty="0" err="1" smtClean="0"/>
              <a:t>b</a:t>
            </a:r>
            <a:endParaRPr lang="en-US" sz="2000" b="1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5904450" y="4729604"/>
            <a:ext cx="1800" cy="54539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921457" y="4528902"/>
            <a:ext cx="1281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Segment</a:t>
            </a:r>
            <a:r>
              <a:rPr lang="en-US" sz="2000" b="1" baseline="-25000" dirty="0" smtClean="0"/>
              <a:t>3</a:t>
            </a:r>
            <a:endParaRPr lang="en-US" sz="2000" b="1" dirty="0"/>
          </a:p>
        </p:txBody>
      </p:sp>
      <p:sp>
        <p:nvSpPr>
          <p:cNvPr id="16" name="Rectangle 15"/>
          <p:cNvSpPr/>
          <p:nvPr/>
        </p:nvSpPr>
        <p:spPr>
          <a:xfrm>
            <a:off x="375600" y="5504547"/>
            <a:ext cx="2494200" cy="3048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Thread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7" name="Rectangle 16"/>
          <p:cNvSpPr/>
          <p:nvPr/>
        </p:nvSpPr>
        <p:spPr>
          <a:xfrm>
            <a:off x="2869800" y="5504547"/>
            <a:ext cx="3036450" cy="3048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Thread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8" name="Rectangle 17"/>
          <p:cNvSpPr/>
          <p:nvPr/>
        </p:nvSpPr>
        <p:spPr>
          <a:xfrm>
            <a:off x="5904450" y="5504547"/>
            <a:ext cx="3036450" cy="3048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Thread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127544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3" grpId="0"/>
      <p:bldP spid="15" grpId="0"/>
      <p:bldP spid="16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"/>
            <a:ext cx="9144000" cy="621792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Backward Algorithm</a:t>
            </a:r>
            <a:endParaRPr 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-2" y="710725"/>
            <a:ext cx="8040915" cy="3675334"/>
          </a:xfrm>
        </p:spPr>
        <p:txBody>
          <a:bodyPr>
            <a:normAutofit fontScale="25000" lnSpcReduction="20000"/>
          </a:bodyPr>
          <a:lstStyle/>
          <a:p>
            <a:r>
              <a:rPr lang="en-US" sz="1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Avoid scanning entire log from beginning to end</a:t>
            </a:r>
          </a:p>
          <a:p>
            <a:r>
              <a:rPr lang="en-US" sz="1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Algorithm</a:t>
            </a:r>
          </a:p>
          <a:p>
            <a:pPr lvl="1"/>
            <a:r>
              <a:rPr lang="en-US" sz="9600" dirty="0">
                <a:latin typeface="Segoe UI" panose="020B0502040204020203" pitchFamily="34" charset="0"/>
                <a:cs typeface="Segoe UI" panose="020B0502040204020203" pitchFamily="34" charset="0"/>
              </a:rPr>
              <a:t>Scan log backward from time </a:t>
            </a:r>
            <a:r>
              <a:rPr lang="en-US" sz="9600" dirty="0" err="1">
                <a:latin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lang="en-US" sz="9600" baseline="-25000" dirty="0" err="1">
                <a:latin typeface="Segoe UI" panose="020B0502040204020203" pitchFamily="34" charset="0"/>
                <a:cs typeface="Segoe UI" panose="020B0502040204020203" pitchFamily="34" charset="0"/>
              </a:rPr>
              <a:t>n</a:t>
            </a:r>
            <a:r>
              <a:rPr lang="en-US" sz="9600" dirty="0">
                <a:latin typeface="Segoe UI" panose="020B0502040204020203" pitchFamily="34" charset="0"/>
                <a:cs typeface="Segoe UI" panose="020B0502040204020203" pitchFamily="34" charset="0"/>
              </a:rPr>
              <a:t> to t</a:t>
            </a:r>
            <a:r>
              <a:rPr lang="en-US" sz="9600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en-US" sz="96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endParaRPr lang="en-US" sz="96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r>
              <a:rPr lang="en-US" sz="9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Sharpen upper and lower bound for record’s final estimate</a:t>
            </a:r>
            <a:br>
              <a:rPr lang="en-US" sz="96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sz="96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r>
              <a:rPr lang="en-US" sz="9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Ocassionally</a:t>
            </a:r>
            <a:r>
              <a:rPr lang="en-US" sz="9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9600" dirty="0"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lang="en-US" sz="9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ttempt classification using estimate bounds</a:t>
            </a:r>
            <a:br>
              <a:rPr lang="en-US" sz="96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sz="96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r>
              <a:rPr lang="en-US" sz="9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Discard records that </a:t>
            </a:r>
            <a:r>
              <a:rPr lang="en-US" sz="96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cannot possibly</a:t>
            </a:r>
            <a:r>
              <a:rPr lang="en-US" sz="9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be in hot set</a:t>
            </a:r>
          </a:p>
        </p:txBody>
      </p:sp>
      <p:sp>
        <p:nvSpPr>
          <p:cNvPr id="24" name="Vertical Scroll 23"/>
          <p:cNvSpPr/>
          <p:nvPr/>
        </p:nvSpPr>
        <p:spPr>
          <a:xfrm>
            <a:off x="7795170" y="1341688"/>
            <a:ext cx="1098150" cy="1761772"/>
          </a:xfrm>
          <a:prstGeom prst="vertic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 flipH="1" flipV="1">
            <a:off x="8963450" y="1516998"/>
            <a:ext cx="1" cy="158762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411314" y="1351539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</a:t>
            </a:r>
            <a:r>
              <a:rPr lang="en-US" sz="2400" b="1" baseline="-25000" dirty="0" smtClean="0"/>
              <a:t>1</a:t>
            </a:r>
            <a:endParaRPr lang="en-US" sz="2400" b="1" baseline="-25000" dirty="0"/>
          </a:p>
        </p:txBody>
      </p:sp>
      <p:sp>
        <p:nvSpPr>
          <p:cNvPr id="33" name="TextBox 32"/>
          <p:cNvSpPr txBox="1"/>
          <p:nvPr/>
        </p:nvSpPr>
        <p:spPr>
          <a:xfrm>
            <a:off x="8405284" y="264179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t</a:t>
            </a:r>
            <a:r>
              <a:rPr lang="en-US" sz="2400" b="1" baseline="-25000" dirty="0" err="1"/>
              <a:t>n</a:t>
            </a:r>
            <a:endParaRPr lang="en-US" sz="2400" b="1" baseline="-25000" dirty="0"/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1800723" y="4869527"/>
            <a:ext cx="45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2029323" y="4869527"/>
            <a:ext cx="0" cy="5486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1800723" y="5418167"/>
            <a:ext cx="45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8365" y="4698018"/>
            <a:ext cx="1852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Time slice </a:t>
            </a:r>
            <a:r>
              <a:rPr lang="en-US" sz="2000" b="1" dirty="0" err="1" smtClean="0"/>
              <a:t>t</a:t>
            </a:r>
            <a:r>
              <a:rPr lang="en-US" sz="2000" b="1" baseline="-25000" dirty="0" err="1" smtClean="0"/>
              <a:t>n</a:t>
            </a:r>
            <a:r>
              <a:rPr lang="en-US" sz="2000" b="1" dirty="0" smtClean="0"/>
              <a:t>:</a:t>
            </a:r>
            <a:endParaRPr lang="en-US" sz="2000" b="1" dirty="0"/>
          </a:p>
        </p:txBody>
      </p:sp>
      <p:cxnSp>
        <p:nvCxnSpPr>
          <p:cNvPr id="52" name="Straight Connector 51"/>
          <p:cNvCxnSpPr/>
          <p:nvPr/>
        </p:nvCxnSpPr>
        <p:spPr>
          <a:xfrm flipH="1">
            <a:off x="2402703" y="5021927"/>
            <a:ext cx="457200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2631303" y="5021927"/>
            <a:ext cx="0" cy="64770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2402703" y="5669627"/>
            <a:ext cx="457200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2966583" y="5136227"/>
            <a:ext cx="4572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3195183" y="5136227"/>
            <a:ext cx="0" cy="32766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2966583" y="5463887"/>
            <a:ext cx="4572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3499983" y="5281007"/>
            <a:ext cx="4572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3728583" y="5296247"/>
            <a:ext cx="0" cy="54864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3499983" y="5852507"/>
            <a:ext cx="4572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4033383" y="5501987"/>
            <a:ext cx="45720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4261983" y="5501987"/>
            <a:ext cx="0" cy="54864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4033383" y="6050627"/>
            <a:ext cx="45720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1541643" y="5669627"/>
            <a:ext cx="3101340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4799374" y="4612842"/>
            <a:ext cx="1855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Time slice t</a:t>
            </a:r>
            <a:r>
              <a:rPr lang="en-US" sz="2000" b="1" baseline="-25000" dirty="0" smtClean="0"/>
              <a:t>n-4</a:t>
            </a:r>
            <a:r>
              <a:rPr lang="en-US" sz="2000" b="1" dirty="0" smtClean="0"/>
              <a:t>:</a:t>
            </a:r>
            <a:endParaRPr lang="en-US" sz="2000" b="1" dirty="0"/>
          </a:p>
        </p:txBody>
      </p:sp>
      <p:cxnSp>
        <p:nvCxnSpPr>
          <p:cNvPr id="66" name="Straight Connector 65"/>
          <p:cNvCxnSpPr/>
          <p:nvPr/>
        </p:nvCxnSpPr>
        <p:spPr>
          <a:xfrm flipH="1">
            <a:off x="1366383" y="5776307"/>
            <a:ext cx="457200" cy="0"/>
          </a:xfrm>
          <a:prstGeom prst="line">
            <a:avLst/>
          </a:prstGeom>
          <a:ln w="38100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1594983" y="5776307"/>
            <a:ext cx="0" cy="548640"/>
          </a:xfrm>
          <a:prstGeom prst="line">
            <a:avLst/>
          </a:prstGeom>
          <a:ln w="38100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1366383" y="6324947"/>
            <a:ext cx="457200" cy="0"/>
          </a:xfrm>
          <a:prstGeom prst="line">
            <a:avLst/>
          </a:prstGeom>
          <a:ln w="38100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urved Connector 68"/>
          <p:cNvCxnSpPr/>
          <p:nvPr/>
        </p:nvCxnSpPr>
        <p:spPr>
          <a:xfrm flipV="1">
            <a:off x="1213983" y="6050627"/>
            <a:ext cx="381000" cy="45720"/>
          </a:xfrm>
          <a:prstGeom prst="curvedConnector3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632958" y="5951567"/>
            <a:ext cx="79819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b</a:t>
            </a:r>
            <a:r>
              <a:rPr lang="en-US" sz="1100" b="1" dirty="0" smtClean="0">
                <a:solidFill>
                  <a:srgbClr val="FF0000"/>
                </a:solidFill>
              </a:rPr>
              <a:t>elow threshold,</a:t>
            </a:r>
          </a:p>
          <a:p>
            <a:r>
              <a:rPr lang="en-US" sz="1100" b="1" dirty="0" smtClean="0">
                <a:solidFill>
                  <a:srgbClr val="FF0000"/>
                </a:solidFill>
              </a:rPr>
              <a:t>disregard</a:t>
            </a:r>
            <a:endParaRPr lang="en-US" sz="1100" b="1" dirty="0">
              <a:solidFill>
                <a:srgbClr val="FF0000"/>
              </a:solidFill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 flipH="1">
            <a:off x="5987913" y="5220107"/>
            <a:ext cx="45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6216513" y="5220107"/>
            <a:ext cx="0" cy="1714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5987913" y="5410607"/>
            <a:ext cx="45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>
            <a:off x="6589893" y="5105807"/>
            <a:ext cx="457200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V="1">
            <a:off x="6818493" y="5105807"/>
            <a:ext cx="0" cy="200025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>
            <a:off x="6589893" y="5305832"/>
            <a:ext cx="457200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>
            <a:off x="7153773" y="5220107"/>
            <a:ext cx="4572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7382372" y="5220107"/>
            <a:ext cx="1" cy="24378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>
            <a:off x="7153773" y="5474742"/>
            <a:ext cx="4572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>
            <a:off x="7696698" y="5745887"/>
            <a:ext cx="4572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V="1">
            <a:off x="7925298" y="5761127"/>
            <a:ext cx="0" cy="8382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>
            <a:off x="7687173" y="5860187"/>
            <a:ext cx="4572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>
            <a:off x="8220573" y="5860187"/>
            <a:ext cx="45720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V="1">
            <a:off x="8449173" y="5860187"/>
            <a:ext cx="0" cy="27432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>
            <a:off x="8220573" y="6134507"/>
            <a:ext cx="45720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5842880" y="5473873"/>
            <a:ext cx="3048000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urved Connector 86"/>
          <p:cNvCxnSpPr/>
          <p:nvPr/>
        </p:nvCxnSpPr>
        <p:spPr>
          <a:xfrm>
            <a:off x="7237593" y="5917099"/>
            <a:ext cx="413385" cy="80248"/>
          </a:xfrm>
          <a:prstGeom prst="curvedConnector3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6812778" y="5639207"/>
            <a:ext cx="685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t</a:t>
            </a:r>
            <a:r>
              <a:rPr lang="en-US" sz="1100" b="1" dirty="0" smtClean="0">
                <a:solidFill>
                  <a:srgbClr val="FF0000"/>
                </a:solidFill>
              </a:rPr>
              <a:t>hrown</a:t>
            </a:r>
          </a:p>
          <a:p>
            <a:r>
              <a:rPr lang="en-US" sz="1100" b="1" dirty="0" smtClean="0">
                <a:solidFill>
                  <a:srgbClr val="FF0000"/>
                </a:solidFill>
              </a:rPr>
              <a:t>out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7649073" y="5620514"/>
            <a:ext cx="1144905" cy="62829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/>
          <p:cNvSpPr txBox="1"/>
          <p:nvPr/>
        </p:nvSpPr>
        <p:spPr>
          <a:xfrm>
            <a:off x="448173" y="5522317"/>
            <a:ext cx="12630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 smtClean="0">
                <a:solidFill>
                  <a:srgbClr val="FF0000"/>
                </a:solidFill>
              </a:rPr>
              <a:t>K</a:t>
            </a:r>
            <a:r>
              <a:rPr lang="en-US" sz="1100" b="1" baseline="30000" dirty="0" err="1" smtClean="0">
                <a:solidFill>
                  <a:srgbClr val="FF0000"/>
                </a:solidFill>
              </a:rPr>
              <a:t>th</a:t>
            </a:r>
            <a:r>
              <a:rPr lang="en-US" sz="1100" b="1" baseline="30000" dirty="0" smtClean="0">
                <a:solidFill>
                  <a:srgbClr val="FF0000"/>
                </a:solidFill>
              </a:rPr>
              <a:t> </a:t>
            </a:r>
            <a:r>
              <a:rPr lang="en-US" sz="1100" b="1" dirty="0" smtClean="0">
                <a:solidFill>
                  <a:srgbClr val="FF0000"/>
                </a:solidFill>
              </a:rPr>
              <a:t>lower bound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841104" y="5334992"/>
            <a:ext cx="11468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 smtClean="0">
                <a:solidFill>
                  <a:srgbClr val="FF0000"/>
                </a:solidFill>
              </a:rPr>
              <a:t>K</a:t>
            </a:r>
            <a:r>
              <a:rPr lang="en-US" sz="1100" b="1" baseline="30000" dirty="0" err="1" smtClean="0">
                <a:solidFill>
                  <a:srgbClr val="FF0000"/>
                </a:solidFill>
              </a:rPr>
              <a:t>th</a:t>
            </a:r>
            <a:r>
              <a:rPr lang="en-US" sz="1100" b="1" baseline="30000" dirty="0" smtClean="0">
                <a:solidFill>
                  <a:srgbClr val="FF0000"/>
                </a:solidFill>
              </a:rPr>
              <a:t> </a:t>
            </a:r>
            <a:r>
              <a:rPr lang="en-US" sz="1100" b="1" dirty="0" smtClean="0">
                <a:solidFill>
                  <a:srgbClr val="FF0000"/>
                </a:solidFill>
              </a:rPr>
              <a:t>lower bound</a:t>
            </a:r>
            <a:endParaRPr lang="en-US" sz="1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19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65" grpId="0"/>
      <p:bldP spid="70" grpId="0"/>
      <p:bldP spid="88" grpId="0"/>
      <p:bldP spid="89" grpId="0" animBg="1"/>
      <p:bldP spid="90" grpId="0"/>
      <p:bldP spid="9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"/>
            <a:ext cx="9144000" cy="621792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Calculating Bounds</a:t>
            </a:r>
            <a:endParaRPr 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2" name="Content Placeholder 2"/>
          <p:cNvSpPr>
            <a:spLocks noGrp="1"/>
          </p:cNvSpPr>
          <p:nvPr>
            <p:ph idx="1"/>
          </p:nvPr>
        </p:nvSpPr>
        <p:spPr>
          <a:xfrm>
            <a:off x="-1" y="2226487"/>
            <a:ext cx="9144001" cy="4017794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For record R at time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lang="en-US" baseline="-25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k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, calculate base estimate as:</a:t>
            </a:r>
            <a:b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Upper bound on final estimate value</a:t>
            </a:r>
            <a:b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Lower bound on final estimate value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2786250" y="2936596"/>
                <a:ext cx="4250473" cy="36933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∗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d>
                      <m:sSub>
                        <m:sSubPr>
                          <m:ctrlPr>
                            <a:rPr lang="en-US" b="0" i="1" baseline="30000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baseline="30000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b="0" i="1" baseline="30000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sub>
                      </m:sSub>
                      <m:r>
                        <a:rPr lang="en-US" b="0" i="1" baseline="30000" smtClean="0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US" b="0" i="1" baseline="30000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baseline="30000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b="0" i="1" baseline="30000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𝑅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𝑙𝑎𝑠𝑡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6250" y="2936596"/>
                <a:ext cx="4250473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Content Placeholder 2"/>
          <p:cNvSpPr txBox="1">
            <a:spLocks/>
          </p:cNvSpPr>
          <p:nvPr/>
        </p:nvSpPr>
        <p:spPr>
          <a:xfrm>
            <a:off x="2156254" y="3276668"/>
            <a:ext cx="5562600" cy="3824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i="1" dirty="0" err="1" smtClean="0"/>
              <a:t>t</a:t>
            </a:r>
            <a:r>
              <a:rPr lang="en-US" sz="1400" i="1" baseline="-25000" dirty="0" err="1" smtClean="0"/>
              <a:t>last</a:t>
            </a:r>
            <a:r>
              <a:rPr lang="en-US" sz="1400" dirty="0" smtClean="0"/>
              <a:t> is </a:t>
            </a:r>
            <a:r>
              <a:rPr lang="en-US" sz="1400" dirty="0" err="1" smtClean="0"/>
              <a:t>timeslice</a:t>
            </a:r>
            <a:r>
              <a:rPr lang="en-US" sz="1400" dirty="0" smtClean="0"/>
              <a:t> of last observed record access, where </a:t>
            </a:r>
            <a:r>
              <a:rPr lang="en-US" sz="1400" i="1" dirty="0" err="1" smtClean="0"/>
              <a:t>t</a:t>
            </a:r>
            <a:r>
              <a:rPr lang="en-US" sz="1400" i="1" baseline="-25000" dirty="0" err="1" smtClean="0"/>
              <a:t>last</a:t>
            </a:r>
            <a:r>
              <a:rPr lang="en-US" sz="1400" i="1" dirty="0" smtClean="0"/>
              <a:t> &gt; </a:t>
            </a:r>
            <a:r>
              <a:rPr lang="en-US" sz="1400" i="1" dirty="0" err="1" smtClean="0"/>
              <a:t>t</a:t>
            </a:r>
            <a:r>
              <a:rPr lang="en-US" sz="1400" i="1" baseline="-25000" dirty="0" err="1" smtClean="0"/>
              <a:t>k</a:t>
            </a:r>
            <a:endParaRPr lang="en-US" sz="1400" i="1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2594404" y="4650260"/>
                <a:ext cx="4686300" cy="369332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𝑈𝑝𝑝𝑒𝑟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(1−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𝐸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4404" y="4650260"/>
                <a:ext cx="4686300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2594404" y="6234927"/>
                <a:ext cx="4686300" cy="36933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𝐿𝑜𝑤𝑒𝑟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(1−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𝐸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4404" y="6234927"/>
                <a:ext cx="4686300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015081" y="1106937"/>
            <a:ext cx="776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w</a:t>
            </a:r>
            <a:r>
              <a:rPr lang="en-US" baseline="-25000" dirty="0" err="1" smtClean="0"/>
              <a:t>R</a:t>
            </a:r>
            <a:r>
              <a:rPr lang="en-US" dirty="0" smtClean="0"/>
              <a:t>(</a:t>
            </a:r>
            <a:r>
              <a:rPr lang="en-US" dirty="0" err="1" smtClean="0"/>
              <a:t>t</a:t>
            </a:r>
            <a:r>
              <a:rPr lang="en-US" baseline="-25000" dirty="0" err="1" smtClean="0"/>
              <a:t>k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98" name="Straight Connector 97"/>
          <p:cNvCxnSpPr/>
          <p:nvPr/>
        </p:nvCxnSpPr>
        <p:spPr>
          <a:xfrm>
            <a:off x="2893342" y="678577"/>
            <a:ext cx="0" cy="62231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>
            <a:off x="2513677" y="693223"/>
            <a:ext cx="759331" cy="1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2893342" y="1300892"/>
            <a:ext cx="0" cy="622315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>
            <a:off x="2513677" y="1923207"/>
            <a:ext cx="759331" cy="1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2791299" y="1213916"/>
            <a:ext cx="204085" cy="2032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extBox 101"/>
          <p:cNvSpPr txBox="1"/>
          <p:nvPr/>
        </p:nvSpPr>
        <p:spPr>
          <a:xfrm>
            <a:off x="1398268" y="496800"/>
            <a:ext cx="1233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Upper</a:t>
            </a:r>
            <a:r>
              <a:rPr lang="en-US" baseline="-25000" dirty="0" err="1" smtClean="0"/>
              <a:t>R</a:t>
            </a:r>
            <a:r>
              <a:rPr lang="en-US" dirty="0" smtClean="0"/>
              <a:t>(</a:t>
            </a:r>
            <a:r>
              <a:rPr lang="en-US" dirty="0" err="1" smtClean="0"/>
              <a:t>t</a:t>
            </a:r>
            <a:r>
              <a:rPr lang="en-US" baseline="-25000" dirty="0" err="1" smtClean="0"/>
              <a:t>k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03" name="TextBox 102"/>
          <p:cNvSpPr txBox="1"/>
          <p:nvPr/>
        </p:nvSpPr>
        <p:spPr>
          <a:xfrm>
            <a:off x="1432036" y="1720052"/>
            <a:ext cx="1233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Lower</a:t>
            </a:r>
            <a:r>
              <a:rPr lang="en-US" baseline="-25000" dirty="0" err="1" smtClean="0"/>
              <a:t>R</a:t>
            </a:r>
            <a:r>
              <a:rPr lang="en-US" dirty="0" smtClean="0"/>
              <a:t>(</a:t>
            </a:r>
            <a:r>
              <a:rPr lang="en-US" dirty="0" err="1" smtClean="0"/>
              <a:t>t</a:t>
            </a:r>
            <a:r>
              <a:rPr lang="en-US" baseline="-25000" dirty="0" err="1" smtClean="0"/>
              <a:t>k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3398435" y="693223"/>
            <a:ext cx="63172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Content Placeholder 2"/>
          <p:cNvSpPr txBox="1">
            <a:spLocks/>
          </p:cNvSpPr>
          <p:nvPr/>
        </p:nvSpPr>
        <p:spPr>
          <a:xfrm>
            <a:off x="4030161" y="528301"/>
            <a:ext cx="5066896" cy="38242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>
                <a:solidFill>
                  <a:srgbClr val="FF0000"/>
                </a:solidFill>
              </a:rPr>
              <a:t>Assume </a:t>
            </a:r>
            <a:r>
              <a:rPr lang="en-US" sz="1400" dirty="0">
                <a:solidFill>
                  <a:srgbClr val="FF0000"/>
                </a:solidFill>
              </a:rPr>
              <a:t>r</a:t>
            </a:r>
            <a:r>
              <a:rPr lang="en-US" sz="1400" dirty="0" smtClean="0">
                <a:solidFill>
                  <a:srgbClr val="FF0000"/>
                </a:solidFill>
              </a:rPr>
              <a:t>ecord will be present in every time slice moving back in the log</a:t>
            </a:r>
            <a:endParaRPr lang="en-US" sz="1400" baseline="-25000" dirty="0">
              <a:solidFill>
                <a:srgbClr val="FF0000"/>
              </a:solidFill>
            </a:endParaRPr>
          </a:p>
        </p:txBody>
      </p:sp>
      <p:cxnSp>
        <p:nvCxnSpPr>
          <p:cNvPr id="105" name="Straight Arrow Connector 104"/>
          <p:cNvCxnSpPr/>
          <p:nvPr/>
        </p:nvCxnSpPr>
        <p:spPr>
          <a:xfrm flipH="1">
            <a:off x="3398435" y="1920333"/>
            <a:ext cx="63172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Content Placeholder 2"/>
          <p:cNvSpPr txBox="1">
            <a:spLocks/>
          </p:cNvSpPr>
          <p:nvPr/>
        </p:nvSpPr>
        <p:spPr>
          <a:xfrm>
            <a:off x="4006578" y="1755297"/>
            <a:ext cx="5066896" cy="3824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smtClean="0">
                <a:solidFill>
                  <a:srgbClr val="FF0000"/>
                </a:solidFill>
              </a:rPr>
              <a:t>Assume record </a:t>
            </a:r>
            <a:r>
              <a:rPr lang="en-US" sz="1400" dirty="0" smtClean="0">
                <a:solidFill>
                  <a:srgbClr val="FF0000"/>
                </a:solidFill>
              </a:rPr>
              <a:t>will not be observed again in the log</a:t>
            </a:r>
            <a:endParaRPr lang="en-US" sz="1400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28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6" grpId="0" animBg="1"/>
      <p:bldP spid="8" grpId="0"/>
      <p:bldP spid="17" grpId="0" animBg="1"/>
      <p:bldP spid="102" grpId="0"/>
      <p:bldP spid="103" grpId="0"/>
      <p:bldP spid="104" grpId="0"/>
      <p:bldP spid="10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"/>
            <a:ext cx="9144000" cy="621792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Backward Algorithm in Parallel</a:t>
            </a:r>
            <a:endParaRPr 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2" name="Content Placeholder 2"/>
          <p:cNvSpPr>
            <a:spLocks noGrp="1"/>
          </p:cNvSpPr>
          <p:nvPr>
            <p:ph idx="1"/>
          </p:nvPr>
        </p:nvSpPr>
        <p:spPr>
          <a:xfrm>
            <a:off x="9600" y="1066800"/>
            <a:ext cx="9136800" cy="533400"/>
          </a:xfrm>
        </p:spPr>
        <p:txBody>
          <a:bodyPr>
            <a:normAutofit fontScale="92500"/>
          </a:bodyPr>
          <a:lstStyle/>
          <a:p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Partition log into </a:t>
            </a:r>
            <a:r>
              <a:rPr lang="en-US" sz="28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N</a:t>
            </a:r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pieces using hash function on record id</a:t>
            </a:r>
          </a:p>
        </p:txBody>
      </p:sp>
      <p:sp>
        <p:nvSpPr>
          <p:cNvPr id="93" name="Flowchart: Internal Storage 92"/>
          <p:cNvSpPr/>
          <p:nvPr/>
        </p:nvSpPr>
        <p:spPr>
          <a:xfrm>
            <a:off x="2330723" y="4795159"/>
            <a:ext cx="685800" cy="1143000"/>
          </a:xfrm>
          <a:prstGeom prst="flowChartInternalStorag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Curved Connector 93"/>
          <p:cNvCxnSpPr>
            <a:endCxn id="100" idx="0"/>
          </p:cNvCxnSpPr>
          <p:nvPr/>
        </p:nvCxnSpPr>
        <p:spPr>
          <a:xfrm rot="5400000">
            <a:off x="4339539" y="3267240"/>
            <a:ext cx="464981" cy="57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urved Connector 94"/>
          <p:cNvCxnSpPr>
            <a:stCxn id="100" idx="4"/>
            <a:endCxn id="93" idx="0"/>
          </p:cNvCxnSpPr>
          <p:nvPr/>
        </p:nvCxnSpPr>
        <p:spPr>
          <a:xfrm rot="5400000">
            <a:off x="3279912" y="3503071"/>
            <a:ext cx="685800" cy="1898377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urved Connector 95"/>
          <p:cNvCxnSpPr>
            <a:stCxn id="100" idx="4"/>
            <a:endCxn id="104" idx="0"/>
          </p:cNvCxnSpPr>
          <p:nvPr/>
        </p:nvCxnSpPr>
        <p:spPr>
          <a:xfrm rot="16200000" flipH="1">
            <a:off x="5151462" y="3529897"/>
            <a:ext cx="685800" cy="1844724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2142754" y="5909359"/>
            <a:ext cx="10617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Log</a:t>
            </a:r>
            <a:r>
              <a:rPr lang="en-US" sz="1200" b="1" baseline="-25000" dirty="0" smtClean="0"/>
              <a:t>1</a:t>
            </a:r>
            <a:endParaRPr lang="en-US" sz="1200" b="1" baseline="-25000" dirty="0"/>
          </a:p>
        </p:txBody>
      </p:sp>
      <p:cxnSp>
        <p:nvCxnSpPr>
          <p:cNvPr id="99" name="Curved Connector 98"/>
          <p:cNvCxnSpPr>
            <a:stCxn id="100" idx="4"/>
            <a:endCxn id="101" idx="0"/>
          </p:cNvCxnSpPr>
          <p:nvPr/>
        </p:nvCxnSpPr>
        <p:spPr>
          <a:xfrm rot="5400000">
            <a:off x="3970362" y="4193521"/>
            <a:ext cx="685800" cy="517476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Oval 99"/>
          <p:cNvSpPr/>
          <p:nvPr/>
        </p:nvSpPr>
        <p:spPr>
          <a:xfrm>
            <a:off x="3819154" y="3499759"/>
            <a:ext cx="150569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Hash</a:t>
            </a:r>
          </a:p>
          <a:p>
            <a:pPr algn="ctr"/>
            <a:r>
              <a:rPr lang="en-US" dirty="0" smtClean="0"/>
              <a:t>Function</a:t>
            </a:r>
            <a:endParaRPr lang="en-US" dirty="0"/>
          </a:p>
        </p:txBody>
      </p:sp>
      <p:sp>
        <p:nvSpPr>
          <p:cNvPr id="101" name="Flowchart: Internal Storage 16"/>
          <p:cNvSpPr/>
          <p:nvPr/>
        </p:nvSpPr>
        <p:spPr>
          <a:xfrm>
            <a:off x="3711624" y="4795159"/>
            <a:ext cx="685800" cy="1143000"/>
          </a:xfrm>
          <a:prstGeom prst="flowChartInternalStorag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extBox 101"/>
          <p:cNvSpPr txBox="1"/>
          <p:nvPr/>
        </p:nvSpPr>
        <p:spPr>
          <a:xfrm>
            <a:off x="3523655" y="5909359"/>
            <a:ext cx="10617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Log</a:t>
            </a:r>
            <a:r>
              <a:rPr lang="en-US" sz="1200" b="1" baseline="-25000" dirty="0"/>
              <a:t>2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4657354" y="5023759"/>
            <a:ext cx="10617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….</a:t>
            </a:r>
            <a:endParaRPr lang="en-US" sz="4000" b="1" baseline="-25000" dirty="0"/>
          </a:p>
        </p:txBody>
      </p:sp>
      <p:sp>
        <p:nvSpPr>
          <p:cNvPr id="104" name="Flowchart: Internal Storage 16"/>
          <p:cNvSpPr/>
          <p:nvPr/>
        </p:nvSpPr>
        <p:spPr>
          <a:xfrm>
            <a:off x="6073824" y="4795159"/>
            <a:ext cx="685800" cy="1143000"/>
          </a:xfrm>
          <a:prstGeom prst="flowChartInternalStorag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Box 104"/>
          <p:cNvSpPr txBox="1"/>
          <p:nvPr/>
        </p:nvSpPr>
        <p:spPr>
          <a:xfrm>
            <a:off x="5885855" y="5909359"/>
            <a:ext cx="10617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/>
              <a:t>Log</a:t>
            </a:r>
            <a:r>
              <a:rPr lang="en-US" sz="1200" b="1" baseline="-25000" dirty="0" err="1" smtClean="0"/>
              <a:t>N</a:t>
            </a:r>
            <a:endParaRPr lang="en-US" sz="1200" b="1" baseline="-25000" dirty="0"/>
          </a:p>
        </p:txBody>
      </p:sp>
      <p:sp>
        <p:nvSpPr>
          <p:cNvPr id="106" name="Flowchart: Internal Storage 105"/>
          <p:cNvSpPr/>
          <p:nvPr/>
        </p:nvSpPr>
        <p:spPr>
          <a:xfrm>
            <a:off x="4229099" y="1934863"/>
            <a:ext cx="685800" cy="1143000"/>
          </a:xfrm>
          <a:prstGeom prst="flowChartInternalStorag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/>
          <p:cNvSpPr txBox="1"/>
          <p:nvPr/>
        </p:nvSpPr>
        <p:spPr>
          <a:xfrm>
            <a:off x="4041130" y="1669500"/>
            <a:ext cx="10617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Log</a:t>
            </a:r>
            <a:endParaRPr lang="en-US" sz="1200" b="1" baseline="-25000" dirty="0"/>
          </a:p>
        </p:txBody>
      </p:sp>
    </p:spTree>
    <p:extLst>
      <p:ext uri="{BB962C8B-B14F-4D97-AF65-F5344CB8AC3E}">
        <p14:creationId xmlns:p14="http://schemas.microsoft.com/office/powerpoint/2010/main" val="66277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"/>
            <a:ext cx="9144000" cy="621792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Phase I: Initialization</a:t>
            </a:r>
            <a:endParaRPr 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Flowchart: Internal Storage 4"/>
          <p:cNvSpPr/>
          <p:nvPr/>
        </p:nvSpPr>
        <p:spPr>
          <a:xfrm>
            <a:off x="762000" y="3048000"/>
            <a:ext cx="685800" cy="1143000"/>
          </a:xfrm>
          <a:prstGeom prst="flowChartInternalStorag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4031" y="4162200"/>
            <a:ext cx="10617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Log</a:t>
            </a:r>
            <a:r>
              <a:rPr lang="en-US" sz="1200" b="1" baseline="-25000" dirty="0" smtClean="0"/>
              <a:t>1</a:t>
            </a:r>
            <a:endParaRPr lang="en-US" sz="1200" b="1" baseline="-25000" dirty="0"/>
          </a:p>
        </p:txBody>
      </p:sp>
      <p:sp>
        <p:nvSpPr>
          <p:cNvPr id="7" name="Flowchart: Internal Storage 16"/>
          <p:cNvSpPr/>
          <p:nvPr/>
        </p:nvSpPr>
        <p:spPr>
          <a:xfrm>
            <a:off x="4267200" y="3048000"/>
            <a:ext cx="685800" cy="1143000"/>
          </a:xfrm>
          <a:prstGeom prst="flowChartInternalStorag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079231" y="4162200"/>
            <a:ext cx="10617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Log</a:t>
            </a:r>
            <a:r>
              <a:rPr lang="en-US" sz="1200" b="1" baseline="-25000" dirty="0"/>
              <a:t>2</a:t>
            </a:r>
          </a:p>
        </p:txBody>
      </p:sp>
      <p:sp>
        <p:nvSpPr>
          <p:cNvPr id="9" name="Flowchart: Internal Storage 16"/>
          <p:cNvSpPr/>
          <p:nvPr/>
        </p:nvSpPr>
        <p:spPr>
          <a:xfrm>
            <a:off x="7620000" y="3048000"/>
            <a:ext cx="685800" cy="1143000"/>
          </a:xfrm>
          <a:prstGeom prst="flowChartInternalStorag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432031" y="4162200"/>
            <a:ext cx="10617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/>
              <a:t>Log</a:t>
            </a:r>
            <a:r>
              <a:rPr lang="en-US" sz="1200" b="1" baseline="-25000" dirty="0" err="1" smtClean="0"/>
              <a:t>N</a:t>
            </a:r>
            <a:endParaRPr lang="en-US" sz="1200" b="1" baseline="-25000" dirty="0"/>
          </a:p>
        </p:txBody>
      </p:sp>
      <p:sp>
        <p:nvSpPr>
          <p:cNvPr id="11" name="Rectangle 10"/>
          <p:cNvSpPr/>
          <p:nvPr/>
        </p:nvSpPr>
        <p:spPr>
          <a:xfrm>
            <a:off x="152400" y="2362200"/>
            <a:ext cx="1905000" cy="3048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Thread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2" name="Rectangle 11"/>
          <p:cNvSpPr/>
          <p:nvPr/>
        </p:nvSpPr>
        <p:spPr>
          <a:xfrm>
            <a:off x="3657600" y="2362200"/>
            <a:ext cx="1905000" cy="3048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Thread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3" name="Rectangle 12"/>
          <p:cNvSpPr/>
          <p:nvPr/>
        </p:nvSpPr>
        <p:spPr>
          <a:xfrm>
            <a:off x="7010400" y="2362200"/>
            <a:ext cx="1905000" cy="3048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Thread</a:t>
            </a:r>
            <a:r>
              <a:rPr lang="en-US" baseline="-25000" dirty="0"/>
              <a:t>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895600" y="1066800"/>
            <a:ext cx="3581400" cy="3048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Coordinator Thread</a:t>
            </a:r>
            <a:endParaRPr lang="en-US" baseline="-25000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7200" y="4664312"/>
            <a:ext cx="9136800" cy="2193688"/>
          </a:xfrm>
        </p:spPr>
        <p:txBody>
          <a:bodyPr>
            <a:normAutofit/>
          </a:bodyPr>
          <a:lstStyle/>
          <a:p>
            <a:r>
              <a:rPr lang="en-US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N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worker thread and one coordinator thread</a:t>
            </a: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Each worker reads back in log segment to find all records in contention for local top K/</a:t>
            </a:r>
            <a:r>
              <a:rPr lang="en-US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N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ach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worker may read back different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lengths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1567249" y="3937087"/>
            <a:ext cx="0" cy="253913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5046705" y="3517949"/>
            <a:ext cx="557" cy="68183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582169" y="1063334"/>
            <a:ext cx="580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</a:t>
            </a:r>
            <a:r>
              <a:rPr lang="en-US" dirty="0" smtClean="0"/>
              <a:t>=9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 flipH="1" flipV="1">
            <a:off x="8399505" y="3781200"/>
            <a:ext cx="558" cy="4098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373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36702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Cold Data</a:t>
            </a:r>
            <a:endParaRPr lang="en-US" sz="3600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27956"/>
            <a:ext cx="9144000" cy="263851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Records accessed infrequently in OLTP setting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May have become irrelevant to workload</a:t>
            </a:r>
            <a:b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Time-correlated and natural skew in real workloads</a:t>
            </a:r>
          </a:p>
          <a:p>
            <a:pPr lvl="2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UPS packages</a:t>
            </a:r>
          </a:p>
          <a:p>
            <a:pPr lvl="2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Some users more active than others</a:t>
            </a:r>
          </a:p>
          <a:p>
            <a:pPr lvl="2"/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081" y="4042418"/>
            <a:ext cx="2346152" cy="24135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71" y="4607553"/>
            <a:ext cx="911626" cy="1149798"/>
          </a:xfrm>
          <a:prstGeom prst="rect">
            <a:avLst/>
          </a:prstGeom>
        </p:spPr>
      </p:pic>
      <p:pic>
        <p:nvPicPr>
          <p:cNvPr id="1026" name="Picture 2" descr="Amazon's home p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629" y="3824392"/>
            <a:ext cx="3947848" cy="271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228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"/>
            <a:ext cx="9144000" cy="621792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Phase I: Initialization (2)</a:t>
            </a:r>
            <a:endParaRPr 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7250" y="2418801"/>
            <a:ext cx="1905000" cy="3048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Thread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1" name="Rectangle 20"/>
          <p:cNvSpPr/>
          <p:nvPr/>
        </p:nvSpPr>
        <p:spPr>
          <a:xfrm>
            <a:off x="3689250" y="2418801"/>
            <a:ext cx="1905000" cy="3048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Thread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22" name="Rectangle 21"/>
          <p:cNvSpPr/>
          <p:nvPr/>
        </p:nvSpPr>
        <p:spPr>
          <a:xfrm>
            <a:off x="6858000" y="2418801"/>
            <a:ext cx="1905000" cy="3048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Thread</a:t>
            </a:r>
            <a:r>
              <a:rPr lang="en-US" baseline="-25000" dirty="0"/>
              <a:t>3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796000" y="990600"/>
            <a:ext cx="3581400" cy="3048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Coordinator Thread</a:t>
            </a:r>
            <a:endParaRPr lang="en-US" baseline="-25000" dirty="0"/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833550" y="3279846"/>
            <a:ext cx="0" cy="548640"/>
          </a:xfrm>
          <a:prstGeom prst="line">
            <a:avLst/>
          </a:prstGeom>
          <a:ln w="38100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725850" y="3279846"/>
            <a:ext cx="231900" cy="0"/>
          </a:xfrm>
          <a:prstGeom prst="line">
            <a:avLst/>
          </a:prstGeom>
          <a:ln w="38100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717600" y="3828486"/>
            <a:ext cx="231900" cy="0"/>
          </a:xfrm>
          <a:prstGeom prst="line">
            <a:avLst/>
          </a:prstGeom>
          <a:ln w="38100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224600" y="3200223"/>
            <a:ext cx="240150" cy="548640"/>
            <a:chOff x="1201200" y="3215781"/>
            <a:chExt cx="240150" cy="548640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1317150" y="3215781"/>
              <a:ext cx="0" cy="548640"/>
            </a:xfrm>
            <a:prstGeom prst="line">
              <a:avLst/>
            </a:prstGeom>
            <a:ln w="38100"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1209450" y="3215781"/>
              <a:ext cx="231900" cy="0"/>
            </a:xfrm>
            <a:prstGeom prst="line">
              <a:avLst/>
            </a:prstGeom>
            <a:ln w="38100"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1201200" y="3764421"/>
              <a:ext cx="231900" cy="0"/>
            </a:xfrm>
            <a:prstGeom prst="line">
              <a:avLst/>
            </a:prstGeom>
            <a:ln w="38100"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Straight Connector 31"/>
          <p:cNvCxnSpPr/>
          <p:nvPr/>
        </p:nvCxnSpPr>
        <p:spPr>
          <a:xfrm flipH="1">
            <a:off x="470700" y="3915786"/>
            <a:ext cx="1828800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1472700" y="3626943"/>
            <a:ext cx="240150" cy="548640"/>
            <a:chOff x="1201200" y="3215781"/>
            <a:chExt cx="240150" cy="548640"/>
          </a:xfrm>
        </p:grpSpPr>
        <p:cxnSp>
          <p:nvCxnSpPr>
            <p:cNvPr id="34" name="Straight Connector 33"/>
            <p:cNvCxnSpPr/>
            <p:nvPr/>
          </p:nvCxnSpPr>
          <p:spPr>
            <a:xfrm flipV="1">
              <a:off x="1317150" y="3215781"/>
              <a:ext cx="0" cy="548640"/>
            </a:xfrm>
            <a:prstGeom prst="line">
              <a:avLst/>
            </a:prstGeom>
            <a:ln w="38100"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1209450" y="3215781"/>
              <a:ext cx="231900" cy="0"/>
            </a:xfrm>
            <a:prstGeom prst="line">
              <a:avLst/>
            </a:prstGeom>
            <a:ln w="38100"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1201200" y="3764421"/>
              <a:ext cx="231900" cy="0"/>
            </a:xfrm>
            <a:prstGeom prst="line">
              <a:avLst/>
            </a:prstGeom>
            <a:ln w="38100"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1712850" y="3481044"/>
            <a:ext cx="240150" cy="548640"/>
            <a:chOff x="1201200" y="3215781"/>
            <a:chExt cx="240150" cy="548640"/>
          </a:xfrm>
        </p:grpSpPr>
        <p:cxnSp>
          <p:nvCxnSpPr>
            <p:cNvPr id="38" name="Straight Connector 37"/>
            <p:cNvCxnSpPr/>
            <p:nvPr/>
          </p:nvCxnSpPr>
          <p:spPr>
            <a:xfrm flipV="1">
              <a:off x="1317150" y="3215781"/>
              <a:ext cx="0" cy="548640"/>
            </a:xfrm>
            <a:prstGeom prst="line">
              <a:avLst/>
            </a:prstGeom>
            <a:ln w="38100"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1209450" y="3215781"/>
              <a:ext cx="231900" cy="0"/>
            </a:xfrm>
            <a:prstGeom prst="line">
              <a:avLst/>
            </a:prstGeom>
            <a:ln w="38100"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1201200" y="3764421"/>
              <a:ext cx="231900" cy="0"/>
            </a:xfrm>
            <a:prstGeom prst="line">
              <a:avLst/>
            </a:prstGeom>
            <a:ln w="38100"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1953000" y="3748863"/>
            <a:ext cx="240150" cy="548640"/>
            <a:chOff x="1201200" y="3215781"/>
            <a:chExt cx="240150" cy="548640"/>
          </a:xfrm>
        </p:grpSpPr>
        <p:cxnSp>
          <p:nvCxnSpPr>
            <p:cNvPr id="42" name="Straight Connector 41"/>
            <p:cNvCxnSpPr/>
            <p:nvPr/>
          </p:nvCxnSpPr>
          <p:spPr>
            <a:xfrm flipV="1">
              <a:off x="1317150" y="3215781"/>
              <a:ext cx="0" cy="548640"/>
            </a:xfrm>
            <a:prstGeom prst="line">
              <a:avLst/>
            </a:prstGeom>
            <a:ln w="38100"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1209450" y="3215781"/>
              <a:ext cx="231900" cy="0"/>
            </a:xfrm>
            <a:prstGeom prst="line">
              <a:avLst/>
            </a:prstGeom>
            <a:ln w="38100"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1201200" y="3764421"/>
              <a:ext cx="231900" cy="0"/>
            </a:xfrm>
            <a:prstGeom prst="line">
              <a:avLst/>
            </a:prstGeom>
            <a:ln w="38100"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/>
          <p:cNvSpPr txBox="1"/>
          <p:nvPr/>
        </p:nvSpPr>
        <p:spPr>
          <a:xfrm>
            <a:off x="79650" y="3761897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0.7</a:t>
            </a:r>
            <a:endParaRPr lang="en-US" sz="1400" dirty="0"/>
          </a:p>
        </p:txBody>
      </p:sp>
      <p:cxnSp>
        <p:nvCxnSpPr>
          <p:cNvPr id="46" name="Straight Connector 45"/>
          <p:cNvCxnSpPr/>
          <p:nvPr/>
        </p:nvCxnSpPr>
        <p:spPr>
          <a:xfrm flipH="1">
            <a:off x="3667650" y="4147446"/>
            <a:ext cx="2079000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276600" y="3986686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0.6</a:t>
            </a:r>
            <a:endParaRPr lang="en-US" sz="1400" dirty="0"/>
          </a:p>
        </p:txBody>
      </p:sp>
      <p:grpSp>
        <p:nvGrpSpPr>
          <p:cNvPr id="48" name="Group 47"/>
          <p:cNvGrpSpPr/>
          <p:nvPr/>
        </p:nvGrpSpPr>
        <p:grpSpPr>
          <a:xfrm>
            <a:off x="3994050" y="3200223"/>
            <a:ext cx="240150" cy="548640"/>
            <a:chOff x="3654300" y="3439923"/>
            <a:chExt cx="240150" cy="548640"/>
          </a:xfrm>
        </p:grpSpPr>
        <p:cxnSp>
          <p:nvCxnSpPr>
            <p:cNvPr id="49" name="Straight Connector 48"/>
            <p:cNvCxnSpPr/>
            <p:nvPr/>
          </p:nvCxnSpPr>
          <p:spPr>
            <a:xfrm flipV="1">
              <a:off x="3770250" y="3439923"/>
              <a:ext cx="0" cy="548640"/>
            </a:xfrm>
            <a:prstGeom prst="line">
              <a:avLst/>
            </a:prstGeom>
            <a:ln w="38100">
              <a:solidFill>
                <a:schemeClr val="accent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3662550" y="3439923"/>
              <a:ext cx="231900" cy="0"/>
            </a:xfrm>
            <a:prstGeom prst="line">
              <a:avLst/>
            </a:prstGeom>
            <a:ln w="38100">
              <a:solidFill>
                <a:schemeClr val="accent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3654300" y="3988563"/>
              <a:ext cx="231900" cy="0"/>
            </a:xfrm>
            <a:prstGeom prst="line">
              <a:avLst/>
            </a:prstGeom>
            <a:ln w="38100">
              <a:solidFill>
                <a:schemeClr val="accent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4222650" y="3486510"/>
            <a:ext cx="240150" cy="548640"/>
            <a:chOff x="3654300" y="3439923"/>
            <a:chExt cx="240150" cy="548640"/>
          </a:xfrm>
        </p:grpSpPr>
        <p:cxnSp>
          <p:nvCxnSpPr>
            <p:cNvPr id="53" name="Straight Connector 52"/>
            <p:cNvCxnSpPr/>
            <p:nvPr/>
          </p:nvCxnSpPr>
          <p:spPr>
            <a:xfrm flipV="1">
              <a:off x="3770250" y="3439923"/>
              <a:ext cx="0" cy="548640"/>
            </a:xfrm>
            <a:prstGeom prst="line">
              <a:avLst/>
            </a:prstGeom>
            <a:ln w="38100">
              <a:solidFill>
                <a:schemeClr val="accent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3662550" y="3439923"/>
              <a:ext cx="231900" cy="0"/>
            </a:xfrm>
            <a:prstGeom prst="line">
              <a:avLst/>
            </a:prstGeom>
            <a:ln w="38100">
              <a:solidFill>
                <a:schemeClr val="accent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3654300" y="3988563"/>
              <a:ext cx="231900" cy="0"/>
            </a:xfrm>
            <a:prstGeom prst="line">
              <a:avLst/>
            </a:prstGeom>
            <a:ln w="38100">
              <a:solidFill>
                <a:schemeClr val="accent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4515900" y="3870203"/>
            <a:ext cx="240150" cy="548640"/>
            <a:chOff x="3654300" y="3439923"/>
            <a:chExt cx="240150" cy="548640"/>
          </a:xfrm>
        </p:grpSpPr>
        <p:cxnSp>
          <p:nvCxnSpPr>
            <p:cNvPr id="57" name="Straight Connector 56"/>
            <p:cNvCxnSpPr/>
            <p:nvPr/>
          </p:nvCxnSpPr>
          <p:spPr>
            <a:xfrm flipV="1">
              <a:off x="3770250" y="3439923"/>
              <a:ext cx="0" cy="548640"/>
            </a:xfrm>
            <a:prstGeom prst="line">
              <a:avLst/>
            </a:prstGeom>
            <a:ln w="38100">
              <a:solidFill>
                <a:schemeClr val="accent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3662550" y="3439923"/>
              <a:ext cx="231900" cy="0"/>
            </a:xfrm>
            <a:prstGeom prst="line">
              <a:avLst/>
            </a:prstGeom>
            <a:ln w="38100">
              <a:solidFill>
                <a:schemeClr val="accent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3654300" y="3988563"/>
              <a:ext cx="231900" cy="0"/>
            </a:xfrm>
            <a:prstGeom prst="line">
              <a:avLst/>
            </a:prstGeom>
            <a:ln w="38100">
              <a:solidFill>
                <a:schemeClr val="accent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6970800" y="3092826"/>
            <a:ext cx="240150" cy="548640"/>
            <a:chOff x="3654300" y="3439923"/>
            <a:chExt cx="240150" cy="548640"/>
          </a:xfrm>
        </p:grpSpPr>
        <p:cxnSp>
          <p:nvCxnSpPr>
            <p:cNvPr id="61" name="Straight Connector 60"/>
            <p:cNvCxnSpPr/>
            <p:nvPr/>
          </p:nvCxnSpPr>
          <p:spPr>
            <a:xfrm flipV="1">
              <a:off x="3770250" y="3439923"/>
              <a:ext cx="0" cy="548640"/>
            </a:xfrm>
            <a:prstGeom prst="line">
              <a:avLst/>
            </a:prstGeom>
            <a:ln w="3810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3662550" y="3439923"/>
              <a:ext cx="231900" cy="0"/>
            </a:xfrm>
            <a:prstGeom prst="line">
              <a:avLst/>
            </a:prstGeom>
            <a:ln w="3810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>
              <a:off x="3654300" y="3988563"/>
              <a:ext cx="231900" cy="0"/>
            </a:xfrm>
            <a:prstGeom prst="line">
              <a:avLst/>
            </a:prstGeom>
            <a:ln w="3810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4" name="Straight Connector 63"/>
          <p:cNvCxnSpPr/>
          <p:nvPr/>
        </p:nvCxnSpPr>
        <p:spPr>
          <a:xfrm flipH="1">
            <a:off x="6970800" y="3748863"/>
            <a:ext cx="1828800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6596400" y="3594974"/>
            <a:ext cx="49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0.8</a:t>
            </a:r>
            <a:endParaRPr lang="en-US" sz="1400" dirty="0"/>
          </a:p>
        </p:txBody>
      </p:sp>
      <p:grpSp>
        <p:nvGrpSpPr>
          <p:cNvPr id="66" name="Group 65"/>
          <p:cNvGrpSpPr/>
          <p:nvPr/>
        </p:nvGrpSpPr>
        <p:grpSpPr>
          <a:xfrm>
            <a:off x="7227450" y="3005526"/>
            <a:ext cx="240150" cy="548640"/>
            <a:chOff x="3654300" y="3439923"/>
            <a:chExt cx="240150" cy="548640"/>
          </a:xfrm>
        </p:grpSpPr>
        <p:cxnSp>
          <p:nvCxnSpPr>
            <p:cNvPr id="67" name="Straight Connector 66"/>
            <p:cNvCxnSpPr/>
            <p:nvPr/>
          </p:nvCxnSpPr>
          <p:spPr>
            <a:xfrm flipV="1">
              <a:off x="3770250" y="3439923"/>
              <a:ext cx="0" cy="548640"/>
            </a:xfrm>
            <a:prstGeom prst="line">
              <a:avLst/>
            </a:prstGeom>
            <a:ln w="3810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>
              <a:off x="3662550" y="3439923"/>
              <a:ext cx="231900" cy="0"/>
            </a:xfrm>
            <a:prstGeom prst="line">
              <a:avLst/>
            </a:prstGeom>
            <a:ln w="3810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>
              <a:off x="3654300" y="3988563"/>
              <a:ext cx="231900" cy="0"/>
            </a:xfrm>
            <a:prstGeom prst="line">
              <a:avLst/>
            </a:prstGeom>
            <a:ln w="3810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7413000" y="3213257"/>
            <a:ext cx="240150" cy="548640"/>
            <a:chOff x="3654300" y="3439923"/>
            <a:chExt cx="240150" cy="548640"/>
          </a:xfrm>
        </p:grpSpPr>
        <p:cxnSp>
          <p:nvCxnSpPr>
            <p:cNvPr id="71" name="Straight Connector 70"/>
            <p:cNvCxnSpPr/>
            <p:nvPr/>
          </p:nvCxnSpPr>
          <p:spPr>
            <a:xfrm flipV="1">
              <a:off x="3770250" y="3439923"/>
              <a:ext cx="0" cy="548640"/>
            </a:xfrm>
            <a:prstGeom prst="line">
              <a:avLst/>
            </a:prstGeom>
            <a:ln w="3810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H="1">
              <a:off x="3662550" y="3439923"/>
              <a:ext cx="231900" cy="0"/>
            </a:xfrm>
            <a:prstGeom prst="line">
              <a:avLst/>
            </a:prstGeom>
            <a:ln w="3810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>
              <a:off x="3654300" y="3988563"/>
              <a:ext cx="231900" cy="0"/>
            </a:xfrm>
            <a:prstGeom prst="line">
              <a:avLst/>
            </a:prstGeom>
            <a:ln w="3810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7620000" y="3429000"/>
            <a:ext cx="240150" cy="548640"/>
            <a:chOff x="3654300" y="3439923"/>
            <a:chExt cx="240150" cy="548640"/>
          </a:xfrm>
        </p:grpSpPr>
        <p:cxnSp>
          <p:nvCxnSpPr>
            <p:cNvPr id="75" name="Straight Connector 74"/>
            <p:cNvCxnSpPr/>
            <p:nvPr/>
          </p:nvCxnSpPr>
          <p:spPr>
            <a:xfrm flipV="1">
              <a:off x="3770250" y="3439923"/>
              <a:ext cx="0" cy="548640"/>
            </a:xfrm>
            <a:prstGeom prst="line">
              <a:avLst/>
            </a:prstGeom>
            <a:ln w="3810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H="1">
              <a:off x="3662550" y="3439923"/>
              <a:ext cx="231900" cy="0"/>
            </a:xfrm>
            <a:prstGeom prst="line">
              <a:avLst/>
            </a:prstGeom>
            <a:ln w="3810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H="1">
              <a:off x="3654300" y="3988563"/>
              <a:ext cx="231900" cy="0"/>
            </a:xfrm>
            <a:prstGeom prst="line">
              <a:avLst/>
            </a:prstGeom>
            <a:ln w="3810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/>
          <p:cNvGrpSpPr/>
          <p:nvPr/>
        </p:nvGrpSpPr>
        <p:grpSpPr>
          <a:xfrm>
            <a:off x="3765450" y="3598806"/>
            <a:ext cx="240150" cy="548640"/>
            <a:chOff x="3654300" y="3439923"/>
            <a:chExt cx="240150" cy="548640"/>
          </a:xfrm>
        </p:grpSpPr>
        <p:cxnSp>
          <p:nvCxnSpPr>
            <p:cNvPr id="79" name="Straight Connector 78"/>
            <p:cNvCxnSpPr/>
            <p:nvPr/>
          </p:nvCxnSpPr>
          <p:spPr>
            <a:xfrm flipV="1">
              <a:off x="3770250" y="3439923"/>
              <a:ext cx="0" cy="548640"/>
            </a:xfrm>
            <a:prstGeom prst="line">
              <a:avLst/>
            </a:prstGeom>
            <a:ln w="38100">
              <a:solidFill>
                <a:schemeClr val="accent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H="1">
              <a:off x="3662550" y="3439923"/>
              <a:ext cx="231900" cy="0"/>
            </a:xfrm>
            <a:prstGeom prst="line">
              <a:avLst/>
            </a:prstGeom>
            <a:ln w="38100">
              <a:solidFill>
                <a:schemeClr val="accent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H="1">
              <a:off x="3654300" y="3988563"/>
              <a:ext cx="231900" cy="0"/>
            </a:xfrm>
            <a:prstGeom prst="line">
              <a:avLst/>
            </a:prstGeom>
            <a:ln w="38100">
              <a:solidFill>
                <a:schemeClr val="accent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>
            <a:off x="982650" y="3367146"/>
            <a:ext cx="240150" cy="548640"/>
            <a:chOff x="982650" y="3367146"/>
            <a:chExt cx="240150" cy="548640"/>
          </a:xfrm>
        </p:grpSpPr>
        <p:cxnSp>
          <p:nvCxnSpPr>
            <p:cNvPr id="83" name="Straight Connector 82"/>
            <p:cNvCxnSpPr/>
            <p:nvPr/>
          </p:nvCxnSpPr>
          <p:spPr>
            <a:xfrm flipV="1">
              <a:off x="1098600" y="3367146"/>
              <a:ext cx="0" cy="548640"/>
            </a:xfrm>
            <a:prstGeom prst="line">
              <a:avLst/>
            </a:prstGeom>
            <a:ln w="38100"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H="1">
              <a:off x="990900" y="3367146"/>
              <a:ext cx="231900" cy="0"/>
            </a:xfrm>
            <a:prstGeom prst="line">
              <a:avLst/>
            </a:prstGeom>
            <a:ln w="38100"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H="1">
              <a:off x="982650" y="3915786"/>
              <a:ext cx="231900" cy="0"/>
            </a:xfrm>
            <a:prstGeom prst="line">
              <a:avLst/>
            </a:prstGeom>
            <a:ln w="38100"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/>
          <p:cNvGrpSpPr/>
          <p:nvPr/>
        </p:nvGrpSpPr>
        <p:grpSpPr>
          <a:xfrm>
            <a:off x="7877250" y="3352800"/>
            <a:ext cx="240150" cy="548640"/>
            <a:chOff x="3654300" y="3439923"/>
            <a:chExt cx="240150" cy="548640"/>
          </a:xfrm>
        </p:grpSpPr>
        <p:cxnSp>
          <p:nvCxnSpPr>
            <p:cNvPr id="87" name="Straight Connector 86"/>
            <p:cNvCxnSpPr/>
            <p:nvPr/>
          </p:nvCxnSpPr>
          <p:spPr>
            <a:xfrm flipV="1">
              <a:off x="3770250" y="3439923"/>
              <a:ext cx="0" cy="548640"/>
            </a:xfrm>
            <a:prstGeom prst="line">
              <a:avLst/>
            </a:prstGeom>
            <a:ln w="3810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H="1">
              <a:off x="3662550" y="3439923"/>
              <a:ext cx="231900" cy="0"/>
            </a:xfrm>
            <a:prstGeom prst="line">
              <a:avLst/>
            </a:prstGeom>
            <a:ln w="3810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H="1">
              <a:off x="3654300" y="3988563"/>
              <a:ext cx="231900" cy="0"/>
            </a:xfrm>
            <a:prstGeom prst="line">
              <a:avLst/>
            </a:prstGeom>
            <a:ln w="3810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TextBox 89"/>
          <p:cNvSpPr txBox="1"/>
          <p:nvPr/>
        </p:nvSpPr>
        <p:spPr>
          <a:xfrm>
            <a:off x="467250" y="1587804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Thresh</a:t>
            </a:r>
            <a:r>
              <a:rPr lang="en-US" sz="1600" dirty="0" smtClean="0"/>
              <a:t>: 0.7</a:t>
            </a:r>
          </a:p>
          <a:p>
            <a:r>
              <a:rPr lang="en-US" sz="1600" b="1" dirty="0" smtClean="0"/>
              <a:t>Upper</a:t>
            </a:r>
            <a:r>
              <a:rPr lang="en-US" sz="1600" dirty="0" smtClean="0"/>
              <a:t>: 6</a:t>
            </a:r>
          </a:p>
          <a:p>
            <a:r>
              <a:rPr lang="en-US" sz="1600" b="1" dirty="0" smtClean="0"/>
              <a:t>Lower</a:t>
            </a:r>
            <a:r>
              <a:rPr lang="en-US" sz="1600" dirty="0" smtClean="0"/>
              <a:t>: 3</a:t>
            </a:r>
            <a:endParaRPr lang="en-US" sz="1600" dirty="0"/>
          </a:p>
        </p:txBody>
      </p:sp>
      <p:sp>
        <p:nvSpPr>
          <p:cNvPr id="91" name="TextBox 90"/>
          <p:cNvSpPr txBox="1"/>
          <p:nvPr/>
        </p:nvSpPr>
        <p:spPr>
          <a:xfrm>
            <a:off x="3689250" y="1600008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Thresh</a:t>
            </a:r>
            <a:r>
              <a:rPr lang="en-US" sz="1600" dirty="0" smtClean="0"/>
              <a:t>: 0.6</a:t>
            </a:r>
          </a:p>
          <a:p>
            <a:r>
              <a:rPr lang="en-US" sz="1600" b="1" dirty="0" smtClean="0"/>
              <a:t>Upper</a:t>
            </a:r>
            <a:r>
              <a:rPr lang="en-US" sz="1600" dirty="0" smtClean="0"/>
              <a:t>: 7</a:t>
            </a:r>
          </a:p>
          <a:p>
            <a:r>
              <a:rPr lang="en-US" sz="1600" b="1" dirty="0" smtClean="0"/>
              <a:t>Lower</a:t>
            </a:r>
            <a:r>
              <a:rPr lang="en-US" sz="1600" dirty="0" smtClean="0"/>
              <a:t>: 3</a:t>
            </a:r>
            <a:endParaRPr lang="en-US" sz="1600" dirty="0"/>
          </a:p>
        </p:txBody>
      </p:sp>
      <p:sp>
        <p:nvSpPr>
          <p:cNvPr id="92" name="TextBox 91"/>
          <p:cNvSpPr txBox="1"/>
          <p:nvPr/>
        </p:nvSpPr>
        <p:spPr>
          <a:xfrm>
            <a:off x="6852900" y="1587803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Thresh</a:t>
            </a:r>
            <a:r>
              <a:rPr lang="en-US" sz="1600" dirty="0" smtClean="0"/>
              <a:t>: 0.8</a:t>
            </a:r>
          </a:p>
          <a:p>
            <a:r>
              <a:rPr lang="en-US" sz="1600" b="1" dirty="0" smtClean="0"/>
              <a:t>Upper</a:t>
            </a:r>
            <a:r>
              <a:rPr lang="en-US" sz="1600" dirty="0" smtClean="0"/>
              <a:t>: 8</a:t>
            </a:r>
          </a:p>
          <a:p>
            <a:r>
              <a:rPr lang="en-US" sz="1600" b="1" dirty="0" smtClean="0"/>
              <a:t>Lower</a:t>
            </a:r>
            <a:r>
              <a:rPr lang="en-US" sz="1600" dirty="0" smtClean="0"/>
              <a:t>: 3</a:t>
            </a:r>
            <a:endParaRPr lang="en-US" sz="1600" dirty="0"/>
          </a:p>
        </p:txBody>
      </p:sp>
      <p:grpSp>
        <p:nvGrpSpPr>
          <p:cNvPr id="93" name="Group 92"/>
          <p:cNvGrpSpPr/>
          <p:nvPr/>
        </p:nvGrpSpPr>
        <p:grpSpPr>
          <a:xfrm>
            <a:off x="4820700" y="3793086"/>
            <a:ext cx="240150" cy="548640"/>
            <a:chOff x="3654300" y="3439923"/>
            <a:chExt cx="240150" cy="548640"/>
          </a:xfrm>
        </p:grpSpPr>
        <p:cxnSp>
          <p:nvCxnSpPr>
            <p:cNvPr id="94" name="Straight Connector 93"/>
            <p:cNvCxnSpPr/>
            <p:nvPr/>
          </p:nvCxnSpPr>
          <p:spPr>
            <a:xfrm flipV="1">
              <a:off x="3770250" y="3439923"/>
              <a:ext cx="0" cy="548640"/>
            </a:xfrm>
            <a:prstGeom prst="line">
              <a:avLst/>
            </a:prstGeom>
            <a:ln w="38100">
              <a:solidFill>
                <a:schemeClr val="accent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H="1">
              <a:off x="3662550" y="3439923"/>
              <a:ext cx="231900" cy="0"/>
            </a:xfrm>
            <a:prstGeom prst="line">
              <a:avLst/>
            </a:prstGeom>
            <a:ln w="38100">
              <a:solidFill>
                <a:schemeClr val="accent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H="1">
              <a:off x="3654300" y="3988563"/>
              <a:ext cx="231900" cy="0"/>
            </a:xfrm>
            <a:prstGeom prst="line">
              <a:avLst/>
            </a:prstGeom>
            <a:ln w="38100">
              <a:solidFill>
                <a:schemeClr val="accent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 96"/>
          <p:cNvGrpSpPr/>
          <p:nvPr/>
        </p:nvGrpSpPr>
        <p:grpSpPr>
          <a:xfrm>
            <a:off x="5060850" y="4000824"/>
            <a:ext cx="240150" cy="548640"/>
            <a:chOff x="3654300" y="3439923"/>
            <a:chExt cx="240150" cy="548640"/>
          </a:xfrm>
        </p:grpSpPr>
        <p:cxnSp>
          <p:nvCxnSpPr>
            <p:cNvPr id="98" name="Straight Connector 97"/>
            <p:cNvCxnSpPr/>
            <p:nvPr/>
          </p:nvCxnSpPr>
          <p:spPr>
            <a:xfrm flipV="1">
              <a:off x="3770250" y="3439923"/>
              <a:ext cx="0" cy="548640"/>
            </a:xfrm>
            <a:prstGeom prst="line">
              <a:avLst/>
            </a:prstGeom>
            <a:ln w="38100">
              <a:solidFill>
                <a:schemeClr val="accent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H="1">
              <a:off x="3662550" y="3439923"/>
              <a:ext cx="231900" cy="0"/>
            </a:xfrm>
            <a:prstGeom prst="line">
              <a:avLst/>
            </a:prstGeom>
            <a:ln w="38100">
              <a:solidFill>
                <a:schemeClr val="accent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H="1">
              <a:off x="3654300" y="3988563"/>
              <a:ext cx="231900" cy="0"/>
            </a:xfrm>
            <a:prstGeom prst="line">
              <a:avLst/>
            </a:prstGeom>
            <a:ln w="38100">
              <a:solidFill>
                <a:schemeClr val="accent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 100"/>
          <p:cNvGrpSpPr/>
          <p:nvPr/>
        </p:nvGrpSpPr>
        <p:grpSpPr>
          <a:xfrm>
            <a:off x="5445150" y="3915785"/>
            <a:ext cx="240150" cy="548640"/>
            <a:chOff x="3654300" y="3439923"/>
            <a:chExt cx="240150" cy="548640"/>
          </a:xfrm>
        </p:grpSpPr>
        <p:cxnSp>
          <p:nvCxnSpPr>
            <p:cNvPr id="102" name="Straight Connector 101"/>
            <p:cNvCxnSpPr/>
            <p:nvPr/>
          </p:nvCxnSpPr>
          <p:spPr>
            <a:xfrm flipV="1">
              <a:off x="3770250" y="3439923"/>
              <a:ext cx="0" cy="548640"/>
            </a:xfrm>
            <a:prstGeom prst="line">
              <a:avLst/>
            </a:prstGeom>
            <a:ln w="38100">
              <a:solidFill>
                <a:schemeClr val="accent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flipH="1">
              <a:off x="3662550" y="3439923"/>
              <a:ext cx="231900" cy="0"/>
            </a:xfrm>
            <a:prstGeom prst="line">
              <a:avLst/>
            </a:prstGeom>
            <a:ln w="38100">
              <a:solidFill>
                <a:schemeClr val="accent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flipH="1">
              <a:off x="3654300" y="3988563"/>
              <a:ext cx="231900" cy="0"/>
            </a:xfrm>
            <a:prstGeom prst="line">
              <a:avLst/>
            </a:prstGeom>
            <a:ln w="38100">
              <a:solidFill>
                <a:schemeClr val="accent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104"/>
          <p:cNvGrpSpPr/>
          <p:nvPr/>
        </p:nvGrpSpPr>
        <p:grpSpPr>
          <a:xfrm>
            <a:off x="8070000" y="3505200"/>
            <a:ext cx="240150" cy="548640"/>
            <a:chOff x="3654300" y="3439923"/>
            <a:chExt cx="240150" cy="548640"/>
          </a:xfrm>
        </p:grpSpPr>
        <p:cxnSp>
          <p:nvCxnSpPr>
            <p:cNvPr id="106" name="Straight Connector 105"/>
            <p:cNvCxnSpPr/>
            <p:nvPr/>
          </p:nvCxnSpPr>
          <p:spPr>
            <a:xfrm flipV="1">
              <a:off x="3770250" y="3439923"/>
              <a:ext cx="0" cy="548640"/>
            </a:xfrm>
            <a:prstGeom prst="line">
              <a:avLst/>
            </a:prstGeom>
            <a:ln w="3810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H="1">
              <a:off x="3662550" y="3439923"/>
              <a:ext cx="231900" cy="0"/>
            </a:xfrm>
            <a:prstGeom prst="line">
              <a:avLst/>
            </a:prstGeom>
            <a:ln w="3810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flipH="1">
              <a:off x="3654300" y="3988563"/>
              <a:ext cx="231900" cy="0"/>
            </a:xfrm>
            <a:prstGeom prst="line">
              <a:avLst/>
            </a:prstGeom>
            <a:ln w="3810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Group 108"/>
          <p:cNvGrpSpPr/>
          <p:nvPr/>
        </p:nvGrpSpPr>
        <p:grpSpPr>
          <a:xfrm>
            <a:off x="8232450" y="3360174"/>
            <a:ext cx="240150" cy="548640"/>
            <a:chOff x="3654300" y="3439923"/>
            <a:chExt cx="240150" cy="548640"/>
          </a:xfrm>
        </p:grpSpPr>
        <p:cxnSp>
          <p:nvCxnSpPr>
            <p:cNvPr id="110" name="Straight Connector 109"/>
            <p:cNvCxnSpPr/>
            <p:nvPr/>
          </p:nvCxnSpPr>
          <p:spPr>
            <a:xfrm flipV="1">
              <a:off x="3770250" y="3439923"/>
              <a:ext cx="0" cy="548640"/>
            </a:xfrm>
            <a:prstGeom prst="line">
              <a:avLst/>
            </a:prstGeom>
            <a:ln w="3810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flipH="1">
              <a:off x="3662550" y="3439923"/>
              <a:ext cx="231900" cy="0"/>
            </a:xfrm>
            <a:prstGeom prst="line">
              <a:avLst/>
            </a:prstGeom>
            <a:ln w="3810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flipH="1">
              <a:off x="3654300" y="3988563"/>
              <a:ext cx="231900" cy="0"/>
            </a:xfrm>
            <a:prstGeom prst="line">
              <a:avLst/>
            </a:prstGeom>
            <a:ln w="3810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oup 112"/>
          <p:cNvGrpSpPr/>
          <p:nvPr/>
        </p:nvGrpSpPr>
        <p:grpSpPr>
          <a:xfrm>
            <a:off x="8486100" y="3622263"/>
            <a:ext cx="240150" cy="548640"/>
            <a:chOff x="3654300" y="3439923"/>
            <a:chExt cx="240150" cy="548640"/>
          </a:xfrm>
        </p:grpSpPr>
        <p:cxnSp>
          <p:nvCxnSpPr>
            <p:cNvPr id="114" name="Straight Connector 113"/>
            <p:cNvCxnSpPr/>
            <p:nvPr/>
          </p:nvCxnSpPr>
          <p:spPr>
            <a:xfrm flipV="1">
              <a:off x="3770250" y="3439923"/>
              <a:ext cx="0" cy="548640"/>
            </a:xfrm>
            <a:prstGeom prst="line">
              <a:avLst/>
            </a:prstGeom>
            <a:ln w="3810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flipH="1">
              <a:off x="3662550" y="3439923"/>
              <a:ext cx="231900" cy="0"/>
            </a:xfrm>
            <a:prstGeom prst="line">
              <a:avLst/>
            </a:prstGeom>
            <a:ln w="3810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flipH="1">
              <a:off x="3654300" y="3988563"/>
              <a:ext cx="231900" cy="0"/>
            </a:xfrm>
            <a:prstGeom prst="line">
              <a:avLst/>
            </a:prstGeom>
            <a:ln w="3810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7" name="Content Placeholder 2"/>
          <p:cNvSpPr txBox="1">
            <a:spLocks/>
          </p:cNvSpPr>
          <p:nvPr/>
        </p:nvSpPr>
        <p:spPr>
          <a:xfrm>
            <a:off x="-7950" y="4737000"/>
            <a:ext cx="9151950" cy="2133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Each worker thread reports only three values:</a:t>
            </a:r>
          </a:p>
          <a:p>
            <a:pPr lvl="1"/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Its local K/</a:t>
            </a:r>
            <a:r>
              <a:rPr lang="en-US" sz="24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N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 threshold value</a:t>
            </a:r>
          </a:p>
          <a:p>
            <a:pPr lvl="1"/>
            <a:r>
              <a:rPr lang="en-US" sz="24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Upper bound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: number of records that are in contention to be in top K/</a:t>
            </a:r>
            <a:r>
              <a:rPr lang="en-US" sz="24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N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records</a:t>
            </a:r>
          </a:p>
          <a:p>
            <a:pPr lvl="1"/>
            <a:r>
              <a:rPr lang="en-US" sz="24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Lower bound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: minimum number of records that can be in top K/</a:t>
            </a:r>
            <a:r>
              <a:rPr lang="en-US" sz="24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N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records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cxnSp>
        <p:nvCxnSpPr>
          <p:cNvPr id="118" name="Straight Arrow Connector 117"/>
          <p:cNvCxnSpPr/>
          <p:nvPr/>
        </p:nvCxnSpPr>
        <p:spPr>
          <a:xfrm flipV="1">
            <a:off x="1712850" y="1447800"/>
            <a:ext cx="1083150" cy="64715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stCxn id="91" idx="0"/>
          </p:cNvCxnSpPr>
          <p:nvPr/>
        </p:nvCxnSpPr>
        <p:spPr>
          <a:xfrm flipV="1">
            <a:off x="4641750" y="1371600"/>
            <a:ext cx="0" cy="22840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 flipH="1" flipV="1">
            <a:off x="6324600" y="1447800"/>
            <a:ext cx="533400" cy="63942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2" name="Table 1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498768"/>
              </p:ext>
            </p:extLst>
          </p:nvPr>
        </p:nvGraphicFramePr>
        <p:xfrm>
          <a:off x="467250" y="198120"/>
          <a:ext cx="2152125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9680"/>
                <a:gridCol w="602445"/>
              </a:tblGrid>
              <a:tr h="143193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Global </a:t>
                      </a:r>
                      <a:r>
                        <a:rPr lang="en-US" sz="1200" dirty="0" smtClean="0"/>
                        <a:t>Statistics</a:t>
                      </a:r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</a:tr>
              <a:tr h="14319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Threshold</a:t>
                      </a:r>
                      <a:endParaRPr lang="en-US" sz="12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.6</a:t>
                      </a:r>
                      <a:r>
                        <a:rPr lang="en-US" sz="1200" b="1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- .8</a:t>
                      </a:r>
                      <a:endParaRPr lang="en-US" sz="12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</a:tr>
              <a:tr h="14319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Upper</a:t>
                      </a:r>
                      <a:endParaRPr lang="en-US" sz="12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21</a:t>
                      </a:r>
                      <a:endParaRPr lang="en-US" sz="12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</a:tr>
              <a:tr h="14319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Lower</a:t>
                      </a:r>
                      <a:endParaRPr lang="en-US" sz="12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</a:t>
                      </a:r>
                      <a:endParaRPr lang="en-US" sz="12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030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"/>
            <a:ext cx="9144000" cy="621792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Phase II: Threshold Search</a:t>
            </a:r>
            <a:endParaRPr 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1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368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Final “global” threshold that renders at least K records is between high and low thresholds initialization phase</a:t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Controller’s job is to find this final global threshold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Basic idea:</a:t>
            </a:r>
          </a:p>
          <a:p>
            <a:pPr lvl="1"/>
            <a:r>
              <a:rPr lang="en-US" dirty="0" smtClean="0"/>
              <a:t>Iterate, choosing new candidate threshold</a:t>
            </a:r>
          </a:p>
          <a:p>
            <a:pPr lvl="1"/>
            <a:r>
              <a:rPr lang="en-US" dirty="0" smtClean="0"/>
              <a:t>Polls workers for upper and lower counts for the threshold</a:t>
            </a:r>
          </a:p>
          <a:p>
            <a:pPr lvl="1"/>
            <a:r>
              <a:rPr lang="en-US" dirty="0" smtClean="0"/>
              <a:t>Can also ask workers to sharpen bounds for frequency estimates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Details in the paper</a:t>
            </a:r>
          </a:p>
        </p:txBody>
      </p:sp>
    </p:spTree>
    <p:extLst>
      <p:ext uri="{BB962C8B-B14F-4D97-AF65-F5344CB8AC3E}">
        <p14:creationId xmlns:p14="http://schemas.microsoft.com/office/powerpoint/2010/main" val="20796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"/>
            <a:ext cx="9144000" cy="621792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Tighten Bounds Operation</a:t>
            </a:r>
            <a:endParaRPr 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250" y="2418801"/>
            <a:ext cx="1905000" cy="3048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Thread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6" name="Rectangle 5"/>
          <p:cNvSpPr/>
          <p:nvPr/>
        </p:nvSpPr>
        <p:spPr>
          <a:xfrm>
            <a:off x="3689250" y="2418801"/>
            <a:ext cx="1905000" cy="3048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Thread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7" name="Rectangle 6"/>
          <p:cNvSpPr/>
          <p:nvPr/>
        </p:nvSpPr>
        <p:spPr>
          <a:xfrm>
            <a:off x="6858000" y="2418801"/>
            <a:ext cx="1905000" cy="3048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Thread</a:t>
            </a:r>
            <a:r>
              <a:rPr lang="en-US" baseline="-25000" dirty="0"/>
              <a:t>3</a:t>
            </a:r>
          </a:p>
        </p:txBody>
      </p:sp>
      <p:sp>
        <p:nvSpPr>
          <p:cNvPr id="8" name="Rectangle 7"/>
          <p:cNvSpPr/>
          <p:nvPr/>
        </p:nvSpPr>
        <p:spPr>
          <a:xfrm>
            <a:off x="2848200" y="990600"/>
            <a:ext cx="3581400" cy="3048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Coordinator</a:t>
            </a:r>
            <a:endParaRPr lang="en-US" baseline="-25000" dirty="0"/>
          </a:p>
        </p:txBody>
      </p:sp>
      <p:grpSp>
        <p:nvGrpSpPr>
          <p:cNvPr id="9" name="Group 8"/>
          <p:cNvGrpSpPr/>
          <p:nvPr/>
        </p:nvGrpSpPr>
        <p:grpSpPr>
          <a:xfrm>
            <a:off x="724425" y="3200400"/>
            <a:ext cx="1475550" cy="1097280"/>
            <a:chOff x="717600" y="3200223"/>
            <a:chExt cx="1475550" cy="1097280"/>
          </a:xfrm>
        </p:grpSpPr>
        <p:grpSp>
          <p:nvGrpSpPr>
            <p:cNvPr id="10" name="Group 9"/>
            <p:cNvGrpSpPr/>
            <p:nvPr/>
          </p:nvGrpSpPr>
          <p:grpSpPr>
            <a:xfrm>
              <a:off x="717600" y="3279846"/>
              <a:ext cx="240150" cy="548640"/>
              <a:chOff x="717600" y="3279846"/>
              <a:chExt cx="240150" cy="548640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 flipV="1">
                <a:off x="833550" y="3279846"/>
                <a:ext cx="0" cy="548640"/>
              </a:xfrm>
              <a:prstGeom prst="line">
                <a:avLst/>
              </a:prstGeom>
              <a:ln w="38100">
                <a:solidFill>
                  <a:schemeClr val="tx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H="1">
                <a:off x="725850" y="3279846"/>
                <a:ext cx="231900" cy="0"/>
              </a:xfrm>
              <a:prstGeom prst="line">
                <a:avLst/>
              </a:prstGeom>
              <a:ln w="38100">
                <a:solidFill>
                  <a:schemeClr val="tx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H="1">
                <a:off x="717600" y="3828486"/>
                <a:ext cx="231900" cy="0"/>
              </a:xfrm>
              <a:prstGeom prst="line">
                <a:avLst/>
              </a:prstGeom>
              <a:ln w="38100">
                <a:solidFill>
                  <a:schemeClr val="tx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/>
            <p:cNvGrpSpPr/>
            <p:nvPr/>
          </p:nvGrpSpPr>
          <p:grpSpPr>
            <a:xfrm>
              <a:off x="1224600" y="3200223"/>
              <a:ext cx="240150" cy="548640"/>
              <a:chOff x="1201200" y="3215781"/>
              <a:chExt cx="240150" cy="548640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 flipV="1">
                <a:off x="1317150" y="3215781"/>
                <a:ext cx="0" cy="548640"/>
              </a:xfrm>
              <a:prstGeom prst="line">
                <a:avLst/>
              </a:prstGeom>
              <a:ln w="38100">
                <a:solidFill>
                  <a:schemeClr val="tx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1209450" y="3215781"/>
                <a:ext cx="231900" cy="0"/>
              </a:xfrm>
              <a:prstGeom prst="line">
                <a:avLst/>
              </a:prstGeom>
              <a:ln w="38100">
                <a:solidFill>
                  <a:schemeClr val="tx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H="1">
                <a:off x="1201200" y="3764421"/>
                <a:ext cx="231900" cy="0"/>
              </a:xfrm>
              <a:prstGeom prst="line">
                <a:avLst/>
              </a:prstGeom>
              <a:ln w="38100">
                <a:solidFill>
                  <a:schemeClr val="tx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/>
            <p:cNvGrpSpPr/>
            <p:nvPr/>
          </p:nvGrpSpPr>
          <p:grpSpPr>
            <a:xfrm>
              <a:off x="1472700" y="3626943"/>
              <a:ext cx="240150" cy="548640"/>
              <a:chOff x="1201200" y="3215781"/>
              <a:chExt cx="240150" cy="548640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 flipV="1">
                <a:off x="1317150" y="3215781"/>
                <a:ext cx="0" cy="548640"/>
              </a:xfrm>
              <a:prstGeom prst="line">
                <a:avLst/>
              </a:prstGeom>
              <a:ln w="38100">
                <a:solidFill>
                  <a:schemeClr val="tx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H="1">
                <a:off x="1209450" y="3215781"/>
                <a:ext cx="231900" cy="0"/>
              </a:xfrm>
              <a:prstGeom prst="line">
                <a:avLst/>
              </a:prstGeom>
              <a:ln w="38100">
                <a:solidFill>
                  <a:schemeClr val="tx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H="1">
                <a:off x="1201200" y="3764421"/>
                <a:ext cx="231900" cy="0"/>
              </a:xfrm>
              <a:prstGeom prst="line">
                <a:avLst/>
              </a:prstGeom>
              <a:ln w="38100">
                <a:solidFill>
                  <a:schemeClr val="tx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/>
            <p:cNvGrpSpPr/>
            <p:nvPr/>
          </p:nvGrpSpPr>
          <p:grpSpPr>
            <a:xfrm>
              <a:off x="1712850" y="3481044"/>
              <a:ext cx="240150" cy="548640"/>
              <a:chOff x="1201200" y="3215781"/>
              <a:chExt cx="240150" cy="548640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 flipV="1">
                <a:off x="1317150" y="3215781"/>
                <a:ext cx="0" cy="548640"/>
              </a:xfrm>
              <a:prstGeom prst="line">
                <a:avLst/>
              </a:prstGeom>
              <a:ln w="38100">
                <a:solidFill>
                  <a:schemeClr val="tx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H="1">
                <a:off x="1209450" y="3215781"/>
                <a:ext cx="231900" cy="0"/>
              </a:xfrm>
              <a:prstGeom prst="line">
                <a:avLst/>
              </a:prstGeom>
              <a:ln w="38100">
                <a:solidFill>
                  <a:schemeClr val="tx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H="1">
                <a:off x="1201200" y="3764421"/>
                <a:ext cx="231900" cy="0"/>
              </a:xfrm>
              <a:prstGeom prst="line">
                <a:avLst/>
              </a:prstGeom>
              <a:ln w="38100">
                <a:solidFill>
                  <a:schemeClr val="tx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/>
            <p:cNvGrpSpPr/>
            <p:nvPr/>
          </p:nvGrpSpPr>
          <p:grpSpPr>
            <a:xfrm>
              <a:off x="1953000" y="3748863"/>
              <a:ext cx="240150" cy="548640"/>
              <a:chOff x="1201200" y="3215781"/>
              <a:chExt cx="240150" cy="548640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 flipV="1">
                <a:off x="1317150" y="3215781"/>
                <a:ext cx="0" cy="548640"/>
              </a:xfrm>
              <a:prstGeom prst="line">
                <a:avLst/>
              </a:prstGeom>
              <a:ln w="38100">
                <a:solidFill>
                  <a:schemeClr val="tx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H="1">
                <a:off x="1209450" y="3215781"/>
                <a:ext cx="231900" cy="0"/>
              </a:xfrm>
              <a:prstGeom prst="line">
                <a:avLst/>
              </a:prstGeom>
              <a:ln w="38100">
                <a:solidFill>
                  <a:schemeClr val="tx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>
                <a:off x="1201200" y="3764421"/>
                <a:ext cx="231900" cy="0"/>
              </a:xfrm>
              <a:prstGeom prst="line">
                <a:avLst/>
              </a:prstGeom>
              <a:ln w="38100">
                <a:solidFill>
                  <a:schemeClr val="tx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/>
            <p:cNvGrpSpPr/>
            <p:nvPr/>
          </p:nvGrpSpPr>
          <p:grpSpPr>
            <a:xfrm>
              <a:off x="982650" y="3367146"/>
              <a:ext cx="240150" cy="548640"/>
              <a:chOff x="982650" y="3367146"/>
              <a:chExt cx="240150" cy="548640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 flipV="1">
                <a:off x="1098600" y="3367146"/>
                <a:ext cx="0" cy="548640"/>
              </a:xfrm>
              <a:prstGeom prst="line">
                <a:avLst/>
              </a:prstGeom>
              <a:ln w="38100">
                <a:solidFill>
                  <a:schemeClr val="tx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H="1">
                <a:off x="990900" y="3367146"/>
                <a:ext cx="231900" cy="0"/>
              </a:xfrm>
              <a:prstGeom prst="line">
                <a:avLst/>
              </a:prstGeom>
              <a:ln w="38100">
                <a:solidFill>
                  <a:schemeClr val="tx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H="1">
                <a:off x="982650" y="3915786"/>
                <a:ext cx="231900" cy="0"/>
              </a:xfrm>
              <a:prstGeom prst="line">
                <a:avLst/>
              </a:prstGeom>
              <a:ln w="38100">
                <a:solidFill>
                  <a:schemeClr val="tx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" name="Group 33"/>
          <p:cNvGrpSpPr/>
          <p:nvPr/>
        </p:nvGrpSpPr>
        <p:grpSpPr>
          <a:xfrm>
            <a:off x="3772650" y="3200223"/>
            <a:ext cx="1919850" cy="1349241"/>
            <a:chOff x="3765450" y="3200223"/>
            <a:chExt cx="1919850" cy="1349241"/>
          </a:xfrm>
        </p:grpSpPr>
        <p:grpSp>
          <p:nvGrpSpPr>
            <p:cNvPr id="35" name="Group 34"/>
            <p:cNvGrpSpPr/>
            <p:nvPr/>
          </p:nvGrpSpPr>
          <p:grpSpPr>
            <a:xfrm>
              <a:off x="3994050" y="3200223"/>
              <a:ext cx="240150" cy="548640"/>
              <a:chOff x="3654300" y="3439923"/>
              <a:chExt cx="240150" cy="548640"/>
            </a:xfrm>
          </p:grpSpPr>
          <p:cxnSp>
            <p:nvCxnSpPr>
              <p:cNvPr id="60" name="Straight Connector 59"/>
              <p:cNvCxnSpPr/>
              <p:nvPr/>
            </p:nvCxnSpPr>
            <p:spPr>
              <a:xfrm flipV="1">
                <a:off x="3770250" y="3439923"/>
                <a:ext cx="0" cy="548640"/>
              </a:xfrm>
              <a:prstGeom prst="line">
                <a:avLst/>
              </a:prstGeom>
              <a:ln w="38100">
                <a:solidFill>
                  <a:schemeClr val="accent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flipH="1">
                <a:off x="3662550" y="3439923"/>
                <a:ext cx="231900" cy="0"/>
              </a:xfrm>
              <a:prstGeom prst="line">
                <a:avLst/>
              </a:prstGeom>
              <a:ln w="38100">
                <a:solidFill>
                  <a:schemeClr val="accent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H="1">
                <a:off x="3654300" y="3988563"/>
                <a:ext cx="231900" cy="0"/>
              </a:xfrm>
              <a:prstGeom prst="line">
                <a:avLst/>
              </a:prstGeom>
              <a:ln w="38100">
                <a:solidFill>
                  <a:schemeClr val="accent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35"/>
            <p:cNvGrpSpPr/>
            <p:nvPr/>
          </p:nvGrpSpPr>
          <p:grpSpPr>
            <a:xfrm>
              <a:off x="4222650" y="3486510"/>
              <a:ext cx="240150" cy="548640"/>
              <a:chOff x="3654300" y="3439923"/>
              <a:chExt cx="240150" cy="548640"/>
            </a:xfrm>
          </p:grpSpPr>
          <p:cxnSp>
            <p:nvCxnSpPr>
              <p:cNvPr id="57" name="Straight Connector 56"/>
              <p:cNvCxnSpPr/>
              <p:nvPr/>
            </p:nvCxnSpPr>
            <p:spPr>
              <a:xfrm flipV="1">
                <a:off x="3770250" y="3439923"/>
                <a:ext cx="0" cy="548640"/>
              </a:xfrm>
              <a:prstGeom prst="line">
                <a:avLst/>
              </a:prstGeom>
              <a:ln w="38100">
                <a:solidFill>
                  <a:schemeClr val="accent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flipH="1">
                <a:off x="3662550" y="3439923"/>
                <a:ext cx="231900" cy="0"/>
              </a:xfrm>
              <a:prstGeom prst="line">
                <a:avLst/>
              </a:prstGeom>
              <a:ln w="38100">
                <a:solidFill>
                  <a:schemeClr val="accent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flipH="1">
                <a:off x="3654300" y="3988563"/>
                <a:ext cx="231900" cy="0"/>
              </a:xfrm>
              <a:prstGeom prst="line">
                <a:avLst/>
              </a:prstGeom>
              <a:ln w="38100">
                <a:solidFill>
                  <a:schemeClr val="accent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/>
            <p:cNvGrpSpPr/>
            <p:nvPr/>
          </p:nvGrpSpPr>
          <p:grpSpPr>
            <a:xfrm>
              <a:off x="4515900" y="3870203"/>
              <a:ext cx="240150" cy="548640"/>
              <a:chOff x="3654300" y="3439923"/>
              <a:chExt cx="240150" cy="548640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flipV="1">
                <a:off x="3770250" y="3439923"/>
                <a:ext cx="0" cy="548640"/>
              </a:xfrm>
              <a:prstGeom prst="line">
                <a:avLst/>
              </a:prstGeom>
              <a:ln w="38100">
                <a:solidFill>
                  <a:schemeClr val="accent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flipH="1">
                <a:off x="3662550" y="3439923"/>
                <a:ext cx="231900" cy="0"/>
              </a:xfrm>
              <a:prstGeom prst="line">
                <a:avLst/>
              </a:prstGeom>
              <a:ln w="38100">
                <a:solidFill>
                  <a:schemeClr val="accent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flipH="1">
                <a:off x="3654300" y="3988563"/>
                <a:ext cx="231900" cy="0"/>
              </a:xfrm>
              <a:prstGeom prst="line">
                <a:avLst/>
              </a:prstGeom>
              <a:ln w="38100">
                <a:solidFill>
                  <a:schemeClr val="accent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37"/>
            <p:cNvGrpSpPr/>
            <p:nvPr/>
          </p:nvGrpSpPr>
          <p:grpSpPr>
            <a:xfrm>
              <a:off x="3765450" y="3598806"/>
              <a:ext cx="240150" cy="548640"/>
              <a:chOff x="3654300" y="3439923"/>
              <a:chExt cx="240150" cy="548640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 flipV="1">
                <a:off x="3770250" y="3439923"/>
                <a:ext cx="0" cy="548640"/>
              </a:xfrm>
              <a:prstGeom prst="line">
                <a:avLst/>
              </a:prstGeom>
              <a:ln w="38100">
                <a:solidFill>
                  <a:schemeClr val="accent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flipH="1">
                <a:off x="3662550" y="3439923"/>
                <a:ext cx="231900" cy="0"/>
              </a:xfrm>
              <a:prstGeom prst="line">
                <a:avLst/>
              </a:prstGeom>
              <a:ln w="38100">
                <a:solidFill>
                  <a:schemeClr val="accent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flipH="1">
                <a:off x="3654300" y="3988563"/>
                <a:ext cx="231900" cy="0"/>
              </a:xfrm>
              <a:prstGeom prst="line">
                <a:avLst/>
              </a:prstGeom>
              <a:ln w="38100">
                <a:solidFill>
                  <a:schemeClr val="accent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/>
            <p:cNvGrpSpPr/>
            <p:nvPr/>
          </p:nvGrpSpPr>
          <p:grpSpPr>
            <a:xfrm>
              <a:off x="4820700" y="3793086"/>
              <a:ext cx="240150" cy="548640"/>
              <a:chOff x="3654300" y="3439923"/>
              <a:chExt cx="240150" cy="548640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 flipV="1">
                <a:off x="3770250" y="3439923"/>
                <a:ext cx="0" cy="548640"/>
              </a:xfrm>
              <a:prstGeom prst="line">
                <a:avLst/>
              </a:prstGeom>
              <a:ln w="38100">
                <a:solidFill>
                  <a:schemeClr val="accent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flipH="1">
                <a:off x="3662550" y="3439923"/>
                <a:ext cx="231900" cy="0"/>
              </a:xfrm>
              <a:prstGeom prst="line">
                <a:avLst/>
              </a:prstGeom>
              <a:ln w="38100">
                <a:solidFill>
                  <a:schemeClr val="accent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flipH="1">
                <a:off x="3654300" y="3988563"/>
                <a:ext cx="231900" cy="0"/>
              </a:xfrm>
              <a:prstGeom prst="line">
                <a:avLst/>
              </a:prstGeom>
              <a:ln w="38100">
                <a:solidFill>
                  <a:schemeClr val="accent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39"/>
            <p:cNvGrpSpPr/>
            <p:nvPr/>
          </p:nvGrpSpPr>
          <p:grpSpPr>
            <a:xfrm>
              <a:off x="5060850" y="4000824"/>
              <a:ext cx="240150" cy="548640"/>
              <a:chOff x="3654300" y="3439923"/>
              <a:chExt cx="240150" cy="548640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 flipV="1">
                <a:off x="3770250" y="3439923"/>
                <a:ext cx="0" cy="548640"/>
              </a:xfrm>
              <a:prstGeom prst="line">
                <a:avLst/>
              </a:prstGeom>
              <a:ln w="38100">
                <a:solidFill>
                  <a:schemeClr val="accent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H="1">
                <a:off x="3662550" y="3439923"/>
                <a:ext cx="231900" cy="0"/>
              </a:xfrm>
              <a:prstGeom prst="line">
                <a:avLst/>
              </a:prstGeom>
              <a:ln w="38100">
                <a:solidFill>
                  <a:schemeClr val="accent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flipH="1">
                <a:off x="3654300" y="3988563"/>
                <a:ext cx="231900" cy="0"/>
              </a:xfrm>
              <a:prstGeom prst="line">
                <a:avLst/>
              </a:prstGeom>
              <a:ln w="38100">
                <a:solidFill>
                  <a:schemeClr val="accent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40"/>
            <p:cNvGrpSpPr/>
            <p:nvPr/>
          </p:nvGrpSpPr>
          <p:grpSpPr>
            <a:xfrm>
              <a:off x="5445150" y="3915785"/>
              <a:ext cx="240150" cy="548640"/>
              <a:chOff x="3654300" y="3439923"/>
              <a:chExt cx="240150" cy="548640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 flipV="1">
                <a:off x="3770250" y="3439923"/>
                <a:ext cx="0" cy="548640"/>
              </a:xfrm>
              <a:prstGeom prst="line">
                <a:avLst/>
              </a:prstGeom>
              <a:ln w="38100">
                <a:solidFill>
                  <a:schemeClr val="accent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flipH="1">
                <a:off x="3662550" y="3439923"/>
                <a:ext cx="231900" cy="0"/>
              </a:xfrm>
              <a:prstGeom prst="line">
                <a:avLst/>
              </a:prstGeom>
              <a:ln w="38100">
                <a:solidFill>
                  <a:schemeClr val="accent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flipH="1">
                <a:off x="3654300" y="3988563"/>
                <a:ext cx="231900" cy="0"/>
              </a:xfrm>
              <a:prstGeom prst="line">
                <a:avLst/>
              </a:prstGeom>
              <a:ln w="38100">
                <a:solidFill>
                  <a:schemeClr val="accent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3" name="Group 62"/>
          <p:cNvGrpSpPr/>
          <p:nvPr/>
        </p:nvGrpSpPr>
        <p:grpSpPr>
          <a:xfrm>
            <a:off x="6973200" y="3011223"/>
            <a:ext cx="1755450" cy="1165377"/>
            <a:chOff x="6970800" y="3005526"/>
            <a:chExt cx="1755450" cy="1165377"/>
          </a:xfrm>
        </p:grpSpPr>
        <p:grpSp>
          <p:nvGrpSpPr>
            <p:cNvPr id="64" name="Group 63"/>
            <p:cNvGrpSpPr/>
            <p:nvPr/>
          </p:nvGrpSpPr>
          <p:grpSpPr>
            <a:xfrm>
              <a:off x="6970800" y="3092826"/>
              <a:ext cx="240150" cy="548640"/>
              <a:chOff x="3654300" y="3439923"/>
              <a:chExt cx="240150" cy="548640"/>
            </a:xfrm>
          </p:grpSpPr>
          <p:cxnSp>
            <p:nvCxnSpPr>
              <p:cNvPr id="93" name="Straight Connector 92"/>
              <p:cNvCxnSpPr/>
              <p:nvPr/>
            </p:nvCxnSpPr>
            <p:spPr>
              <a:xfrm flipV="1">
                <a:off x="3770250" y="3439923"/>
                <a:ext cx="0" cy="548640"/>
              </a:xfrm>
              <a:prstGeom prst="line">
                <a:avLst/>
              </a:prstGeom>
              <a:ln w="38100">
                <a:solidFill>
                  <a:schemeClr val="accent4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flipH="1">
                <a:off x="3662550" y="3439923"/>
                <a:ext cx="231900" cy="0"/>
              </a:xfrm>
              <a:prstGeom prst="line">
                <a:avLst/>
              </a:prstGeom>
              <a:ln w="38100">
                <a:solidFill>
                  <a:schemeClr val="accent4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flipH="1">
                <a:off x="3654300" y="3988563"/>
                <a:ext cx="231900" cy="0"/>
              </a:xfrm>
              <a:prstGeom prst="line">
                <a:avLst/>
              </a:prstGeom>
              <a:ln w="38100">
                <a:solidFill>
                  <a:schemeClr val="accent4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Group 64"/>
            <p:cNvGrpSpPr/>
            <p:nvPr/>
          </p:nvGrpSpPr>
          <p:grpSpPr>
            <a:xfrm>
              <a:off x="7227450" y="3005526"/>
              <a:ext cx="240150" cy="548640"/>
              <a:chOff x="3654300" y="3439923"/>
              <a:chExt cx="240150" cy="548640"/>
            </a:xfrm>
          </p:grpSpPr>
          <p:cxnSp>
            <p:nvCxnSpPr>
              <p:cNvPr id="90" name="Straight Connector 89"/>
              <p:cNvCxnSpPr/>
              <p:nvPr/>
            </p:nvCxnSpPr>
            <p:spPr>
              <a:xfrm flipV="1">
                <a:off x="3770250" y="3439923"/>
                <a:ext cx="0" cy="548640"/>
              </a:xfrm>
              <a:prstGeom prst="line">
                <a:avLst/>
              </a:prstGeom>
              <a:ln w="38100">
                <a:solidFill>
                  <a:schemeClr val="accent4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flipH="1">
                <a:off x="3662550" y="3439923"/>
                <a:ext cx="231900" cy="0"/>
              </a:xfrm>
              <a:prstGeom prst="line">
                <a:avLst/>
              </a:prstGeom>
              <a:ln w="38100">
                <a:solidFill>
                  <a:schemeClr val="accent4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flipH="1">
                <a:off x="3654300" y="3988563"/>
                <a:ext cx="231900" cy="0"/>
              </a:xfrm>
              <a:prstGeom prst="line">
                <a:avLst/>
              </a:prstGeom>
              <a:ln w="38100">
                <a:solidFill>
                  <a:schemeClr val="accent4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" name="Group 65"/>
            <p:cNvGrpSpPr/>
            <p:nvPr/>
          </p:nvGrpSpPr>
          <p:grpSpPr>
            <a:xfrm>
              <a:off x="7413000" y="3213257"/>
              <a:ext cx="240150" cy="548640"/>
              <a:chOff x="3654300" y="3439923"/>
              <a:chExt cx="240150" cy="548640"/>
            </a:xfrm>
          </p:grpSpPr>
          <p:cxnSp>
            <p:nvCxnSpPr>
              <p:cNvPr id="87" name="Straight Connector 86"/>
              <p:cNvCxnSpPr/>
              <p:nvPr/>
            </p:nvCxnSpPr>
            <p:spPr>
              <a:xfrm flipV="1">
                <a:off x="3770250" y="3439923"/>
                <a:ext cx="0" cy="548640"/>
              </a:xfrm>
              <a:prstGeom prst="line">
                <a:avLst/>
              </a:prstGeom>
              <a:ln w="38100">
                <a:solidFill>
                  <a:schemeClr val="accent4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flipH="1">
                <a:off x="3662550" y="3439923"/>
                <a:ext cx="231900" cy="0"/>
              </a:xfrm>
              <a:prstGeom prst="line">
                <a:avLst/>
              </a:prstGeom>
              <a:ln w="38100">
                <a:solidFill>
                  <a:schemeClr val="accent4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flipH="1">
                <a:off x="3654300" y="3988563"/>
                <a:ext cx="231900" cy="0"/>
              </a:xfrm>
              <a:prstGeom prst="line">
                <a:avLst/>
              </a:prstGeom>
              <a:ln w="38100">
                <a:solidFill>
                  <a:schemeClr val="accent4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Group 66"/>
            <p:cNvGrpSpPr/>
            <p:nvPr/>
          </p:nvGrpSpPr>
          <p:grpSpPr>
            <a:xfrm>
              <a:off x="7620000" y="3429000"/>
              <a:ext cx="240150" cy="548640"/>
              <a:chOff x="3654300" y="3439923"/>
              <a:chExt cx="240150" cy="548640"/>
            </a:xfrm>
          </p:grpSpPr>
          <p:cxnSp>
            <p:nvCxnSpPr>
              <p:cNvPr id="84" name="Straight Connector 83"/>
              <p:cNvCxnSpPr/>
              <p:nvPr/>
            </p:nvCxnSpPr>
            <p:spPr>
              <a:xfrm flipV="1">
                <a:off x="3770250" y="3439923"/>
                <a:ext cx="0" cy="548640"/>
              </a:xfrm>
              <a:prstGeom prst="line">
                <a:avLst/>
              </a:prstGeom>
              <a:ln w="38100">
                <a:solidFill>
                  <a:schemeClr val="accent4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flipH="1">
                <a:off x="3662550" y="3439923"/>
                <a:ext cx="231900" cy="0"/>
              </a:xfrm>
              <a:prstGeom prst="line">
                <a:avLst/>
              </a:prstGeom>
              <a:ln w="38100">
                <a:solidFill>
                  <a:schemeClr val="accent4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flipH="1">
                <a:off x="3654300" y="3988563"/>
                <a:ext cx="231900" cy="0"/>
              </a:xfrm>
              <a:prstGeom prst="line">
                <a:avLst/>
              </a:prstGeom>
              <a:ln w="38100">
                <a:solidFill>
                  <a:schemeClr val="accent4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Group 67"/>
            <p:cNvGrpSpPr/>
            <p:nvPr/>
          </p:nvGrpSpPr>
          <p:grpSpPr>
            <a:xfrm>
              <a:off x="7877250" y="3352800"/>
              <a:ext cx="240150" cy="548640"/>
              <a:chOff x="3654300" y="3439923"/>
              <a:chExt cx="240150" cy="548640"/>
            </a:xfrm>
          </p:grpSpPr>
          <p:cxnSp>
            <p:nvCxnSpPr>
              <p:cNvPr id="81" name="Straight Connector 80"/>
              <p:cNvCxnSpPr/>
              <p:nvPr/>
            </p:nvCxnSpPr>
            <p:spPr>
              <a:xfrm flipV="1">
                <a:off x="3770250" y="3439923"/>
                <a:ext cx="0" cy="548640"/>
              </a:xfrm>
              <a:prstGeom prst="line">
                <a:avLst/>
              </a:prstGeom>
              <a:ln w="38100">
                <a:solidFill>
                  <a:schemeClr val="accent4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flipH="1">
                <a:off x="3662550" y="3439923"/>
                <a:ext cx="231900" cy="0"/>
              </a:xfrm>
              <a:prstGeom prst="line">
                <a:avLst/>
              </a:prstGeom>
              <a:ln w="38100">
                <a:solidFill>
                  <a:schemeClr val="accent4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flipH="1">
                <a:off x="3654300" y="3988563"/>
                <a:ext cx="231900" cy="0"/>
              </a:xfrm>
              <a:prstGeom prst="line">
                <a:avLst/>
              </a:prstGeom>
              <a:ln w="38100">
                <a:solidFill>
                  <a:schemeClr val="accent4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oup 68"/>
            <p:cNvGrpSpPr/>
            <p:nvPr/>
          </p:nvGrpSpPr>
          <p:grpSpPr>
            <a:xfrm>
              <a:off x="8070000" y="3505200"/>
              <a:ext cx="240150" cy="548640"/>
              <a:chOff x="3654300" y="3439923"/>
              <a:chExt cx="240150" cy="548640"/>
            </a:xfrm>
          </p:grpSpPr>
          <p:cxnSp>
            <p:nvCxnSpPr>
              <p:cNvPr id="78" name="Straight Connector 77"/>
              <p:cNvCxnSpPr/>
              <p:nvPr/>
            </p:nvCxnSpPr>
            <p:spPr>
              <a:xfrm flipV="1">
                <a:off x="3770250" y="3439923"/>
                <a:ext cx="0" cy="548640"/>
              </a:xfrm>
              <a:prstGeom prst="line">
                <a:avLst/>
              </a:prstGeom>
              <a:ln w="38100">
                <a:solidFill>
                  <a:schemeClr val="accent4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flipH="1">
                <a:off x="3662550" y="3439923"/>
                <a:ext cx="231900" cy="0"/>
              </a:xfrm>
              <a:prstGeom prst="line">
                <a:avLst/>
              </a:prstGeom>
              <a:ln w="38100">
                <a:solidFill>
                  <a:schemeClr val="accent4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 flipH="1">
                <a:off x="3654300" y="3988563"/>
                <a:ext cx="231900" cy="0"/>
              </a:xfrm>
              <a:prstGeom prst="line">
                <a:avLst/>
              </a:prstGeom>
              <a:ln w="38100">
                <a:solidFill>
                  <a:schemeClr val="accent4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" name="Group 69"/>
            <p:cNvGrpSpPr/>
            <p:nvPr/>
          </p:nvGrpSpPr>
          <p:grpSpPr>
            <a:xfrm>
              <a:off x="8232450" y="3360174"/>
              <a:ext cx="240150" cy="548640"/>
              <a:chOff x="3654300" y="3439923"/>
              <a:chExt cx="240150" cy="548640"/>
            </a:xfrm>
          </p:grpSpPr>
          <p:cxnSp>
            <p:nvCxnSpPr>
              <p:cNvPr id="75" name="Straight Connector 74"/>
              <p:cNvCxnSpPr/>
              <p:nvPr/>
            </p:nvCxnSpPr>
            <p:spPr>
              <a:xfrm flipV="1">
                <a:off x="3770250" y="3439923"/>
                <a:ext cx="0" cy="548640"/>
              </a:xfrm>
              <a:prstGeom prst="line">
                <a:avLst/>
              </a:prstGeom>
              <a:ln w="38100">
                <a:solidFill>
                  <a:schemeClr val="accent4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flipH="1">
                <a:off x="3662550" y="3439923"/>
                <a:ext cx="231900" cy="0"/>
              </a:xfrm>
              <a:prstGeom prst="line">
                <a:avLst/>
              </a:prstGeom>
              <a:ln w="38100">
                <a:solidFill>
                  <a:schemeClr val="accent4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flipH="1">
                <a:off x="3654300" y="3988563"/>
                <a:ext cx="231900" cy="0"/>
              </a:xfrm>
              <a:prstGeom prst="line">
                <a:avLst/>
              </a:prstGeom>
              <a:ln w="38100">
                <a:solidFill>
                  <a:schemeClr val="accent4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" name="Group 70"/>
            <p:cNvGrpSpPr/>
            <p:nvPr/>
          </p:nvGrpSpPr>
          <p:grpSpPr>
            <a:xfrm>
              <a:off x="8486100" y="3622263"/>
              <a:ext cx="240150" cy="548640"/>
              <a:chOff x="3654300" y="3439923"/>
              <a:chExt cx="240150" cy="548640"/>
            </a:xfrm>
          </p:grpSpPr>
          <p:cxnSp>
            <p:nvCxnSpPr>
              <p:cNvPr id="72" name="Straight Connector 71"/>
              <p:cNvCxnSpPr/>
              <p:nvPr/>
            </p:nvCxnSpPr>
            <p:spPr>
              <a:xfrm flipV="1">
                <a:off x="3770250" y="3439923"/>
                <a:ext cx="0" cy="548640"/>
              </a:xfrm>
              <a:prstGeom prst="line">
                <a:avLst/>
              </a:prstGeom>
              <a:ln w="38100">
                <a:solidFill>
                  <a:schemeClr val="accent4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flipH="1">
                <a:off x="3662550" y="3439923"/>
                <a:ext cx="231900" cy="0"/>
              </a:xfrm>
              <a:prstGeom prst="line">
                <a:avLst/>
              </a:prstGeom>
              <a:ln w="38100">
                <a:solidFill>
                  <a:schemeClr val="accent4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flipH="1">
                <a:off x="3654300" y="3988563"/>
                <a:ext cx="231900" cy="0"/>
              </a:xfrm>
              <a:prstGeom prst="line">
                <a:avLst/>
              </a:prstGeom>
              <a:ln w="38100">
                <a:solidFill>
                  <a:schemeClr val="accent4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6" name="Content Placeholder 2"/>
          <p:cNvSpPr txBox="1">
            <a:spLocks/>
          </p:cNvSpPr>
          <p:nvPr/>
        </p:nvSpPr>
        <p:spPr>
          <a:xfrm>
            <a:off x="-7950" y="4513538"/>
            <a:ext cx="9151950" cy="2357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Tighten Bounds</a:t>
            </a:r>
          </a:p>
          <a:p>
            <a:pPr lvl="1"/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ach worker reads backward in log and sharpens estimates for its records</a:t>
            </a:r>
          </a:p>
          <a:p>
            <a:pPr lvl="1"/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Paper describes details of how far back a worker must read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cxnSp>
        <p:nvCxnSpPr>
          <p:cNvPr id="97" name="Straight Arrow Connector 96"/>
          <p:cNvCxnSpPr/>
          <p:nvPr/>
        </p:nvCxnSpPr>
        <p:spPr>
          <a:xfrm flipH="1">
            <a:off x="1464750" y="1447800"/>
            <a:ext cx="1278450" cy="7620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4631850" y="1447800"/>
            <a:ext cx="9900" cy="8382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6629400" y="1447800"/>
            <a:ext cx="1023750" cy="8382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0" name="Group 99"/>
          <p:cNvGrpSpPr/>
          <p:nvPr/>
        </p:nvGrpSpPr>
        <p:grpSpPr>
          <a:xfrm>
            <a:off x="733950" y="3200400"/>
            <a:ext cx="1459200" cy="1097280"/>
            <a:chOff x="725700" y="3200223"/>
            <a:chExt cx="1459200" cy="1097280"/>
          </a:xfrm>
        </p:grpSpPr>
        <p:grpSp>
          <p:nvGrpSpPr>
            <p:cNvPr id="101" name="Group 100"/>
            <p:cNvGrpSpPr/>
            <p:nvPr/>
          </p:nvGrpSpPr>
          <p:grpSpPr>
            <a:xfrm>
              <a:off x="725700" y="3279846"/>
              <a:ext cx="232050" cy="234423"/>
              <a:chOff x="725700" y="3279846"/>
              <a:chExt cx="232050" cy="234423"/>
            </a:xfrm>
          </p:grpSpPr>
          <p:cxnSp>
            <p:nvCxnSpPr>
              <p:cNvPr id="123" name="Straight Connector 122"/>
              <p:cNvCxnSpPr/>
              <p:nvPr/>
            </p:nvCxnSpPr>
            <p:spPr>
              <a:xfrm flipV="1">
                <a:off x="833550" y="3279846"/>
                <a:ext cx="0" cy="228600"/>
              </a:xfrm>
              <a:prstGeom prst="line">
                <a:avLst/>
              </a:prstGeom>
              <a:ln w="38100">
                <a:solidFill>
                  <a:schemeClr val="tx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flipH="1">
                <a:off x="725850" y="3279846"/>
                <a:ext cx="231900" cy="0"/>
              </a:xfrm>
              <a:prstGeom prst="line">
                <a:avLst/>
              </a:prstGeom>
              <a:ln w="38100">
                <a:solidFill>
                  <a:schemeClr val="tx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 flipH="1">
                <a:off x="725700" y="3514269"/>
                <a:ext cx="231900" cy="0"/>
              </a:xfrm>
              <a:prstGeom prst="line">
                <a:avLst/>
              </a:prstGeom>
              <a:ln w="38100">
                <a:solidFill>
                  <a:schemeClr val="tx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2" name="Group 101"/>
            <p:cNvGrpSpPr/>
            <p:nvPr/>
          </p:nvGrpSpPr>
          <p:grpSpPr>
            <a:xfrm>
              <a:off x="1224600" y="3200223"/>
              <a:ext cx="240150" cy="228600"/>
              <a:chOff x="1201200" y="3215781"/>
              <a:chExt cx="240150" cy="228600"/>
            </a:xfrm>
          </p:grpSpPr>
          <p:cxnSp>
            <p:nvCxnSpPr>
              <p:cNvPr id="119" name="Straight Connector 118"/>
              <p:cNvCxnSpPr/>
              <p:nvPr/>
            </p:nvCxnSpPr>
            <p:spPr>
              <a:xfrm flipV="1">
                <a:off x="1317150" y="3215781"/>
                <a:ext cx="0" cy="228600"/>
              </a:xfrm>
              <a:prstGeom prst="line">
                <a:avLst/>
              </a:prstGeom>
              <a:ln w="38100">
                <a:solidFill>
                  <a:schemeClr val="tx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flipH="1">
                <a:off x="1209450" y="3215781"/>
                <a:ext cx="231900" cy="0"/>
              </a:xfrm>
              <a:prstGeom prst="line">
                <a:avLst/>
              </a:prstGeom>
              <a:ln w="38100">
                <a:solidFill>
                  <a:schemeClr val="tx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flipH="1">
                <a:off x="1201200" y="3444381"/>
                <a:ext cx="231900" cy="0"/>
              </a:xfrm>
              <a:prstGeom prst="line">
                <a:avLst/>
              </a:prstGeom>
              <a:ln w="38100">
                <a:solidFill>
                  <a:schemeClr val="tx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3" name="Group 102"/>
            <p:cNvGrpSpPr/>
            <p:nvPr/>
          </p:nvGrpSpPr>
          <p:grpSpPr>
            <a:xfrm>
              <a:off x="1465500" y="3814827"/>
              <a:ext cx="247350" cy="238836"/>
              <a:chOff x="1194000" y="3403665"/>
              <a:chExt cx="247350" cy="238836"/>
            </a:xfrm>
          </p:grpSpPr>
          <p:cxnSp>
            <p:nvCxnSpPr>
              <p:cNvPr id="116" name="Straight Connector 115"/>
              <p:cNvCxnSpPr/>
              <p:nvPr/>
            </p:nvCxnSpPr>
            <p:spPr>
              <a:xfrm flipV="1">
                <a:off x="1317150" y="3403665"/>
                <a:ext cx="0" cy="228600"/>
              </a:xfrm>
              <a:prstGeom prst="line">
                <a:avLst/>
              </a:prstGeom>
              <a:ln w="38100">
                <a:solidFill>
                  <a:schemeClr val="tx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flipH="1">
                <a:off x="1209450" y="3403665"/>
                <a:ext cx="231900" cy="0"/>
              </a:xfrm>
              <a:prstGeom prst="line">
                <a:avLst/>
              </a:prstGeom>
              <a:ln w="38100">
                <a:solidFill>
                  <a:schemeClr val="tx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flipH="1">
                <a:off x="1194000" y="3642501"/>
                <a:ext cx="231900" cy="0"/>
              </a:xfrm>
              <a:prstGeom prst="line">
                <a:avLst/>
              </a:prstGeom>
              <a:ln w="38100">
                <a:solidFill>
                  <a:schemeClr val="tx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4" name="Group 103"/>
            <p:cNvGrpSpPr/>
            <p:nvPr/>
          </p:nvGrpSpPr>
          <p:grpSpPr>
            <a:xfrm>
              <a:off x="1712850" y="3481044"/>
              <a:ext cx="240150" cy="228600"/>
              <a:chOff x="1201200" y="3215781"/>
              <a:chExt cx="240150" cy="228600"/>
            </a:xfrm>
          </p:grpSpPr>
          <p:cxnSp>
            <p:nvCxnSpPr>
              <p:cNvPr id="113" name="Straight Connector 112"/>
              <p:cNvCxnSpPr/>
              <p:nvPr/>
            </p:nvCxnSpPr>
            <p:spPr>
              <a:xfrm flipV="1">
                <a:off x="1317150" y="3215781"/>
                <a:ext cx="0" cy="228600"/>
              </a:xfrm>
              <a:prstGeom prst="line">
                <a:avLst/>
              </a:prstGeom>
              <a:ln w="38100">
                <a:solidFill>
                  <a:schemeClr val="tx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 flipH="1">
                <a:off x="1209450" y="3215781"/>
                <a:ext cx="231900" cy="0"/>
              </a:xfrm>
              <a:prstGeom prst="line">
                <a:avLst/>
              </a:prstGeom>
              <a:ln w="38100">
                <a:solidFill>
                  <a:schemeClr val="tx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flipH="1">
                <a:off x="1201200" y="3444381"/>
                <a:ext cx="231900" cy="0"/>
              </a:xfrm>
              <a:prstGeom prst="line">
                <a:avLst/>
              </a:prstGeom>
              <a:ln w="38100">
                <a:solidFill>
                  <a:schemeClr val="tx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5" name="Group 104"/>
            <p:cNvGrpSpPr/>
            <p:nvPr/>
          </p:nvGrpSpPr>
          <p:grpSpPr>
            <a:xfrm>
              <a:off x="1953000" y="4053663"/>
              <a:ext cx="231900" cy="243840"/>
              <a:chOff x="1201200" y="3520581"/>
              <a:chExt cx="231900" cy="243840"/>
            </a:xfrm>
          </p:grpSpPr>
          <p:cxnSp>
            <p:nvCxnSpPr>
              <p:cNvPr id="110" name="Straight Connector 109"/>
              <p:cNvCxnSpPr/>
              <p:nvPr/>
            </p:nvCxnSpPr>
            <p:spPr>
              <a:xfrm flipV="1">
                <a:off x="1308900" y="3520581"/>
                <a:ext cx="0" cy="228600"/>
              </a:xfrm>
              <a:prstGeom prst="line">
                <a:avLst/>
              </a:prstGeom>
              <a:ln w="38100">
                <a:solidFill>
                  <a:schemeClr val="tx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flipH="1">
                <a:off x="1201200" y="3520581"/>
                <a:ext cx="231900" cy="0"/>
              </a:xfrm>
              <a:prstGeom prst="line">
                <a:avLst/>
              </a:prstGeom>
              <a:ln w="38100">
                <a:solidFill>
                  <a:schemeClr val="tx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flipH="1">
                <a:off x="1201200" y="3764421"/>
                <a:ext cx="231900" cy="0"/>
              </a:xfrm>
              <a:prstGeom prst="line">
                <a:avLst/>
              </a:prstGeom>
              <a:ln w="38100">
                <a:solidFill>
                  <a:schemeClr val="tx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6" name="Group 105"/>
            <p:cNvGrpSpPr/>
            <p:nvPr/>
          </p:nvGrpSpPr>
          <p:grpSpPr>
            <a:xfrm>
              <a:off x="982650" y="3700527"/>
              <a:ext cx="231900" cy="228600"/>
              <a:chOff x="982650" y="3700527"/>
              <a:chExt cx="231900" cy="228600"/>
            </a:xfrm>
          </p:grpSpPr>
          <p:cxnSp>
            <p:nvCxnSpPr>
              <p:cNvPr id="107" name="Straight Connector 106"/>
              <p:cNvCxnSpPr/>
              <p:nvPr/>
            </p:nvCxnSpPr>
            <p:spPr>
              <a:xfrm flipV="1">
                <a:off x="1090350" y="3700527"/>
                <a:ext cx="0" cy="228600"/>
              </a:xfrm>
              <a:prstGeom prst="line">
                <a:avLst/>
              </a:prstGeom>
              <a:ln w="38100">
                <a:solidFill>
                  <a:schemeClr val="tx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flipH="1">
                <a:off x="982650" y="3700527"/>
                <a:ext cx="231900" cy="0"/>
              </a:xfrm>
              <a:prstGeom prst="line">
                <a:avLst/>
              </a:prstGeom>
              <a:ln w="38100">
                <a:solidFill>
                  <a:schemeClr val="tx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flipH="1">
                <a:off x="982650" y="3915786"/>
                <a:ext cx="231900" cy="0"/>
              </a:xfrm>
              <a:prstGeom prst="line">
                <a:avLst/>
              </a:prstGeom>
              <a:ln w="38100">
                <a:solidFill>
                  <a:schemeClr val="tx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6" name="TextBox 125"/>
          <p:cNvSpPr txBox="1"/>
          <p:nvPr/>
        </p:nvSpPr>
        <p:spPr>
          <a:xfrm>
            <a:off x="767025" y="1498200"/>
            <a:ext cx="1427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err="1" smtClean="0"/>
              <a:t>TightenBounds</a:t>
            </a:r>
            <a:endParaRPr lang="en-US" sz="1600" i="1" dirty="0"/>
          </a:p>
        </p:txBody>
      </p:sp>
      <p:sp>
        <p:nvSpPr>
          <p:cNvPr id="127" name="TextBox 126"/>
          <p:cNvSpPr txBox="1"/>
          <p:nvPr/>
        </p:nvSpPr>
        <p:spPr>
          <a:xfrm>
            <a:off x="3276600" y="1544546"/>
            <a:ext cx="1427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err="1" smtClean="0"/>
              <a:t>TightenBounds</a:t>
            </a:r>
            <a:endParaRPr lang="en-US" sz="1600" i="1" dirty="0"/>
          </a:p>
        </p:txBody>
      </p:sp>
      <p:sp>
        <p:nvSpPr>
          <p:cNvPr id="128" name="TextBox 127"/>
          <p:cNvSpPr txBox="1"/>
          <p:nvPr/>
        </p:nvSpPr>
        <p:spPr>
          <a:xfrm>
            <a:off x="6943050" y="1490246"/>
            <a:ext cx="1427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err="1" smtClean="0"/>
              <a:t>TightenBounds</a:t>
            </a:r>
            <a:endParaRPr lang="en-US" sz="1600" i="1" dirty="0"/>
          </a:p>
        </p:txBody>
      </p:sp>
      <p:grpSp>
        <p:nvGrpSpPr>
          <p:cNvPr id="129" name="Group 128"/>
          <p:cNvGrpSpPr/>
          <p:nvPr/>
        </p:nvGrpSpPr>
        <p:grpSpPr>
          <a:xfrm>
            <a:off x="3773700" y="3195582"/>
            <a:ext cx="1919850" cy="1349241"/>
            <a:chOff x="3765450" y="3200223"/>
            <a:chExt cx="1919850" cy="1349241"/>
          </a:xfrm>
        </p:grpSpPr>
        <p:grpSp>
          <p:nvGrpSpPr>
            <p:cNvPr id="130" name="Group 129"/>
            <p:cNvGrpSpPr/>
            <p:nvPr/>
          </p:nvGrpSpPr>
          <p:grpSpPr>
            <a:xfrm>
              <a:off x="3994050" y="3200223"/>
              <a:ext cx="240150" cy="230945"/>
              <a:chOff x="3654300" y="3439923"/>
              <a:chExt cx="240150" cy="230945"/>
            </a:xfrm>
          </p:grpSpPr>
          <p:cxnSp>
            <p:nvCxnSpPr>
              <p:cNvPr id="155" name="Straight Connector 154"/>
              <p:cNvCxnSpPr/>
              <p:nvPr/>
            </p:nvCxnSpPr>
            <p:spPr>
              <a:xfrm flipV="1">
                <a:off x="3770250" y="3439923"/>
                <a:ext cx="0" cy="228600"/>
              </a:xfrm>
              <a:prstGeom prst="line">
                <a:avLst/>
              </a:prstGeom>
              <a:ln w="38100">
                <a:solidFill>
                  <a:schemeClr val="accent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 flipH="1">
                <a:off x="3662550" y="3439923"/>
                <a:ext cx="231900" cy="0"/>
              </a:xfrm>
              <a:prstGeom prst="line">
                <a:avLst/>
              </a:prstGeom>
              <a:ln w="38100">
                <a:solidFill>
                  <a:schemeClr val="accent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 flipH="1">
                <a:off x="3654300" y="3670868"/>
                <a:ext cx="231900" cy="0"/>
              </a:xfrm>
              <a:prstGeom prst="line">
                <a:avLst/>
              </a:prstGeom>
              <a:ln w="38100">
                <a:solidFill>
                  <a:schemeClr val="accent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1" name="Group 130"/>
            <p:cNvGrpSpPr/>
            <p:nvPr/>
          </p:nvGrpSpPr>
          <p:grpSpPr>
            <a:xfrm>
              <a:off x="4222650" y="3486510"/>
              <a:ext cx="240150" cy="228600"/>
              <a:chOff x="3654300" y="3439923"/>
              <a:chExt cx="240150" cy="228600"/>
            </a:xfrm>
          </p:grpSpPr>
          <p:cxnSp>
            <p:nvCxnSpPr>
              <p:cNvPr id="152" name="Straight Connector 151"/>
              <p:cNvCxnSpPr/>
              <p:nvPr/>
            </p:nvCxnSpPr>
            <p:spPr>
              <a:xfrm flipV="1">
                <a:off x="3770250" y="3439923"/>
                <a:ext cx="0" cy="228600"/>
              </a:xfrm>
              <a:prstGeom prst="line">
                <a:avLst/>
              </a:prstGeom>
              <a:ln w="38100">
                <a:solidFill>
                  <a:schemeClr val="accent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flipH="1">
                <a:off x="3662550" y="3439923"/>
                <a:ext cx="231900" cy="0"/>
              </a:xfrm>
              <a:prstGeom prst="line">
                <a:avLst/>
              </a:prstGeom>
              <a:ln w="38100">
                <a:solidFill>
                  <a:schemeClr val="accent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flipH="1">
                <a:off x="3654300" y="3665731"/>
                <a:ext cx="231900" cy="0"/>
              </a:xfrm>
              <a:prstGeom prst="line">
                <a:avLst/>
              </a:prstGeom>
              <a:ln w="38100">
                <a:solidFill>
                  <a:schemeClr val="accent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2" name="Group 131"/>
            <p:cNvGrpSpPr/>
            <p:nvPr/>
          </p:nvGrpSpPr>
          <p:grpSpPr>
            <a:xfrm>
              <a:off x="4515900" y="3870203"/>
              <a:ext cx="240150" cy="228600"/>
              <a:chOff x="3654300" y="3439923"/>
              <a:chExt cx="240150" cy="228600"/>
            </a:xfrm>
          </p:grpSpPr>
          <p:cxnSp>
            <p:nvCxnSpPr>
              <p:cNvPr id="149" name="Straight Connector 148"/>
              <p:cNvCxnSpPr/>
              <p:nvPr/>
            </p:nvCxnSpPr>
            <p:spPr>
              <a:xfrm flipV="1">
                <a:off x="3770250" y="3439923"/>
                <a:ext cx="0" cy="228600"/>
              </a:xfrm>
              <a:prstGeom prst="line">
                <a:avLst/>
              </a:prstGeom>
              <a:ln w="38100">
                <a:solidFill>
                  <a:schemeClr val="accent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flipH="1">
                <a:off x="3662550" y="3439923"/>
                <a:ext cx="231900" cy="0"/>
              </a:xfrm>
              <a:prstGeom prst="line">
                <a:avLst/>
              </a:prstGeom>
              <a:ln w="38100">
                <a:solidFill>
                  <a:schemeClr val="accent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flipH="1">
                <a:off x="3654300" y="3648638"/>
                <a:ext cx="231900" cy="0"/>
              </a:xfrm>
              <a:prstGeom prst="line">
                <a:avLst/>
              </a:prstGeom>
              <a:ln w="38100">
                <a:solidFill>
                  <a:schemeClr val="accent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3" name="Group 132"/>
            <p:cNvGrpSpPr/>
            <p:nvPr/>
          </p:nvGrpSpPr>
          <p:grpSpPr>
            <a:xfrm>
              <a:off x="3765450" y="3766918"/>
              <a:ext cx="240150" cy="228600"/>
              <a:chOff x="3654300" y="3608035"/>
              <a:chExt cx="240150" cy="228600"/>
            </a:xfrm>
          </p:grpSpPr>
          <p:cxnSp>
            <p:nvCxnSpPr>
              <p:cNvPr id="146" name="Straight Connector 145"/>
              <p:cNvCxnSpPr/>
              <p:nvPr/>
            </p:nvCxnSpPr>
            <p:spPr>
              <a:xfrm flipV="1">
                <a:off x="3770250" y="3608035"/>
                <a:ext cx="0" cy="228600"/>
              </a:xfrm>
              <a:prstGeom prst="line">
                <a:avLst/>
              </a:prstGeom>
              <a:ln w="38100">
                <a:solidFill>
                  <a:schemeClr val="accent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 flipH="1">
                <a:off x="3662550" y="3608035"/>
                <a:ext cx="231900" cy="0"/>
              </a:xfrm>
              <a:prstGeom prst="line">
                <a:avLst/>
              </a:prstGeom>
              <a:ln w="38100">
                <a:solidFill>
                  <a:schemeClr val="accent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 flipH="1">
                <a:off x="3654300" y="3836635"/>
                <a:ext cx="231900" cy="0"/>
              </a:xfrm>
              <a:prstGeom prst="line">
                <a:avLst/>
              </a:prstGeom>
              <a:ln w="38100">
                <a:solidFill>
                  <a:schemeClr val="accent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4" name="Group 133"/>
            <p:cNvGrpSpPr/>
            <p:nvPr/>
          </p:nvGrpSpPr>
          <p:grpSpPr>
            <a:xfrm>
              <a:off x="4820700" y="4100518"/>
              <a:ext cx="240150" cy="241208"/>
              <a:chOff x="3654300" y="3747355"/>
              <a:chExt cx="240150" cy="241208"/>
            </a:xfrm>
          </p:grpSpPr>
          <p:cxnSp>
            <p:nvCxnSpPr>
              <p:cNvPr id="143" name="Straight Connector 142"/>
              <p:cNvCxnSpPr/>
              <p:nvPr/>
            </p:nvCxnSpPr>
            <p:spPr>
              <a:xfrm flipV="1">
                <a:off x="3770250" y="3747355"/>
                <a:ext cx="0" cy="228600"/>
              </a:xfrm>
              <a:prstGeom prst="line">
                <a:avLst/>
              </a:prstGeom>
              <a:ln w="38100">
                <a:solidFill>
                  <a:schemeClr val="accent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 flipH="1">
                <a:off x="3662550" y="3747355"/>
                <a:ext cx="231900" cy="0"/>
              </a:xfrm>
              <a:prstGeom prst="line">
                <a:avLst/>
              </a:prstGeom>
              <a:ln w="38100">
                <a:solidFill>
                  <a:schemeClr val="accent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 flipH="1">
                <a:off x="3654300" y="3988563"/>
                <a:ext cx="231900" cy="0"/>
              </a:xfrm>
              <a:prstGeom prst="line">
                <a:avLst/>
              </a:prstGeom>
              <a:ln w="38100">
                <a:solidFill>
                  <a:schemeClr val="accent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5" name="Group 134"/>
            <p:cNvGrpSpPr/>
            <p:nvPr/>
          </p:nvGrpSpPr>
          <p:grpSpPr>
            <a:xfrm>
              <a:off x="5060850" y="4314718"/>
              <a:ext cx="240150" cy="234746"/>
              <a:chOff x="3654300" y="3753817"/>
              <a:chExt cx="240150" cy="234746"/>
            </a:xfrm>
          </p:grpSpPr>
          <p:cxnSp>
            <p:nvCxnSpPr>
              <p:cNvPr id="140" name="Straight Connector 139"/>
              <p:cNvCxnSpPr/>
              <p:nvPr/>
            </p:nvCxnSpPr>
            <p:spPr>
              <a:xfrm flipV="1">
                <a:off x="3770250" y="3753817"/>
                <a:ext cx="0" cy="228600"/>
              </a:xfrm>
              <a:prstGeom prst="line">
                <a:avLst/>
              </a:prstGeom>
              <a:ln w="38100">
                <a:solidFill>
                  <a:schemeClr val="accent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 flipH="1">
                <a:off x="3662550" y="3753817"/>
                <a:ext cx="231900" cy="0"/>
              </a:xfrm>
              <a:prstGeom prst="line">
                <a:avLst/>
              </a:prstGeom>
              <a:ln w="38100">
                <a:solidFill>
                  <a:schemeClr val="accent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 flipH="1">
                <a:off x="3654300" y="3988563"/>
                <a:ext cx="231900" cy="0"/>
              </a:xfrm>
              <a:prstGeom prst="line">
                <a:avLst/>
              </a:prstGeom>
              <a:ln w="38100">
                <a:solidFill>
                  <a:schemeClr val="accent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6" name="Group 135"/>
            <p:cNvGrpSpPr/>
            <p:nvPr/>
          </p:nvGrpSpPr>
          <p:grpSpPr>
            <a:xfrm>
              <a:off x="5445150" y="4140718"/>
              <a:ext cx="240150" cy="230107"/>
              <a:chOff x="3654300" y="3664856"/>
              <a:chExt cx="240150" cy="230107"/>
            </a:xfrm>
          </p:grpSpPr>
          <p:cxnSp>
            <p:nvCxnSpPr>
              <p:cNvPr id="137" name="Straight Connector 136"/>
              <p:cNvCxnSpPr/>
              <p:nvPr/>
            </p:nvCxnSpPr>
            <p:spPr>
              <a:xfrm flipV="1">
                <a:off x="3770250" y="3664856"/>
                <a:ext cx="0" cy="228600"/>
              </a:xfrm>
              <a:prstGeom prst="line">
                <a:avLst/>
              </a:prstGeom>
              <a:ln w="38100">
                <a:solidFill>
                  <a:schemeClr val="accent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flipH="1">
                <a:off x="3662550" y="3664856"/>
                <a:ext cx="231900" cy="0"/>
              </a:xfrm>
              <a:prstGeom prst="line">
                <a:avLst/>
              </a:prstGeom>
              <a:ln w="38100">
                <a:solidFill>
                  <a:schemeClr val="accent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flipH="1">
                <a:off x="3654300" y="3894963"/>
                <a:ext cx="231900" cy="0"/>
              </a:xfrm>
              <a:prstGeom prst="line">
                <a:avLst/>
              </a:prstGeom>
              <a:ln w="38100">
                <a:solidFill>
                  <a:schemeClr val="accent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8" name="Group 157"/>
          <p:cNvGrpSpPr/>
          <p:nvPr/>
        </p:nvGrpSpPr>
        <p:grpSpPr>
          <a:xfrm>
            <a:off x="6968250" y="3007886"/>
            <a:ext cx="1755450" cy="1021975"/>
            <a:chOff x="6970800" y="3005526"/>
            <a:chExt cx="1755450" cy="1021975"/>
          </a:xfrm>
        </p:grpSpPr>
        <p:grpSp>
          <p:nvGrpSpPr>
            <p:cNvPr id="159" name="Group 158"/>
            <p:cNvGrpSpPr/>
            <p:nvPr/>
          </p:nvGrpSpPr>
          <p:grpSpPr>
            <a:xfrm>
              <a:off x="6970800" y="3143226"/>
              <a:ext cx="240150" cy="228600"/>
              <a:chOff x="3654300" y="3490323"/>
              <a:chExt cx="240150" cy="228600"/>
            </a:xfrm>
          </p:grpSpPr>
          <p:cxnSp>
            <p:nvCxnSpPr>
              <p:cNvPr id="188" name="Straight Connector 187"/>
              <p:cNvCxnSpPr/>
              <p:nvPr/>
            </p:nvCxnSpPr>
            <p:spPr>
              <a:xfrm flipV="1">
                <a:off x="3770250" y="3490323"/>
                <a:ext cx="0" cy="228600"/>
              </a:xfrm>
              <a:prstGeom prst="line">
                <a:avLst/>
              </a:prstGeom>
              <a:ln w="38100">
                <a:solidFill>
                  <a:schemeClr val="accent4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 flipH="1">
                <a:off x="3662550" y="3490323"/>
                <a:ext cx="231900" cy="0"/>
              </a:xfrm>
              <a:prstGeom prst="line">
                <a:avLst/>
              </a:prstGeom>
              <a:ln w="38100">
                <a:solidFill>
                  <a:schemeClr val="accent4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>
              <a:xfrm flipH="1">
                <a:off x="3654300" y="3703198"/>
                <a:ext cx="231900" cy="0"/>
              </a:xfrm>
              <a:prstGeom prst="line">
                <a:avLst/>
              </a:prstGeom>
              <a:ln w="38100">
                <a:solidFill>
                  <a:schemeClr val="accent4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0" name="Group 159"/>
            <p:cNvGrpSpPr/>
            <p:nvPr/>
          </p:nvGrpSpPr>
          <p:grpSpPr>
            <a:xfrm>
              <a:off x="7227450" y="3005526"/>
              <a:ext cx="240150" cy="238375"/>
              <a:chOff x="3654300" y="3439923"/>
              <a:chExt cx="240150" cy="238375"/>
            </a:xfrm>
          </p:grpSpPr>
          <p:cxnSp>
            <p:nvCxnSpPr>
              <p:cNvPr id="185" name="Straight Connector 184"/>
              <p:cNvCxnSpPr/>
              <p:nvPr/>
            </p:nvCxnSpPr>
            <p:spPr>
              <a:xfrm flipV="1">
                <a:off x="3770250" y="3439923"/>
                <a:ext cx="0" cy="228600"/>
              </a:xfrm>
              <a:prstGeom prst="line">
                <a:avLst/>
              </a:prstGeom>
              <a:ln w="38100">
                <a:solidFill>
                  <a:schemeClr val="accent4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 flipH="1">
                <a:off x="3662550" y="3439923"/>
                <a:ext cx="231900" cy="0"/>
              </a:xfrm>
              <a:prstGeom prst="line">
                <a:avLst/>
              </a:prstGeom>
              <a:ln w="38100">
                <a:solidFill>
                  <a:schemeClr val="accent4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 flipH="1">
                <a:off x="3654300" y="3678298"/>
                <a:ext cx="231900" cy="0"/>
              </a:xfrm>
              <a:prstGeom prst="line">
                <a:avLst/>
              </a:prstGeom>
              <a:ln w="38100">
                <a:solidFill>
                  <a:schemeClr val="accent4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1" name="Group 160"/>
            <p:cNvGrpSpPr/>
            <p:nvPr/>
          </p:nvGrpSpPr>
          <p:grpSpPr>
            <a:xfrm>
              <a:off x="7413000" y="3417901"/>
              <a:ext cx="240150" cy="228600"/>
              <a:chOff x="3654300" y="3644567"/>
              <a:chExt cx="240150" cy="228600"/>
            </a:xfrm>
          </p:grpSpPr>
          <p:cxnSp>
            <p:nvCxnSpPr>
              <p:cNvPr id="182" name="Straight Connector 181"/>
              <p:cNvCxnSpPr/>
              <p:nvPr/>
            </p:nvCxnSpPr>
            <p:spPr>
              <a:xfrm flipV="1">
                <a:off x="3770250" y="3644567"/>
                <a:ext cx="0" cy="228600"/>
              </a:xfrm>
              <a:prstGeom prst="line">
                <a:avLst/>
              </a:prstGeom>
              <a:ln w="38100">
                <a:solidFill>
                  <a:schemeClr val="accent4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flipH="1">
                <a:off x="3662550" y="3644567"/>
                <a:ext cx="231900" cy="0"/>
              </a:xfrm>
              <a:prstGeom prst="line">
                <a:avLst/>
              </a:prstGeom>
              <a:ln w="38100">
                <a:solidFill>
                  <a:schemeClr val="accent4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 flipH="1">
                <a:off x="3654300" y="3873167"/>
                <a:ext cx="231900" cy="0"/>
              </a:xfrm>
              <a:prstGeom prst="line">
                <a:avLst/>
              </a:prstGeom>
              <a:ln w="38100">
                <a:solidFill>
                  <a:schemeClr val="accent4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2" name="Group 161"/>
            <p:cNvGrpSpPr/>
            <p:nvPr/>
          </p:nvGrpSpPr>
          <p:grpSpPr>
            <a:xfrm>
              <a:off x="7620000" y="3738600"/>
              <a:ext cx="240150" cy="239040"/>
              <a:chOff x="3654300" y="3749523"/>
              <a:chExt cx="240150" cy="239040"/>
            </a:xfrm>
          </p:grpSpPr>
          <p:cxnSp>
            <p:nvCxnSpPr>
              <p:cNvPr id="179" name="Straight Connector 178"/>
              <p:cNvCxnSpPr/>
              <p:nvPr/>
            </p:nvCxnSpPr>
            <p:spPr>
              <a:xfrm flipV="1">
                <a:off x="3770250" y="3749523"/>
                <a:ext cx="0" cy="228600"/>
              </a:xfrm>
              <a:prstGeom prst="line">
                <a:avLst/>
              </a:prstGeom>
              <a:ln w="38100">
                <a:solidFill>
                  <a:schemeClr val="accent4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flipH="1">
                <a:off x="3662550" y="3749523"/>
                <a:ext cx="231900" cy="0"/>
              </a:xfrm>
              <a:prstGeom prst="line">
                <a:avLst/>
              </a:prstGeom>
              <a:ln w="38100">
                <a:solidFill>
                  <a:schemeClr val="accent4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 flipH="1">
                <a:off x="3654300" y="3988563"/>
                <a:ext cx="231900" cy="0"/>
              </a:xfrm>
              <a:prstGeom prst="line">
                <a:avLst/>
              </a:prstGeom>
              <a:ln w="38100">
                <a:solidFill>
                  <a:schemeClr val="accent4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3" name="Group 162"/>
            <p:cNvGrpSpPr/>
            <p:nvPr/>
          </p:nvGrpSpPr>
          <p:grpSpPr>
            <a:xfrm>
              <a:off x="7877250" y="3352800"/>
              <a:ext cx="240150" cy="228600"/>
              <a:chOff x="3654300" y="3439923"/>
              <a:chExt cx="240150" cy="228600"/>
            </a:xfrm>
          </p:grpSpPr>
          <p:cxnSp>
            <p:nvCxnSpPr>
              <p:cNvPr id="176" name="Straight Connector 175"/>
              <p:cNvCxnSpPr/>
              <p:nvPr/>
            </p:nvCxnSpPr>
            <p:spPr>
              <a:xfrm flipV="1">
                <a:off x="3770250" y="3439923"/>
                <a:ext cx="0" cy="228600"/>
              </a:xfrm>
              <a:prstGeom prst="line">
                <a:avLst/>
              </a:prstGeom>
              <a:ln w="38100">
                <a:solidFill>
                  <a:schemeClr val="accent4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flipH="1">
                <a:off x="3662550" y="3439923"/>
                <a:ext cx="231900" cy="0"/>
              </a:xfrm>
              <a:prstGeom prst="line">
                <a:avLst/>
              </a:prstGeom>
              <a:ln w="38100">
                <a:solidFill>
                  <a:schemeClr val="accent4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flipH="1">
                <a:off x="3654300" y="3657424"/>
                <a:ext cx="231900" cy="0"/>
              </a:xfrm>
              <a:prstGeom prst="line">
                <a:avLst/>
              </a:prstGeom>
              <a:ln w="38100">
                <a:solidFill>
                  <a:schemeClr val="accent4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4" name="Group 163"/>
            <p:cNvGrpSpPr/>
            <p:nvPr/>
          </p:nvGrpSpPr>
          <p:grpSpPr>
            <a:xfrm>
              <a:off x="8070000" y="3722701"/>
              <a:ext cx="240150" cy="228600"/>
              <a:chOff x="3654300" y="3657424"/>
              <a:chExt cx="240150" cy="228600"/>
            </a:xfrm>
          </p:grpSpPr>
          <p:cxnSp>
            <p:nvCxnSpPr>
              <p:cNvPr id="173" name="Straight Connector 172"/>
              <p:cNvCxnSpPr/>
              <p:nvPr/>
            </p:nvCxnSpPr>
            <p:spPr>
              <a:xfrm flipV="1">
                <a:off x="3770250" y="3657424"/>
                <a:ext cx="0" cy="228600"/>
              </a:xfrm>
              <a:prstGeom prst="line">
                <a:avLst/>
              </a:prstGeom>
              <a:ln w="38100">
                <a:solidFill>
                  <a:schemeClr val="accent4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 flipH="1">
                <a:off x="3662550" y="3657424"/>
                <a:ext cx="231900" cy="0"/>
              </a:xfrm>
              <a:prstGeom prst="line">
                <a:avLst/>
              </a:prstGeom>
              <a:ln w="38100">
                <a:solidFill>
                  <a:schemeClr val="accent4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flipH="1">
                <a:off x="3654300" y="3886024"/>
                <a:ext cx="231900" cy="0"/>
              </a:xfrm>
              <a:prstGeom prst="line">
                <a:avLst/>
              </a:prstGeom>
              <a:ln w="38100">
                <a:solidFill>
                  <a:schemeClr val="accent4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5" name="Group 164"/>
            <p:cNvGrpSpPr/>
            <p:nvPr/>
          </p:nvGrpSpPr>
          <p:grpSpPr>
            <a:xfrm>
              <a:off x="8232450" y="3646501"/>
              <a:ext cx="240150" cy="240713"/>
              <a:chOff x="3654300" y="3726250"/>
              <a:chExt cx="240150" cy="240713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 flipV="1">
                <a:off x="3770250" y="3726250"/>
                <a:ext cx="0" cy="228600"/>
              </a:xfrm>
              <a:prstGeom prst="line">
                <a:avLst/>
              </a:prstGeom>
              <a:ln w="38100">
                <a:solidFill>
                  <a:schemeClr val="accent4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 flipH="1">
                <a:off x="3662550" y="3726250"/>
                <a:ext cx="231900" cy="0"/>
              </a:xfrm>
              <a:prstGeom prst="line">
                <a:avLst/>
              </a:prstGeom>
              <a:ln w="38100">
                <a:solidFill>
                  <a:schemeClr val="accent4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 flipH="1">
                <a:off x="3654300" y="3966963"/>
                <a:ext cx="231900" cy="0"/>
              </a:xfrm>
              <a:prstGeom prst="line">
                <a:avLst/>
              </a:prstGeom>
              <a:ln w="38100">
                <a:solidFill>
                  <a:schemeClr val="accent4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6" name="Group 165"/>
            <p:cNvGrpSpPr/>
            <p:nvPr/>
          </p:nvGrpSpPr>
          <p:grpSpPr>
            <a:xfrm>
              <a:off x="8486100" y="3798901"/>
              <a:ext cx="240150" cy="228600"/>
              <a:chOff x="3654300" y="3616561"/>
              <a:chExt cx="240150" cy="228600"/>
            </a:xfrm>
          </p:grpSpPr>
          <p:cxnSp>
            <p:nvCxnSpPr>
              <p:cNvPr id="167" name="Straight Connector 166"/>
              <p:cNvCxnSpPr/>
              <p:nvPr/>
            </p:nvCxnSpPr>
            <p:spPr>
              <a:xfrm flipV="1">
                <a:off x="3770250" y="3616561"/>
                <a:ext cx="0" cy="228600"/>
              </a:xfrm>
              <a:prstGeom prst="line">
                <a:avLst/>
              </a:prstGeom>
              <a:ln w="38100">
                <a:solidFill>
                  <a:schemeClr val="accent4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flipH="1">
                <a:off x="3662550" y="3616561"/>
                <a:ext cx="231900" cy="0"/>
              </a:xfrm>
              <a:prstGeom prst="line">
                <a:avLst/>
              </a:prstGeom>
              <a:ln w="38100">
                <a:solidFill>
                  <a:schemeClr val="accent4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 flipH="1">
                <a:off x="3654300" y="3845161"/>
                <a:ext cx="231900" cy="0"/>
              </a:xfrm>
              <a:prstGeom prst="line">
                <a:avLst/>
              </a:prstGeom>
              <a:ln w="38100">
                <a:solidFill>
                  <a:schemeClr val="accent4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192" name="Table 1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9683675"/>
              </p:ext>
            </p:extLst>
          </p:nvPr>
        </p:nvGraphicFramePr>
        <p:xfrm>
          <a:off x="467250" y="198120"/>
          <a:ext cx="2152125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9680"/>
                <a:gridCol w="602445"/>
              </a:tblGrid>
              <a:tr h="143193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Global </a:t>
                      </a:r>
                      <a:r>
                        <a:rPr lang="en-US" sz="1200" dirty="0" smtClean="0"/>
                        <a:t>Statistics</a:t>
                      </a:r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</a:tr>
              <a:tr h="14319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Threshold</a:t>
                      </a:r>
                      <a:endParaRPr lang="en-US" sz="12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.6</a:t>
                      </a:r>
                      <a:r>
                        <a:rPr lang="en-US" sz="1200" b="1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- .8</a:t>
                      </a:r>
                      <a:endParaRPr lang="en-US" sz="12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</a:tr>
              <a:tr h="14319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Upper</a:t>
                      </a:r>
                      <a:endParaRPr lang="en-US" sz="12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21</a:t>
                      </a:r>
                      <a:endParaRPr lang="en-US" sz="12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</a:tr>
              <a:tr h="14319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Lower</a:t>
                      </a:r>
                      <a:endParaRPr lang="en-US" sz="12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</a:t>
                      </a:r>
                      <a:endParaRPr lang="en-US" sz="12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146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/>
      <p:bldP spid="127" grpId="0"/>
      <p:bldP spid="1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"/>
            <a:ext cx="9144000" cy="621792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Report Count Operation</a:t>
            </a:r>
            <a:endParaRPr 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1" name="Rectangle 190"/>
          <p:cNvSpPr/>
          <p:nvPr/>
        </p:nvSpPr>
        <p:spPr>
          <a:xfrm>
            <a:off x="533400" y="2476584"/>
            <a:ext cx="1905000" cy="3048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Thread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92" name="Rectangle 191"/>
          <p:cNvSpPr/>
          <p:nvPr/>
        </p:nvSpPr>
        <p:spPr>
          <a:xfrm>
            <a:off x="3672600" y="2476584"/>
            <a:ext cx="1905000" cy="3048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Thread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93" name="Rectangle 192"/>
          <p:cNvSpPr/>
          <p:nvPr/>
        </p:nvSpPr>
        <p:spPr>
          <a:xfrm>
            <a:off x="6841350" y="2476584"/>
            <a:ext cx="1905000" cy="3048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Thread</a:t>
            </a:r>
            <a:r>
              <a:rPr lang="en-US" baseline="-25000" dirty="0"/>
              <a:t>3</a:t>
            </a:r>
          </a:p>
        </p:txBody>
      </p:sp>
      <p:sp>
        <p:nvSpPr>
          <p:cNvPr id="194" name="Rectangle 193"/>
          <p:cNvSpPr/>
          <p:nvPr/>
        </p:nvSpPr>
        <p:spPr>
          <a:xfrm>
            <a:off x="2831550" y="1048383"/>
            <a:ext cx="3581400" cy="3048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Coordinator</a:t>
            </a:r>
            <a:endParaRPr lang="en-US" baseline="-25000" dirty="0"/>
          </a:p>
        </p:txBody>
      </p:sp>
      <p:cxnSp>
        <p:nvCxnSpPr>
          <p:cNvPr id="195" name="Straight Arrow Connector 194"/>
          <p:cNvCxnSpPr/>
          <p:nvPr/>
        </p:nvCxnSpPr>
        <p:spPr>
          <a:xfrm flipH="1">
            <a:off x="1332150" y="1505583"/>
            <a:ext cx="1394400" cy="673387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Arrow Connector 195"/>
          <p:cNvCxnSpPr/>
          <p:nvPr/>
        </p:nvCxnSpPr>
        <p:spPr>
          <a:xfrm>
            <a:off x="4615200" y="1505583"/>
            <a:ext cx="9900" cy="8382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/>
          <p:nvPr/>
        </p:nvCxnSpPr>
        <p:spPr>
          <a:xfrm>
            <a:off x="6612750" y="1505583"/>
            <a:ext cx="1023750" cy="8382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8" name="Group 197"/>
          <p:cNvGrpSpPr/>
          <p:nvPr/>
        </p:nvGrpSpPr>
        <p:grpSpPr>
          <a:xfrm>
            <a:off x="717300" y="3258183"/>
            <a:ext cx="1459200" cy="1097280"/>
            <a:chOff x="725700" y="3200223"/>
            <a:chExt cx="1459200" cy="1097280"/>
          </a:xfrm>
        </p:grpSpPr>
        <p:grpSp>
          <p:nvGrpSpPr>
            <p:cNvPr id="199" name="Group 198"/>
            <p:cNvGrpSpPr/>
            <p:nvPr/>
          </p:nvGrpSpPr>
          <p:grpSpPr>
            <a:xfrm>
              <a:off x="725700" y="3279846"/>
              <a:ext cx="232050" cy="234423"/>
              <a:chOff x="725700" y="3279846"/>
              <a:chExt cx="232050" cy="234423"/>
            </a:xfrm>
          </p:grpSpPr>
          <p:cxnSp>
            <p:nvCxnSpPr>
              <p:cNvPr id="220" name="Straight Connector 219"/>
              <p:cNvCxnSpPr/>
              <p:nvPr/>
            </p:nvCxnSpPr>
            <p:spPr>
              <a:xfrm flipV="1">
                <a:off x="833550" y="3279846"/>
                <a:ext cx="0" cy="228600"/>
              </a:xfrm>
              <a:prstGeom prst="line">
                <a:avLst/>
              </a:prstGeom>
              <a:ln w="38100">
                <a:solidFill>
                  <a:schemeClr val="tx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>
              <a:xfrm flipH="1">
                <a:off x="725850" y="3279846"/>
                <a:ext cx="231900" cy="0"/>
              </a:xfrm>
              <a:prstGeom prst="line">
                <a:avLst/>
              </a:prstGeom>
              <a:ln w="38100">
                <a:solidFill>
                  <a:schemeClr val="tx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>
              <a:xfrm flipH="1">
                <a:off x="725700" y="3514269"/>
                <a:ext cx="231900" cy="0"/>
              </a:xfrm>
              <a:prstGeom prst="line">
                <a:avLst/>
              </a:prstGeom>
              <a:ln w="38100">
                <a:solidFill>
                  <a:schemeClr val="tx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0" name="Group 199"/>
            <p:cNvGrpSpPr/>
            <p:nvPr/>
          </p:nvGrpSpPr>
          <p:grpSpPr>
            <a:xfrm>
              <a:off x="1224600" y="3200223"/>
              <a:ext cx="240150" cy="228600"/>
              <a:chOff x="1201200" y="3215781"/>
              <a:chExt cx="240150" cy="228600"/>
            </a:xfrm>
          </p:grpSpPr>
          <p:cxnSp>
            <p:nvCxnSpPr>
              <p:cNvPr id="217" name="Straight Connector 216"/>
              <p:cNvCxnSpPr/>
              <p:nvPr/>
            </p:nvCxnSpPr>
            <p:spPr>
              <a:xfrm flipV="1">
                <a:off x="1317150" y="3215781"/>
                <a:ext cx="0" cy="228600"/>
              </a:xfrm>
              <a:prstGeom prst="line">
                <a:avLst/>
              </a:prstGeom>
              <a:ln w="38100">
                <a:solidFill>
                  <a:schemeClr val="tx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>
              <a:xfrm flipH="1">
                <a:off x="1209450" y="3215781"/>
                <a:ext cx="231900" cy="0"/>
              </a:xfrm>
              <a:prstGeom prst="line">
                <a:avLst/>
              </a:prstGeom>
              <a:ln w="38100">
                <a:solidFill>
                  <a:schemeClr val="tx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>
              <a:xfrm flipH="1">
                <a:off x="1201200" y="3444381"/>
                <a:ext cx="231900" cy="0"/>
              </a:xfrm>
              <a:prstGeom prst="line">
                <a:avLst/>
              </a:prstGeom>
              <a:ln w="38100">
                <a:solidFill>
                  <a:schemeClr val="tx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1" name="Group 200"/>
            <p:cNvGrpSpPr/>
            <p:nvPr/>
          </p:nvGrpSpPr>
          <p:grpSpPr>
            <a:xfrm>
              <a:off x="1465500" y="3814827"/>
              <a:ext cx="247350" cy="238836"/>
              <a:chOff x="1194000" y="3403665"/>
              <a:chExt cx="247350" cy="238836"/>
            </a:xfrm>
          </p:grpSpPr>
          <p:cxnSp>
            <p:nvCxnSpPr>
              <p:cNvPr id="214" name="Straight Connector 213"/>
              <p:cNvCxnSpPr/>
              <p:nvPr/>
            </p:nvCxnSpPr>
            <p:spPr>
              <a:xfrm flipV="1">
                <a:off x="1317150" y="3403665"/>
                <a:ext cx="0" cy="228600"/>
              </a:xfrm>
              <a:prstGeom prst="line">
                <a:avLst/>
              </a:prstGeom>
              <a:ln w="38100">
                <a:solidFill>
                  <a:schemeClr val="tx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>
              <a:xfrm flipH="1">
                <a:off x="1209450" y="3403665"/>
                <a:ext cx="231900" cy="0"/>
              </a:xfrm>
              <a:prstGeom prst="line">
                <a:avLst/>
              </a:prstGeom>
              <a:ln w="38100">
                <a:solidFill>
                  <a:schemeClr val="tx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>
              <a:xfrm flipH="1">
                <a:off x="1194000" y="3642501"/>
                <a:ext cx="231900" cy="0"/>
              </a:xfrm>
              <a:prstGeom prst="line">
                <a:avLst/>
              </a:prstGeom>
              <a:ln w="38100">
                <a:solidFill>
                  <a:schemeClr val="tx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2" name="Group 201"/>
            <p:cNvGrpSpPr/>
            <p:nvPr/>
          </p:nvGrpSpPr>
          <p:grpSpPr>
            <a:xfrm>
              <a:off x="1712850" y="3481044"/>
              <a:ext cx="240150" cy="228600"/>
              <a:chOff x="1201200" y="3215781"/>
              <a:chExt cx="240150" cy="228600"/>
            </a:xfrm>
          </p:grpSpPr>
          <p:cxnSp>
            <p:nvCxnSpPr>
              <p:cNvPr id="211" name="Straight Connector 210"/>
              <p:cNvCxnSpPr/>
              <p:nvPr/>
            </p:nvCxnSpPr>
            <p:spPr>
              <a:xfrm flipV="1">
                <a:off x="1317150" y="3215781"/>
                <a:ext cx="0" cy="228600"/>
              </a:xfrm>
              <a:prstGeom prst="line">
                <a:avLst/>
              </a:prstGeom>
              <a:ln w="38100">
                <a:solidFill>
                  <a:schemeClr val="tx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>
              <a:xfrm flipH="1">
                <a:off x="1209450" y="3215781"/>
                <a:ext cx="231900" cy="0"/>
              </a:xfrm>
              <a:prstGeom prst="line">
                <a:avLst/>
              </a:prstGeom>
              <a:ln w="38100">
                <a:solidFill>
                  <a:schemeClr val="tx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 flipH="1">
                <a:off x="1201200" y="3444381"/>
                <a:ext cx="231900" cy="0"/>
              </a:xfrm>
              <a:prstGeom prst="line">
                <a:avLst/>
              </a:prstGeom>
              <a:ln w="38100">
                <a:solidFill>
                  <a:schemeClr val="tx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3" name="Group 202"/>
            <p:cNvGrpSpPr/>
            <p:nvPr/>
          </p:nvGrpSpPr>
          <p:grpSpPr>
            <a:xfrm>
              <a:off x="1953000" y="4053663"/>
              <a:ext cx="231900" cy="243840"/>
              <a:chOff x="1201200" y="3520581"/>
              <a:chExt cx="231900" cy="243840"/>
            </a:xfrm>
          </p:grpSpPr>
          <p:cxnSp>
            <p:nvCxnSpPr>
              <p:cNvPr id="208" name="Straight Connector 207"/>
              <p:cNvCxnSpPr/>
              <p:nvPr/>
            </p:nvCxnSpPr>
            <p:spPr>
              <a:xfrm flipV="1">
                <a:off x="1308900" y="3520581"/>
                <a:ext cx="0" cy="228600"/>
              </a:xfrm>
              <a:prstGeom prst="line">
                <a:avLst/>
              </a:prstGeom>
              <a:ln w="38100">
                <a:solidFill>
                  <a:schemeClr val="tx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>
              <a:xfrm flipH="1">
                <a:off x="1201200" y="3520581"/>
                <a:ext cx="231900" cy="0"/>
              </a:xfrm>
              <a:prstGeom prst="line">
                <a:avLst/>
              </a:prstGeom>
              <a:ln w="38100">
                <a:solidFill>
                  <a:schemeClr val="tx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>
              <a:xfrm flipH="1">
                <a:off x="1201200" y="3764421"/>
                <a:ext cx="231900" cy="0"/>
              </a:xfrm>
              <a:prstGeom prst="line">
                <a:avLst/>
              </a:prstGeom>
              <a:ln w="38100">
                <a:solidFill>
                  <a:schemeClr val="tx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4" name="Group 203"/>
            <p:cNvGrpSpPr/>
            <p:nvPr/>
          </p:nvGrpSpPr>
          <p:grpSpPr>
            <a:xfrm>
              <a:off x="982650" y="3700527"/>
              <a:ext cx="231900" cy="228600"/>
              <a:chOff x="982650" y="3700527"/>
              <a:chExt cx="231900" cy="228600"/>
            </a:xfrm>
          </p:grpSpPr>
          <p:cxnSp>
            <p:nvCxnSpPr>
              <p:cNvPr id="205" name="Straight Connector 204"/>
              <p:cNvCxnSpPr/>
              <p:nvPr/>
            </p:nvCxnSpPr>
            <p:spPr>
              <a:xfrm flipV="1">
                <a:off x="1090350" y="3700527"/>
                <a:ext cx="0" cy="228600"/>
              </a:xfrm>
              <a:prstGeom prst="line">
                <a:avLst/>
              </a:prstGeom>
              <a:ln w="38100">
                <a:solidFill>
                  <a:schemeClr val="tx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>
              <a:xfrm flipH="1">
                <a:off x="982650" y="3700527"/>
                <a:ext cx="231900" cy="0"/>
              </a:xfrm>
              <a:prstGeom prst="line">
                <a:avLst/>
              </a:prstGeom>
              <a:ln w="38100">
                <a:solidFill>
                  <a:schemeClr val="tx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>
              <a:xfrm flipH="1">
                <a:off x="982650" y="3915786"/>
                <a:ext cx="231900" cy="0"/>
              </a:xfrm>
              <a:prstGeom prst="line">
                <a:avLst/>
              </a:prstGeom>
              <a:ln w="38100">
                <a:solidFill>
                  <a:schemeClr val="tx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23" name="TextBox 222"/>
          <p:cNvSpPr txBox="1"/>
          <p:nvPr/>
        </p:nvSpPr>
        <p:spPr>
          <a:xfrm>
            <a:off x="170475" y="1547935"/>
            <a:ext cx="18900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err="1" smtClean="0"/>
              <a:t>ReportCounts</a:t>
            </a:r>
            <a:r>
              <a:rPr lang="en-US" sz="1600" i="1" dirty="0" smtClean="0"/>
              <a:t>(0.75)</a:t>
            </a:r>
            <a:endParaRPr lang="en-US" sz="1600" i="1" dirty="0"/>
          </a:p>
        </p:txBody>
      </p:sp>
      <p:grpSp>
        <p:nvGrpSpPr>
          <p:cNvPr id="224" name="Group 223"/>
          <p:cNvGrpSpPr/>
          <p:nvPr/>
        </p:nvGrpSpPr>
        <p:grpSpPr>
          <a:xfrm>
            <a:off x="3757050" y="3253365"/>
            <a:ext cx="1919850" cy="1349241"/>
            <a:chOff x="3765450" y="3200223"/>
            <a:chExt cx="1919850" cy="1349241"/>
          </a:xfrm>
        </p:grpSpPr>
        <p:grpSp>
          <p:nvGrpSpPr>
            <p:cNvPr id="225" name="Group 224"/>
            <p:cNvGrpSpPr/>
            <p:nvPr/>
          </p:nvGrpSpPr>
          <p:grpSpPr>
            <a:xfrm>
              <a:off x="3994050" y="3200223"/>
              <a:ext cx="240150" cy="230945"/>
              <a:chOff x="3654300" y="3439923"/>
              <a:chExt cx="240150" cy="230945"/>
            </a:xfrm>
          </p:grpSpPr>
          <p:cxnSp>
            <p:nvCxnSpPr>
              <p:cNvPr id="250" name="Straight Connector 249"/>
              <p:cNvCxnSpPr/>
              <p:nvPr/>
            </p:nvCxnSpPr>
            <p:spPr>
              <a:xfrm flipV="1">
                <a:off x="3770250" y="3439923"/>
                <a:ext cx="0" cy="228600"/>
              </a:xfrm>
              <a:prstGeom prst="line">
                <a:avLst/>
              </a:prstGeom>
              <a:ln w="38100">
                <a:solidFill>
                  <a:schemeClr val="accent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/>
              <p:nvPr/>
            </p:nvCxnSpPr>
            <p:spPr>
              <a:xfrm flipH="1">
                <a:off x="3662550" y="3439923"/>
                <a:ext cx="231900" cy="0"/>
              </a:xfrm>
              <a:prstGeom prst="line">
                <a:avLst/>
              </a:prstGeom>
              <a:ln w="38100">
                <a:solidFill>
                  <a:schemeClr val="accent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/>
              <p:cNvCxnSpPr/>
              <p:nvPr/>
            </p:nvCxnSpPr>
            <p:spPr>
              <a:xfrm flipH="1">
                <a:off x="3654300" y="3670868"/>
                <a:ext cx="231900" cy="0"/>
              </a:xfrm>
              <a:prstGeom prst="line">
                <a:avLst/>
              </a:prstGeom>
              <a:ln w="38100">
                <a:solidFill>
                  <a:schemeClr val="accent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6" name="Group 225"/>
            <p:cNvGrpSpPr/>
            <p:nvPr/>
          </p:nvGrpSpPr>
          <p:grpSpPr>
            <a:xfrm>
              <a:off x="4222650" y="3486510"/>
              <a:ext cx="240150" cy="228600"/>
              <a:chOff x="3654300" y="3439923"/>
              <a:chExt cx="240150" cy="228600"/>
            </a:xfrm>
          </p:grpSpPr>
          <p:cxnSp>
            <p:nvCxnSpPr>
              <p:cNvPr id="247" name="Straight Connector 246"/>
              <p:cNvCxnSpPr/>
              <p:nvPr/>
            </p:nvCxnSpPr>
            <p:spPr>
              <a:xfrm flipV="1">
                <a:off x="3770250" y="3439923"/>
                <a:ext cx="0" cy="228600"/>
              </a:xfrm>
              <a:prstGeom prst="line">
                <a:avLst/>
              </a:prstGeom>
              <a:ln w="38100">
                <a:solidFill>
                  <a:schemeClr val="accent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>
              <a:xfrm flipH="1">
                <a:off x="3662550" y="3439923"/>
                <a:ext cx="231900" cy="0"/>
              </a:xfrm>
              <a:prstGeom prst="line">
                <a:avLst/>
              </a:prstGeom>
              <a:ln w="38100">
                <a:solidFill>
                  <a:schemeClr val="accent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>
              <a:xfrm flipH="1">
                <a:off x="3654300" y="3665731"/>
                <a:ext cx="231900" cy="0"/>
              </a:xfrm>
              <a:prstGeom prst="line">
                <a:avLst/>
              </a:prstGeom>
              <a:ln w="38100">
                <a:solidFill>
                  <a:schemeClr val="accent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7" name="Group 226"/>
            <p:cNvGrpSpPr/>
            <p:nvPr/>
          </p:nvGrpSpPr>
          <p:grpSpPr>
            <a:xfrm>
              <a:off x="4515900" y="3870203"/>
              <a:ext cx="240150" cy="228600"/>
              <a:chOff x="3654300" y="3439923"/>
              <a:chExt cx="240150" cy="228600"/>
            </a:xfrm>
          </p:grpSpPr>
          <p:cxnSp>
            <p:nvCxnSpPr>
              <p:cNvPr id="244" name="Straight Connector 243"/>
              <p:cNvCxnSpPr/>
              <p:nvPr/>
            </p:nvCxnSpPr>
            <p:spPr>
              <a:xfrm flipV="1">
                <a:off x="3770250" y="3439923"/>
                <a:ext cx="0" cy="228600"/>
              </a:xfrm>
              <a:prstGeom prst="line">
                <a:avLst/>
              </a:prstGeom>
              <a:ln w="38100">
                <a:solidFill>
                  <a:schemeClr val="accent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>
              <a:xfrm flipH="1">
                <a:off x="3662550" y="3439923"/>
                <a:ext cx="231900" cy="0"/>
              </a:xfrm>
              <a:prstGeom prst="line">
                <a:avLst/>
              </a:prstGeom>
              <a:ln w="38100">
                <a:solidFill>
                  <a:schemeClr val="accent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>
              <a:xfrm flipH="1">
                <a:off x="3654300" y="3648638"/>
                <a:ext cx="231900" cy="0"/>
              </a:xfrm>
              <a:prstGeom prst="line">
                <a:avLst/>
              </a:prstGeom>
              <a:ln w="38100">
                <a:solidFill>
                  <a:schemeClr val="accent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8" name="Group 227"/>
            <p:cNvGrpSpPr/>
            <p:nvPr/>
          </p:nvGrpSpPr>
          <p:grpSpPr>
            <a:xfrm>
              <a:off x="3765450" y="3766918"/>
              <a:ext cx="240150" cy="228600"/>
              <a:chOff x="3654300" y="3608035"/>
              <a:chExt cx="240150" cy="228600"/>
            </a:xfrm>
          </p:grpSpPr>
          <p:cxnSp>
            <p:nvCxnSpPr>
              <p:cNvPr id="241" name="Straight Connector 240"/>
              <p:cNvCxnSpPr/>
              <p:nvPr/>
            </p:nvCxnSpPr>
            <p:spPr>
              <a:xfrm flipV="1">
                <a:off x="3770250" y="3608035"/>
                <a:ext cx="0" cy="228600"/>
              </a:xfrm>
              <a:prstGeom prst="line">
                <a:avLst/>
              </a:prstGeom>
              <a:ln w="38100">
                <a:solidFill>
                  <a:schemeClr val="accent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>
              <a:xfrm flipH="1">
                <a:off x="3662550" y="3608035"/>
                <a:ext cx="231900" cy="0"/>
              </a:xfrm>
              <a:prstGeom prst="line">
                <a:avLst/>
              </a:prstGeom>
              <a:ln w="38100">
                <a:solidFill>
                  <a:schemeClr val="accent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>
              <a:xfrm flipH="1">
                <a:off x="3654300" y="3836635"/>
                <a:ext cx="231900" cy="0"/>
              </a:xfrm>
              <a:prstGeom prst="line">
                <a:avLst/>
              </a:prstGeom>
              <a:ln w="38100">
                <a:solidFill>
                  <a:schemeClr val="accent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9" name="Group 228"/>
            <p:cNvGrpSpPr/>
            <p:nvPr/>
          </p:nvGrpSpPr>
          <p:grpSpPr>
            <a:xfrm>
              <a:off x="4820700" y="4100518"/>
              <a:ext cx="240150" cy="241208"/>
              <a:chOff x="3654300" y="3747355"/>
              <a:chExt cx="240150" cy="241208"/>
            </a:xfrm>
          </p:grpSpPr>
          <p:cxnSp>
            <p:nvCxnSpPr>
              <p:cNvPr id="238" name="Straight Connector 237"/>
              <p:cNvCxnSpPr/>
              <p:nvPr/>
            </p:nvCxnSpPr>
            <p:spPr>
              <a:xfrm flipV="1">
                <a:off x="3770250" y="3747355"/>
                <a:ext cx="0" cy="228600"/>
              </a:xfrm>
              <a:prstGeom prst="line">
                <a:avLst/>
              </a:prstGeom>
              <a:ln w="38100">
                <a:solidFill>
                  <a:schemeClr val="accent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>
              <a:xfrm flipH="1">
                <a:off x="3662550" y="3747355"/>
                <a:ext cx="231900" cy="0"/>
              </a:xfrm>
              <a:prstGeom prst="line">
                <a:avLst/>
              </a:prstGeom>
              <a:ln w="38100">
                <a:solidFill>
                  <a:schemeClr val="accent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>
              <a:xfrm flipH="1">
                <a:off x="3654300" y="3988563"/>
                <a:ext cx="231900" cy="0"/>
              </a:xfrm>
              <a:prstGeom prst="line">
                <a:avLst/>
              </a:prstGeom>
              <a:ln w="38100">
                <a:solidFill>
                  <a:schemeClr val="accent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0" name="Group 229"/>
            <p:cNvGrpSpPr/>
            <p:nvPr/>
          </p:nvGrpSpPr>
          <p:grpSpPr>
            <a:xfrm>
              <a:off x="5060850" y="4314718"/>
              <a:ext cx="240150" cy="234746"/>
              <a:chOff x="3654300" y="3753817"/>
              <a:chExt cx="240150" cy="234746"/>
            </a:xfrm>
          </p:grpSpPr>
          <p:cxnSp>
            <p:nvCxnSpPr>
              <p:cNvPr id="235" name="Straight Connector 234"/>
              <p:cNvCxnSpPr/>
              <p:nvPr/>
            </p:nvCxnSpPr>
            <p:spPr>
              <a:xfrm flipV="1">
                <a:off x="3770250" y="3753817"/>
                <a:ext cx="0" cy="228600"/>
              </a:xfrm>
              <a:prstGeom prst="line">
                <a:avLst/>
              </a:prstGeom>
              <a:ln w="38100">
                <a:solidFill>
                  <a:schemeClr val="accent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>
              <a:xfrm flipH="1">
                <a:off x="3662550" y="3753817"/>
                <a:ext cx="231900" cy="0"/>
              </a:xfrm>
              <a:prstGeom prst="line">
                <a:avLst/>
              </a:prstGeom>
              <a:ln w="38100">
                <a:solidFill>
                  <a:schemeClr val="accent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>
              <a:xfrm flipH="1">
                <a:off x="3654300" y="3988563"/>
                <a:ext cx="231900" cy="0"/>
              </a:xfrm>
              <a:prstGeom prst="line">
                <a:avLst/>
              </a:prstGeom>
              <a:ln w="38100">
                <a:solidFill>
                  <a:schemeClr val="accent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1" name="Group 230"/>
            <p:cNvGrpSpPr/>
            <p:nvPr/>
          </p:nvGrpSpPr>
          <p:grpSpPr>
            <a:xfrm>
              <a:off x="5445150" y="4140718"/>
              <a:ext cx="240150" cy="230107"/>
              <a:chOff x="3654300" y="3664856"/>
              <a:chExt cx="240150" cy="230107"/>
            </a:xfrm>
          </p:grpSpPr>
          <p:cxnSp>
            <p:nvCxnSpPr>
              <p:cNvPr id="232" name="Straight Connector 231"/>
              <p:cNvCxnSpPr/>
              <p:nvPr/>
            </p:nvCxnSpPr>
            <p:spPr>
              <a:xfrm flipV="1">
                <a:off x="3770250" y="3664856"/>
                <a:ext cx="0" cy="228600"/>
              </a:xfrm>
              <a:prstGeom prst="line">
                <a:avLst/>
              </a:prstGeom>
              <a:ln w="38100">
                <a:solidFill>
                  <a:schemeClr val="accent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>
              <a:xfrm flipH="1">
                <a:off x="3662550" y="3664856"/>
                <a:ext cx="231900" cy="0"/>
              </a:xfrm>
              <a:prstGeom prst="line">
                <a:avLst/>
              </a:prstGeom>
              <a:ln w="38100">
                <a:solidFill>
                  <a:schemeClr val="accent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>
              <a:xfrm flipH="1">
                <a:off x="3654300" y="3894963"/>
                <a:ext cx="231900" cy="0"/>
              </a:xfrm>
              <a:prstGeom prst="line">
                <a:avLst/>
              </a:prstGeom>
              <a:ln w="38100">
                <a:solidFill>
                  <a:schemeClr val="accent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3" name="Group 252"/>
          <p:cNvGrpSpPr/>
          <p:nvPr/>
        </p:nvGrpSpPr>
        <p:grpSpPr>
          <a:xfrm>
            <a:off x="6951600" y="3065669"/>
            <a:ext cx="1755450" cy="1021975"/>
            <a:chOff x="6970800" y="3005526"/>
            <a:chExt cx="1755450" cy="1021975"/>
          </a:xfrm>
        </p:grpSpPr>
        <p:grpSp>
          <p:nvGrpSpPr>
            <p:cNvPr id="254" name="Group 253"/>
            <p:cNvGrpSpPr/>
            <p:nvPr/>
          </p:nvGrpSpPr>
          <p:grpSpPr>
            <a:xfrm>
              <a:off x="6970800" y="3143226"/>
              <a:ext cx="240150" cy="228600"/>
              <a:chOff x="3654300" y="3490323"/>
              <a:chExt cx="240150" cy="228600"/>
            </a:xfrm>
          </p:grpSpPr>
          <p:cxnSp>
            <p:nvCxnSpPr>
              <p:cNvPr id="283" name="Straight Connector 282"/>
              <p:cNvCxnSpPr/>
              <p:nvPr/>
            </p:nvCxnSpPr>
            <p:spPr>
              <a:xfrm flipV="1">
                <a:off x="3770250" y="3490323"/>
                <a:ext cx="0" cy="228600"/>
              </a:xfrm>
              <a:prstGeom prst="line">
                <a:avLst/>
              </a:prstGeom>
              <a:ln w="38100">
                <a:solidFill>
                  <a:schemeClr val="accent4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/>
              <p:cNvCxnSpPr/>
              <p:nvPr/>
            </p:nvCxnSpPr>
            <p:spPr>
              <a:xfrm flipH="1">
                <a:off x="3662550" y="3490323"/>
                <a:ext cx="231900" cy="0"/>
              </a:xfrm>
              <a:prstGeom prst="line">
                <a:avLst/>
              </a:prstGeom>
              <a:ln w="38100">
                <a:solidFill>
                  <a:schemeClr val="accent4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Straight Connector 284"/>
              <p:cNvCxnSpPr/>
              <p:nvPr/>
            </p:nvCxnSpPr>
            <p:spPr>
              <a:xfrm flipH="1">
                <a:off x="3654300" y="3703198"/>
                <a:ext cx="231900" cy="0"/>
              </a:xfrm>
              <a:prstGeom prst="line">
                <a:avLst/>
              </a:prstGeom>
              <a:ln w="38100">
                <a:solidFill>
                  <a:schemeClr val="accent4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5" name="Group 254"/>
            <p:cNvGrpSpPr/>
            <p:nvPr/>
          </p:nvGrpSpPr>
          <p:grpSpPr>
            <a:xfrm>
              <a:off x="7227450" y="3005526"/>
              <a:ext cx="240150" cy="238375"/>
              <a:chOff x="3654300" y="3439923"/>
              <a:chExt cx="240150" cy="238375"/>
            </a:xfrm>
          </p:grpSpPr>
          <p:cxnSp>
            <p:nvCxnSpPr>
              <p:cNvPr id="280" name="Straight Connector 279"/>
              <p:cNvCxnSpPr/>
              <p:nvPr/>
            </p:nvCxnSpPr>
            <p:spPr>
              <a:xfrm flipV="1">
                <a:off x="3770250" y="3439923"/>
                <a:ext cx="0" cy="228600"/>
              </a:xfrm>
              <a:prstGeom prst="line">
                <a:avLst/>
              </a:prstGeom>
              <a:ln w="38100">
                <a:solidFill>
                  <a:schemeClr val="accent4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/>
              <p:cNvCxnSpPr/>
              <p:nvPr/>
            </p:nvCxnSpPr>
            <p:spPr>
              <a:xfrm flipH="1">
                <a:off x="3662550" y="3439923"/>
                <a:ext cx="231900" cy="0"/>
              </a:xfrm>
              <a:prstGeom prst="line">
                <a:avLst/>
              </a:prstGeom>
              <a:ln w="38100">
                <a:solidFill>
                  <a:schemeClr val="accent4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/>
              <p:cNvCxnSpPr/>
              <p:nvPr/>
            </p:nvCxnSpPr>
            <p:spPr>
              <a:xfrm flipH="1">
                <a:off x="3654300" y="3678298"/>
                <a:ext cx="231900" cy="0"/>
              </a:xfrm>
              <a:prstGeom prst="line">
                <a:avLst/>
              </a:prstGeom>
              <a:ln w="38100">
                <a:solidFill>
                  <a:schemeClr val="accent4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6" name="Group 255"/>
            <p:cNvGrpSpPr/>
            <p:nvPr/>
          </p:nvGrpSpPr>
          <p:grpSpPr>
            <a:xfrm>
              <a:off x="7413000" y="3417901"/>
              <a:ext cx="240150" cy="228600"/>
              <a:chOff x="3654300" y="3644567"/>
              <a:chExt cx="240150" cy="228600"/>
            </a:xfrm>
          </p:grpSpPr>
          <p:cxnSp>
            <p:nvCxnSpPr>
              <p:cNvPr id="277" name="Straight Connector 276"/>
              <p:cNvCxnSpPr/>
              <p:nvPr/>
            </p:nvCxnSpPr>
            <p:spPr>
              <a:xfrm flipV="1">
                <a:off x="3770250" y="3644567"/>
                <a:ext cx="0" cy="228600"/>
              </a:xfrm>
              <a:prstGeom prst="line">
                <a:avLst/>
              </a:prstGeom>
              <a:ln w="38100">
                <a:solidFill>
                  <a:schemeClr val="accent4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/>
              <p:cNvCxnSpPr/>
              <p:nvPr/>
            </p:nvCxnSpPr>
            <p:spPr>
              <a:xfrm flipH="1">
                <a:off x="3662550" y="3644567"/>
                <a:ext cx="231900" cy="0"/>
              </a:xfrm>
              <a:prstGeom prst="line">
                <a:avLst/>
              </a:prstGeom>
              <a:ln w="38100">
                <a:solidFill>
                  <a:schemeClr val="accent4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/>
              <p:cNvCxnSpPr/>
              <p:nvPr/>
            </p:nvCxnSpPr>
            <p:spPr>
              <a:xfrm flipH="1">
                <a:off x="3654300" y="3873167"/>
                <a:ext cx="231900" cy="0"/>
              </a:xfrm>
              <a:prstGeom prst="line">
                <a:avLst/>
              </a:prstGeom>
              <a:ln w="38100">
                <a:solidFill>
                  <a:schemeClr val="accent4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7" name="Group 256"/>
            <p:cNvGrpSpPr/>
            <p:nvPr/>
          </p:nvGrpSpPr>
          <p:grpSpPr>
            <a:xfrm>
              <a:off x="7620000" y="3738600"/>
              <a:ext cx="240150" cy="239040"/>
              <a:chOff x="3654300" y="3749523"/>
              <a:chExt cx="240150" cy="239040"/>
            </a:xfrm>
          </p:grpSpPr>
          <p:cxnSp>
            <p:nvCxnSpPr>
              <p:cNvPr id="274" name="Straight Connector 273"/>
              <p:cNvCxnSpPr/>
              <p:nvPr/>
            </p:nvCxnSpPr>
            <p:spPr>
              <a:xfrm flipV="1">
                <a:off x="3770250" y="3749523"/>
                <a:ext cx="0" cy="228600"/>
              </a:xfrm>
              <a:prstGeom prst="line">
                <a:avLst/>
              </a:prstGeom>
              <a:ln w="38100">
                <a:solidFill>
                  <a:schemeClr val="accent4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/>
              <p:cNvCxnSpPr/>
              <p:nvPr/>
            </p:nvCxnSpPr>
            <p:spPr>
              <a:xfrm flipH="1">
                <a:off x="3662550" y="3749523"/>
                <a:ext cx="231900" cy="0"/>
              </a:xfrm>
              <a:prstGeom prst="line">
                <a:avLst/>
              </a:prstGeom>
              <a:ln w="38100">
                <a:solidFill>
                  <a:schemeClr val="accent4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/>
              <p:cNvCxnSpPr/>
              <p:nvPr/>
            </p:nvCxnSpPr>
            <p:spPr>
              <a:xfrm flipH="1">
                <a:off x="3654300" y="3988563"/>
                <a:ext cx="231900" cy="0"/>
              </a:xfrm>
              <a:prstGeom prst="line">
                <a:avLst/>
              </a:prstGeom>
              <a:ln w="38100">
                <a:solidFill>
                  <a:schemeClr val="accent4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8" name="Group 257"/>
            <p:cNvGrpSpPr/>
            <p:nvPr/>
          </p:nvGrpSpPr>
          <p:grpSpPr>
            <a:xfrm>
              <a:off x="7877250" y="3352800"/>
              <a:ext cx="240150" cy="228600"/>
              <a:chOff x="3654300" y="3439923"/>
              <a:chExt cx="240150" cy="228600"/>
            </a:xfrm>
          </p:grpSpPr>
          <p:cxnSp>
            <p:nvCxnSpPr>
              <p:cNvPr id="271" name="Straight Connector 270"/>
              <p:cNvCxnSpPr/>
              <p:nvPr/>
            </p:nvCxnSpPr>
            <p:spPr>
              <a:xfrm flipV="1">
                <a:off x="3770250" y="3439923"/>
                <a:ext cx="0" cy="228600"/>
              </a:xfrm>
              <a:prstGeom prst="line">
                <a:avLst/>
              </a:prstGeom>
              <a:ln w="38100">
                <a:solidFill>
                  <a:schemeClr val="accent4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/>
              <p:cNvCxnSpPr/>
              <p:nvPr/>
            </p:nvCxnSpPr>
            <p:spPr>
              <a:xfrm flipH="1">
                <a:off x="3662550" y="3439923"/>
                <a:ext cx="231900" cy="0"/>
              </a:xfrm>
              <a:prstGeom prst="line">
                <a:avLst/>
              </a:prstGeom>
              <a:ln w="38100">
                <a:solidFill>
                  <a:schemeClr val="accent4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/>
              <p:cNvCxnSpPr/>
              <p:nvPr/>
            </p:nvCxnSpPr>
            <p:spPr>
              <a:xfrm flipH="1">
                <a:off x="3654300" y="3657424"/>
                <a:ext cx="231900" cy="0"/>
              </a:xfrm>
              <a:prstGeom prst="line">
                <a:avLst/>
              </a:prstGeom>
              <a:ln w="38100">
                <a:solidFill>
                  <a:schemeClr val="accent4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9" name="Group 258"/>
            <p:cNvGrpSpPr/>
            <p:nvPr/>
          </p:nvGrpSpPr>
          <p:grpSpPr>
            <a:xfrm>
              <a:off x="8070000" y="3722701"/>
              <a:ext cx="240150" cy="228600"/>
              <a:chOff x="3654300" y="3657424"/>
              <a:chExt cx="240150" cy="228600"/>
            </a:xfrm>
          </p:grpSpPr>
          <p:cxnSp>
            <p:nvCxnSpPr>
              <p:cNvPr id="268" name="Straight Connector 267"/>
              <p:cNvCxnSpPr/>
              <p:nvPr/>
            </p:nvCxnSpPr>
            <p:spPr>
              <a:xfrm flipV="1">
                <a:off x="3770250" y="3657424"/>
                <a:ext cx="0" cy="228600"/>
              </a:xfrm>
              <a:prstGeom prst="line">
                <a:avLst/>
              </a:prstGeom>
              <a:ln w="38100">
                <a:solidFill>
                  <a:schemeClr val="accent4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/>
              <p:cNvCxnSpPr/>
              <p:nvPr/>
            </p:nvCxnSpPr>
            <p:spPr>
              <a:xfrm flipH="1">
                <a:off x="3662550" y="3657424"/>
                <a:ext cx="231900" cy="0"/>
              </a:xfrm>
              <a:prstGeom prst="line">
                <a:avLst/>
              </a:prstGeom>
              <a:ln w="38100">
                <a:solidFill>
                  <a:schemeClr val="accent4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/>
              <p:cNvCxnSpPr/>
              <p:nvPr/>
            </p:nvCxnSpPr>
            <p:spPr>
              <a:xfrm flipH="1">
                <a:off x="3654300" y="3886024"/>
                <a:ext cx="231900" cy="0"/>
              </a:xfrm>
              <a:prstGeom prst="line">
                <a:avLst/>
              </a:prstGeom>
              <a:ln w="38100">
                <a:solidFill>
                  <a:schemeClr val="accent4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0" name="Group 259"/>
            <p:cNvGrpSpPr/>
            <p:nvPr/>
          </p:nvGrpSpPr>
          <p:grpSpPr>
            <a:xfrm>
              <a:off x="8232450" y="3646501"/>
              <a:ext cx="240150" cy="240713"/>
              <a:chOff x="3654300" y="3726250"/>
              <a:chExt cx="240150" cy="240713"/>
            </a:xfrm>
          </p:grpSpPr>
          <p:cxnSp>
            <p:nvCxnSpPr>
              <p:cNvPr id="265" name="Straight Connector 264"/>
              <p:cNvCxnSpPr/>
              <p:nvPr/>
            </p:nvCxnSpPr>
            <p:spPr>
              <a:xfrm flipV="1">
                <a:off x="3770250" y="3726250"/>
                <a:ext cx="0" cy="228600"/>
              </a:xfrm>
              <a:prstGeom prst="line">
                <a:avLst/>
              </a:prstGeom>
              <a:ln w="38100">
                <a:solidFill>
                  <a:schemeClr val="accent4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/>
              <p:cNvCxnSpPr/>
              <p:nvPr/>
            </p:nvCxnSpPr>
            <p:spPr>
              <a:xfrm flipH="1">
                <a:off x="3662550" y="3726250"/>
                <a:ext cx="231900" cy="0"/>
              </a:xfrm>
              <a:prstGeom prst="line">
                <a:avLst/>
              </a:prstGeom>
              <a:ln w="38100">
                <a:solidFill>
                  <a:schemeClr val="accent4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66"/>
              <p:cNvCxnSpPr/>
              <p:nvPr/>
            </p:nvCxnSpPr>
            <p:spPr>
              <a:xfrm flipH="1">
                <a:off x="3654300" y="3966963"/>
                <a:ext cx="231900" cy="0"/>
              </a:xfrm>
              <a:prstGeom prst="line">
                <a:avLst/>
              </a:prstGeom>
              <a:ln w="38100">
                <a:solidFill>
                  <a:schemeClr val="accent4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1" name="Group 260"/>
            <p:cNvGrpSpPr/>
            <p:nvPr/>
          </p:nvGrpSpPr>
          <p:grpSpPr>
            <a:xfrm>
              <a:off x="8486100" y="3798901"/>
              <a:ext cx="240150" cy="228600"/>
              <a:chOff x="3654300" y="3616561"/>
              <a:chExt cx="240150" cy="228600"/>
            </a:xfrm>
          </p:grpSpPr>
          <p:cxnSp>
            <p:nvCxnSpPr>
              <p:cNvPr id="262" name="Straight Connector 261"/>
              <p:cNvCxnSpPr/>
              <p:nvPr/>
            </p:nvCxnSpPr>
            <p:spPr>
              <a:xfrm flipV="1">
                <a:off x="3770250" y="3616561"/>
                <a:ext cx="0" cy="228600"/>
              </a:xfrm>
              <a:prstGeom prst="line">
                <a:avLst/>
              </a:prstGeom>
              <a:ln w="38100">
                <a:solidFill>
                  <a:schemeClr val="accent4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/>
              <p:cNvCxnSpPr/>
              <p:nvPr/>
            </p:nvCxnSpPr>
            <p:spPr>
              <a:xfrm flipH="1">
                <a:off x="3662550" y="3616561"/>
                <a:ext cx="231900" cy="0"/>
              </a:xfrm>
              <a:prstGeom prst="line">
                <a:avLst/>
              </a:prstGeom>
              <a:ln w="38100">
                <a:solidFill>
                  <a:schemeClr val="accent4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/>
              <p:cNvCxnSpPr/>
              <p:nvPr/>
            </p:nvCxnSpPr>
            <p:spPr>
              <a:xfrm flipH="1">
                <a:off x="3654300" y="3845161"/>
                <a:ext cx="231900" cy="0"/>
              </a:xfrm>
              <a:prstGeom prst="line">
                <a:avLst/>
              </a:prstGeom>
              <a:ln w="38100">
                <a:solidFill>
                  <a:schemeClr val="accent4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6" name="TextBox 285"/>
          <p:cNvSpPr txBox="1"/>
          <p:nvPr/>
        </p:nvSpPr>
        <p:spPr>
          <a:xfrm>
            <a:off x="2817150" y="1609529"/>
            <a:ext cx="18900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err="1" smtClean="0"/>
              <a:t>ReportCounts</a:t>
            </a:r>
            <a:r>
              <a:rPr lang="en-US" sz="1600" i="1" dirty="0" smtClean="0"/>
              <a:t>(0.75)</a:t>
            </a:r>
            <a:endParaRPr lang="en-US" sz="1600" i="1" dirty="0"/>
          </a:p>
        </p:txBody>
      </p:sp>
      <p:sp>
        <p:nvSpPr>
          <p:cNvPr id="287" name="TextBox 286"/>
          <p:cNvSpPr txBox="1"/>
          <p:nvPr/>
        </p:nvSpPr>
        <p:spPr>
          <a:xfrm>
            <a:off x="6917550" y="1576152"/>
            <a:ext cx="18900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err="1" smtClean="0"/>
              <a:t>ReportCounts</a:t>
            </a:r>
            <a:r>
              <a:rPr lang="en-US" sz="1600" i="1" dirty="0" smtClean="0"/>
              <a:t>(0.75)</a:t>
            </a:r>
            <a:endParaRPr lang="en-US" sz="1600" i="1" dirty="0"/>
          </a:p>
        </p:txBody>
      </p:sp>
      <p:cxnSp>
        <p:nvCxnSpPr>
          <p:cNvPr id="288" name="Straight Connector 287"/>
          <p:cNvCxnSpPr/>
          <p:nvPr/>
        </p:nvCxnSpPr>
        <p:spPr>
          <a:xfrm flipH="1">
            <a:off x="440550" y="3641543"/>
            <a:ext cx="8534400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9" name="TextBox 288"/>
          <p:cNvSpPr txBox="1"/>
          <p:nvPr/>
        </p:nvSpPr>
        <p:spPr>
          <a:xfrm>
            <a:off x="0" y="3483749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0.75</a:t>
            </a:r>
            <a:endParaRPr lang="en-US" sz="1400" dirty="0"/>
          </a:p>
        </p:txBody>
      </p:sp>
      <p:sp>
        <p:nvSpPr>
          <p:cNvPr id="290" name="TextBox 289"/>
          <p:cNvSpPr txBox="1"/>
          <p:nvPr/>
        </p:nvSpPr>
        <p:spPr>
          <a:xfrm>
            <a:off x="4707750" y="1886583"/>
            <a:ext cx="960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Upper</a:t>
            </a:r>
            <a:r>
              <a:rPr lang="en-US" sz="1600" dirty="0" smtClean="0"/>
              <a:t>: </a:t>
            </a:r>
            <a:r>
              <a:rPr lang="en-US" sz="1600" dirty="0"/>
              <a:t>2</a:t>
            </a:r>
            <a:endParaRPr lang="en-US" sz="1600" dirty="0" smtClean="0"/>
          </a:p>
          <a:p>
            <a:r>
              <a:rPr lang="en-US" sz="1600" b="1" dirty="0" smtClean="0"/>
              <a:t>Lower</a:t>
            </a:r>
            <a:r>
              <a:rPr lang="en-US" sz="1600" dirty="0" smtClean="0"/>
              <a:t>: </a:t>
            </a:r>
            <a:r>
              <a:rPr lang="en-US" sz="1600" dirty="0"/>
              <a:t>1</a:t>
            </a:r>
          </a:p>
        </p:txBody>
      </p:sp>
      <p:sp>
        <p:nvSpPr>
          <p:cNvPr id="291" name="TextBox 290"/>
          <p:cNvSpPr txBox="1"/>
          <p:nvPr/>
        </p:nvSpPr>
        <p:spPr>
          <a:xfrm>
            <a:off x="7827225" y="1891809"/>
            <a:ext cx="919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Upper</a:t>
            </a:r>
            <a:r>
              <a:rPr lang="en-US" sz="1600" dirty="0" smtClean="0"/>
              <a:t>: 4</a:t>
            </a:r>
          </a:p>
          <a:p>
            <a:r>
              <a:rPr lang="en-US" sz="1600" b="1" dirty="0" smtClean="0"/>
              <a:t>Lower</a:t>
            </a:r>
            <a:r>
              <a:rPr lang="en-US" sz="1600" dirty="0" smtClean="0"/>
              <a:t>: 3</a:t>
            </a:r>
            <a:endParaRPr lang="en-US" sz="1600" dirty="0"/>
          </a:p>
        </p:txBody>
      </p:sp>
      <p:sp>
        <p:nvSpPr>
          <p:cNvPr id="292" name="TextBox 291"/>
          <p:cNvSpPr txBox="1"/>
          <p:nvPr/>
        </p:nvSpPr>
        <p:spPr>
          <a:xfrm>
            <a:off x="1664925" y="1932843"/>
            <a:ext cx="960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Upper</a:t>
            </a:r>
            <a:r>
              <a:rPr lang="en-US" sz="1600" dirty="0" smtClean="0"/>
              <a:t>: 3</a:t>
            </a:r>
          </a:p>
          <a:p>
            <a:r>
              <a:rPr lang="en-US" sz="1600" b="1" dirty="0" smtClean="0"/>
              <a:t>Lower</a:t>
            </a:r>
            <a:r>
              <a:rPr lang="en-US" sz="1600" dirty="0" smtClean="0"/>
              <a:t>: 2</a:t>
            </a:r>
            <a:endParaRPr lang="en-US" sz="1600" dirty="0"/>
          </a:p>
        </p:txBody>
      </p:sp>
      <p:sp>
        <p:nvSpPr>
          <p:cNvPr id="293" name="Content Placeholder 2"/>
          <p:cNvSpPr txBox="1">
            <a:spLocks/>
          </p:cNvSpPr>
          <p:nvPr/>
        </p:nvSpPr>
        <p:spPr>
          <a:xfrm>
            <a:off x="-7950" y="4845824"/>
            <a:ext cx="9151950" cy="2012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Workers calculate upper and lower counts given a threshold value</a:t>
            </a:r>
            <a:r>
              <a:rPr lang="en-US" dirty="0"/>
              <a:t> </a:t>
            </a:r>
            <a:r>
              <a:rPr lang="en-US" dirty="0" smtClean="0"/>
              <a:t>from the coordinator</a:t>
            </a:r>
            <a:endParaRPr lang="en-US" sz="28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07" name="Table 1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079123"/>
              </p:ext>
            </p:extLst>
          </p:nvPr>
        </p:nvGraphicFramePr>
        <p:xfrm>
          <a:off x="467250" y="198120"/>
          <a:ext cx="2152125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9680"/>
                <a:gridCol w="602445"/>
              </a:tblGrid>
              <a:tr h="143193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Global </a:t>
                      </a:r>
                      <a:r>
                        <a:rPr lang="en-US" sz="1200" dirty="0" smtClean="0"/>
                        <a:t>Statistics</a:t>
                      </a:r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</a:tr>
              <a:tr h="14319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Threshold</a:t>
                      </a:r>
                      <a:endParaRPr lang="en-US" sz="12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0.75</a:t>
                      </a:r>
                      <a:endParaRPr lang="en-US" sz="12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</a:tr>
              <a:tr h="14319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Upper</a:t>
                      </a:r>
                      <a:endParaRPr lang="en-US" sz="12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</a:t>
                      </a:r>
                      <a:endParaRPr lang="en-US" sz="12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</a:tr>
              <a:tr h="14319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Lower</a:t>
                      </a:r>
                      <a:endParaRPr lang="en-US" sz="12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</a:t>
                      </a:r>
                      <a:endParaRPr lang="en-US" sz="12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818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"/>
            <a:ext cx="9144000" cy="621792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Phase III: Merge and Report</a:t>
            </a:r>
            <a:endParaRPr 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1138" y="2786011"/>
            <a:ext cx="1905000" cy="3048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Thread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6" name="Rectangle 5"/>
          <p:cNvSpPr/>
          <p:nvPr/>
        </p:nvSpPr>
        <p:spPr>
          <a:xfrm>
            <a:off x="3740338" y="2786011"/>
            <a:ext cx="1905000" cy="3048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Thread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7" name="Rectangle 6"/>
          <p:cNvSpPr/>
          <p:nvPr/>
        </p:nvSpPr>
        <p:spPr>
          <a:xfrm>
            <a:off x="6909088" y="2786011"/>
            <a:ext cx="1905000" cy="3048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Thread</a:t>
            </a:r>
            <a:r>
              <a:rPr lang="en-US" baseline="-25000" dirty="0"/>
              <a:t>3</a:t>
            </a:r>
          </a:p>
        </p:txBody>
      </p:sp>
      <p:sp>
        <p:nvSpPr>
          <p:cNvPr id="8" name="Rectangle 7"/>
          <p:cNvSpPr/>
          <p:nvPr/>
        </p:nvSpPr>
        <p:spPr>
          <a:xfrm>
            <a:off x="2899288" y="1292350"/>
            <a:ext cx="3581400" cy="3048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Coordinator</a:t>
            </a:r>
            <a:endParaRPr lang="en-US" baseline="-250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481563" y="1749550"/>
            <a:ext cx="1329375" cy="90366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4691188" y="1815010"/>
            <a:ext cx="8250" cy="8382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6620938" y="1749550"/>
            <a:ext cx="1163550" cy="90366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776938" y="3591421"/>
            <a:ext cx="1467300" cy="1012509"/>
            <a:chOff x="717600" y="3224034"/>
            <a:chExt cx="1467300" cy="1012509"/>
          </a:xfrm>
        </p:grpSpPr>
        <p:grpSp>
          <p:nvGrpSpPr>
            <p:cNvPr id="13" name="Group 12"/>
            <p:cNvGrpSpPr/>
            <p:nvPr/>
          </p:nvGrpSpPr>
          <p:grpSpPr>
            <a:xfrm>
              <a:off x="717600" y="3279846"/>
              <a:ext cx="240150" cy="192705"/>
              <a:chOff x="717600" y="3279846"/>
              <a:chExt cx="240150" cy="192705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 flipV="1">
                <a:off x="833550" y="3279846"/>
                <a:ext cx="0" cy="182880"/>
              </a:xfrm>
              <a:prstGeom prst="line">
                <a:avLst/>
              </a:prstGeom>
              <a:ln w="38100">
                <a:solidFill>
                  <a:schemeClr val="tx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flipH="1">
                <a:off x="725850" y="3279846"/>
                <a:ext cx="231900" cy="0"/>
              </a:xfrm>
              <a:prstGeom prst="line">
                <a:avLst/>
              </a:prstGeom>
              <a:ln w="38100">
                <a:solidFill>
                  <a:schemeClr val="tx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H="1">
                <a:off x="717600" y="3472551"/>
                <a:ext cx="231900" cy="0"/>
              </a:xfrm>
              <a:prstGeom prst="line">
                <a:avLst/>
              </a:prstGeom>
              <a:ln w="38100">
                <a:solidFill>
                  <a:schemeClr val="tx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/>
            <p:cNvGrpSpPr/>
            <p:nvPr/>
          </p:nvGrpSpPr>
          <p:grpSpPr>
            <a:xfrm>
              <a:off x="1224600" y="3224034"/>
              <a:ext cx="240150" cy="204789"/>
              <a:chOff x="1201200" y="3239592"/>
              <a:chExt cx="240150" cy="204789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 flipV="1">
                <a:off x="1317150" y="3241976"/>
                <a:ext cx="0" cy="182880"/>
              </a:xfrm>
              <a:prstGeom prst="line">
                <a:avLst/>
              </a:prstGeom>
              <a:ln w="38100">
                <a:solidFill>
                  <a:schemeClr val="tx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H="1">
                <a:off x="1209450" y="3239592"/>
                <a:ext cx="231900" cy="0"/>
              </a:xfrm>
              <a:prstGeom prst="line">
                <a:avLst/>
              </a:prstGeom>
              <a:ln w="38100">
                <a:solidFill>
                  <a:schemeClr val="tx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H="1">
                <a:off x="1201200" y="3444381"/>
                <a:ext cx="231900" cy="0"/>
              </a:xfrm>
              <a:prstGeom prst="line">
                <a:avLst/>
              </a:prstGeom>
              <a:ln w="38100">
                <a:solidFill>
                  <a:schemeClr val="tx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/>
            <p:cNvGrpSpPr/>
            <p:nvPr/>
          </p:nvGrpSpPr>
          <p:grpSpPr>
            <a:xfrm>
              <a:off x="1464750" y="3869167"/>
              <a:ext cx="232650" cy="192835"/>
              <a:chOff x="1193250" y="3458005"/>
              <a:chExt cx="232650" cy="192835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 flipV="1">
                <a:off x="1310007" y="3467960"/>
                <a:ext cx="0" cy="182880"/>
              </a:xfrm>
              <a:prstGeom prst="line">
                <a:avLst/>
              </a:prstGeom>
              <a:ln w="38100">
                <a:solidFill>
                  <a:schemeClr val="tx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1193250" y="3458005"/>
                <a:ext cx="231900" cy="0"/>
              </a:xfrm>
              <a:prstGeom prst="line">
                <a:avLst/>
              </a:prstGeom>
              <a:ln w="38100">
                <a:solidFill>
                  <a:schemeClr val="tx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H="1">
                <a:off x="1194000" y="3642501"/>
                <a:ext cx="231900" cy="0"/>
              </a:xfrm>
              <a:prstGeom prst="line">
                <a:avLst/>
              </a:prstGeom>
              <a:ln w="38100">
                <a:solidFill>
                  <a:schemeClr val="tx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/>
            <p:cNvGrpSpPr/>
            <p:nvPr/>
          </p:nvGrpSpPr>
          <p:grpSpPr>
            <a:xfrm>
              <a:off x="1712850" y="3481044"/>
              <a:ext cx="240150" cy="182880"/>
              <a:chOff x="1201200" y="3215781"/>
              <a:chExt cx="240150" cy="182880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 flipV="1">
                <a:off x="1317150" y="3215781"/>
                <a:ext cx="0" cy="182880"/>
              </a:xfrm>
              <a:prstGeom prst="line">
                <a:avLst/>
              </a:prstGeom>
              <a:ln w="38100">
                <a:solidFill>
                  <a:schemeClr val="tx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H="1">
                <a:off x="1209450" y="3215781"/>
                <a:ext cx="231900" cy="0"/>
              </a:xfrm>
              <a:prstGeom prst="line">
                <a:avLst/>
              </a:prstGeom>
              <a:ln w="38100">
                <a:solidFill>
                  <a:schemeClr val="tx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H="1">
                <a:off x="1201200" y="3392973"/>
                <a:ext cx="231900" cy="0"/>
              </a:xfrm>
              <a:prstGeom prst="line">
                <a:avLst/>
              </a:prstGeom>
              <a:ln w="38100">
                <a:solidFill>
                  <a:schemeClr val="tx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/>
            <p:cNvGrpSpPr/>
            <p:nvPr/>
          </p:nvGrpSpPr>
          <p:grpSpPr>
            <a:xfrm>
              <a:off x="1953000" y="4053663"/>
              <a:ext cx="231900" cy="182880"/>
              <a:chOff x="1201200" y="3520581"/>
              <a:chExt cx="231900" cy="182880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 flipV="1">
                <a:off x="1308900" y="3520581"/>
                <a:ext cx="0" cy="182880"/>
              </a:xfrm>
              <a:prstGeom prst="line">
                <a:avLst/>
              </a:prstGeom>
              <a:ln w="38100">
                <a:solidFill>
                  <a:schemeClr val="tx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H="1">
                <a:off x="1201200" y="3520581"/>
                <a:ext cx="231900" cy="0"/>
              </a:xfrm>
              <a:prstGeom prst="line">
                <a:avLst/>
              </a:prstGeom>
              <a:ln w="38100">
                <a:solidFill>
                  <a:schemeClr val="tx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H="1">
                <a:off x="1201200" y="3702509"/>
                <a:ext cx="231900" cy="0"/>
              </a:xfrm>
              <a:prstGeom prst="line">
                <a:avLst/>
              </a:prstGeom>
              <a:ln w="38100">
                <a:solidFill>
                  <a:schemeClr val="tx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/>
            <p:cNvGrpSpPr/>
            <p:nvPr/>
          </p:nvGrpSpPr>
          <p:grpSpPr>
            <a:xfrm>
              <a:off x="982650" y="3738623"/>
              <a:ext cx="231900" cy="187646"/>
              <a:chOff x="982650" y="3738623"/>
              <a:chExt cx="231900" cy="187646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 flipV="1">
                <a:off x="1090350" y="3743389"/>
                <a:ext cx="0" cy="182880"/>
              </a:xfrm>
              <a:prstGeom prst="line">
                <a:avLst/>
              </a:prstGeom>
              <a:ln w="38100">
                <a:solidFill>
                  <a:schemeClr val="tx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H="1">
                <a:off x="982650" y="3738623"/>
                <a:ext cx="231900" cy="0"/>
              </a:xfrm>
              <a:prstGeom prst="line">
                <a:avLst/>
              </a:prstGeom>
              <a:ln w="38100">
                <a:solidFill>
                  <a:schemeClr val="tx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>
                <a:off x="982650" y="3915786"/>
                <a:ext cx="231900" cy="0"/>
              </a:xfrm>
              <a:prstGeom prst="line">
                <a:avLst/>
              </a:prstGeom>
              <a:ln w="38100">
                <a:solidFill>
                  <a:schemeClr val="tx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" name="Group 36"/>
          <p:cNvGrpSpPr/>
          <p:nvPr/>
        </p:nvGrpSpPr>
        <p:grpSpPr>
          <a:xfrm>
            <a:off x="3824788" y="3562792"/>
            <a:ext cx="1919850" cy="1297375"/>
            <a:chOff x="3765450" y="3200223"/>
            <a:chExt cx="1919850" cy="1297375"/>
          </a:xfrm>
        </p:grpSpPr>
        <p:grpSp>
          <p:nvGrpSpPr>
            <p:cNvPr id="38" name="Group 37"/>
            <p:cNvGrpSpPr/>
            <p:nvPr/>
          </p:nvGrpSpPr>
          <p:grpSpPr>
            <a:xfrm>
              <a:off x="4002300" y="3200223"/>
              <a:ext cx="231900" cy="178604"/>
              <a:chOff x="3662550" y="3439923"/>
              <a:chExt cx="231900" cy="178604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 flipV="1">
                <a:off x="3770250" y="3439923"/>
                <a:ext cx="0" cy="178604"/>
              </a:xfrm>
              <a:prstGeom prst="line">
                <a:avLst/>
              </a:prstGeom>
              <a:ln w="38100">
                <a:solidFill>
                  <a:schemeClr val="accent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flipH="1">
                <a:off x="3662550" y="3439923"/>
                <a:ext cx="231900" cy="0"/>
              </a:xfrm>
              <a:prstGeom prst="line">
                <a:avLst/>
              </a:prstGeom>
              <a:ln w="38100">
                <a:solidFill>
                  <a:schemeClr val="accent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flipH="1">
                <a:off x="3662550" y="3618527"/>
                <a:ext cx="231900" cy="0"/>
              </a:xfrm>
              <a:prstGeom prst="line">
                <a:avLst/>
              </a:prstGeom>
              <a:ln w="38100">
                <a:solidFill>
                  <a:schemeClr val="accent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/>
            <p:cNvGrpSpPr/>
            <p:nvPr/>
          </p:nvGrpSpPr>
          <p:grpSpPr>
            <a:xfrm>
              <a:off x="4230900" y="3486510"/>
              <a:ext cx="231900" cy="182880"/>
              <a:chOff x="3662550" y="3439923"/>
              <a:chExt cx="231900" cy="182880"/>
            </a:xfrm>
          </p:grpSpPr>
          <p:cxnSp>
            <p:nvCxnSpPr>
              <p:cNvPr id="60" name="Straight Connector 59"/>
              <p:cNvCxnSpPr/>
              <p:nvPr/>
            </p:nvCxnSpPr>
            <p:spPr>
              <a:xfrm flipV="1">
                <a:off x="3770250" y="3439923"/>
                <a:ext cx="0" cy="182880"/>
              </a:xfrm>
              <a:prstGeom prst="line">
                <a:avLst/>
              </a:prstGeom>
              <a:ln w="38100">
                <a:solidFill>
                  <a:schemeClr val="accent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flipH="1">
                <a:off x="3662550" y="3439923"/>
                <a:ext cx="231900" cy="0"/>
              </a:xfrm>
              <a:prstGeom prst="line">
                <a:avLst/>
              </a:prstGeom>
              <a:ln w="38100">
                <a:solidFill>
                  <a:schemeClr val="accent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H="1">
                <a:off x="3662550" y="3616467"/>
                <a:ext cx="231900" cy="0"/>
              </a:xfrm>
              <a:prstGeom prst="line">
                <a:avLst/>
              </a:prstGeom>
              <a:ln w="38100">
                <a:solidFill>
                  <a:schemeClr val="accent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39"/>
            <p:cNvGrpSpPr/>
            <p:nvPr/>
          </p:nvGrpSpPr>
          <p:grpSpPr>
            <a:xfrm>
              <a:off x="4524150" y="3870203"/>
              <a:ext cx="231900" cy="183929"/>
              <a:chOff x="3662550" y="3439923"/>
              <a:chExt cx="231900" cy="183929"/>
            </a:xfrm>
          </p:grpSpPr>
          <p:cxnSp>
            <p:nvCxnSpPr>
              <p:cNvPr id="57" name="Straight Connector 56"/>
              <p:cNvCxnSpPr/>
              <p:nvPr/>
            </p:nvCxnSpPr>
            <p:spPr>
              <a:xfrm flipV="1">
                <a:off x="3770250" y="3439923"/>
                <a:ext cx="0" cy="182880"/>
              </a:xfrm>
              <a:prstGeom prst="line">
                <a:avLst/>
              </a:prstGeom>
              <a:ln w="38100">
                <a:solidFill>
                  <a:schemeClr val="accent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flipH="1">
                <a:off x="3662550" y="3439923"/>
                <a:ext cx="231900" cy="0"/>
              </a:xfrm>
              <a:prstGeom prst="line">
                <a:avLst/>
              </a:prstGeom>
              <a:ln w="38100">
                <a:solidFill>
                  <a:schemeClr val="accent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flipH="1">
                <a:off x="3662550" y="3623852"/>
                <a:ext cx="231900" cy="0"/>
              </a:xfrm>
              <a:prstGeom prst="line">
                <a:avLst/>
              </a:prstGeom>
              <a:ln w="38100">
                <a:solidFill>
                  <a:schemeClr val="accent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40"/>
            <p:cNvGrpSpPr/>
            <p:nvPr/>
          </p:nvGrpSpPr>
          <p:grpSpPr>
            <a:xfrm>
              <a:off x="3765450" y="3766918"/>
              <a:ext cx="240150" cy="187690"/>
              <a:chOff x="3654300" y="3608035"/>
              <a:chExt cx="240150" cy="187690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flipV="1">
                <a:off x="3770250" y="3608035"/>
                <a:ext cx="0" cy="182880"/>
              </a:xfrm>
              <a:prstGeom prst="line">
                <a:avLst/>
              </a:prstGeom>
              <a:ln w="38100">
                <a:solidFill>
                  <a:schemeClr val="accent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flipH="1">
                <a:off x="3662550" y="3608035"/>
                <a:ext cx="231900" cy="0"/>
              </a:xfrm>
              <a:prstGeom prst="line">
                <a:avLst/>
              </a:prstGeom>
              <a:ln w="38100">
                <a:solidFill>
                  <a:schemeClr val="accent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flipH="1">
                <a:off x="3654300" y="3795725"/>
                <a:ext cx="231900" cy="0"/>
              </a:xfrm>
              <a:prstGeom prst="line">
                <a:avLst/>
              </a:prstGeom>
              <a:ln w="38100">
                <a:solidFill>
                  <a:schemeClr val="accent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/>
            <p:cNvGrpSpPr/>
            <p:nvPr/>
          </p:nvGrpSpPr>
          <p:grpSpPr>
            <a:xfrm>
              <a:off x="4820700" y="4100518"/>
              <a:ext cx="240150" cy="187129"/>
              <a:chOff x="3654300" y="3747355"/>
              <a:chExt cx="240150" cy="187129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 flipV="1">
                <a:off x="3770250" y="3747355"/>
                <a:ext cx="0" cy="182880"/>
              </a:xfrm>
              <a:prstGeom prst="line">
                <a:avLst/>
              </a:prstGeom>
              <a:ln w="38100">
                <a:solidFill>
                  <a:schemeClr val="accent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flipH="1">
                <a:off x="3662550" y="3747355"/>
                <a:ext cx="231900" cy="0"/>
              </a:xfrm>
              <a:prstGeom prst="line">
                <a:avLst/>
              </a:prstGeom>
              <a:ln w="38100">
                <a:solidFill>
                  <a:schemeClr val="accent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flipH="1">
                <a:off x="3654300" y="3934484"/>
                <a:ext cx="231900" cy="0"/>
              </a:xfrm>
              <a:prstGeom prst="line">
                <a:avLst/>
              </a:prstGeom>
              <a:ln w="38100">
                <a:solidFill>
                  <a:schemeClr val="accent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42"/>
            <p:cNvGrpSpPr/>
            <p:nvPr/>
          </p:nvGrpSpPr>
          <p:grpSpPr>
            <a:xfrm>
              <a:off x="5052600" y="4314718"/>
              <a:ext cx="248400" cy="182880"/>
              <a:chOff x="3646050" y="3753817"/>
              <a:chExt cx="248400" cy="182880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 flipV="1">
                <a:off x="3770250" y="3753817"/>
                <a:ext cx="0" cy="182880"/>
              </a:xfrm>
              <a:prstGeom prst="line">
                <a:avLst/>
              </a:prstGeom>
              <a:ln w="38100">
                <a:solidFill>
                  <a:schemeClr val="accent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flipH="1">
                <a:off x="3662550" y="3753817"/>
                <a:ext cx="231900" cy="0"/>
              </a:xfrm>
              <a:prstGeom prst="line">
                <a:avLst/>
              </a:prstGeom>
              <a:ln w="38100">
                <a:solidFill>
                  <a:schemeClr val="accent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flipH="1">
                <a:off x="3646050" y="3936697"/>
                <a:ext cx="231900" cy="0"/>
              </a:xfrm>
              <a:prstGeom prst="line">
                <a:avLst/>
              </a:prstGeom>
              <a:ln w="38100">
                <a:solidFill>
                  <a:schemeClr val="accent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43"/>
            <p:cNvGrpSpPr/>
            <p:nvPr/>
          </p:nvGrpSpPr>
          <p:grpSpPr>
            <a:xfrm>
              <a:off x="5445150" y="4140718"/>
              <a:ext cx="240150" cy="182880"/>
              <a:chOff x="3654300" y="3664856"/>
              <a:chExt cx="240150" cy="182880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 flipV="1">
                <a:off x="3770250" y="3664856"/>
                <a:ext cx="0" cy="182880"/>
              </a:xfrm>
              <a:prstGeom prst="line">
                <a:avLst/>
              </a:prstGeom>
              <a:ln w="38100">
                <a:solidFill>
                  <a:schemeClr val="accent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H="1">
                <a:off x="3662550" y="3664856"/>
                <a:ext cx="231900" cy="0"/>
              </a:xfrm>
              <a:prstGeom prst="line">
                <a:avLst/>
              </a:prstGeom>
              <a:ln w="38100">
                <a:solidFill>
                  <a:schemeClr val="accent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flipH="1">
                <a:off x="3654300" y="3847736"/>
                <a:ext cx="231900" cy="0"/>
              </a:xfrm>
              <a:prstGeom prst="line">
                <a:avLst/>
              </a:prstGeom>
              <a:ln w="38100">
                <a:solidFill>
                  <a:schemeClr val="accent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6" name="Group 65"/>
          <p:cNvGrpSpPr/>
          <p:nvPr/>
        </p:nvGrpSpPr>
        <p:grpSpPr>
          <a:xfrm>
            <a:off x="7019338" y="3375096"/>
            <a:ext cx="1755450" cy="980588"/>
            <a:chOff x="6970800" y="3005526"/>
            <a:chExt cx="1755450" cy="980588"/>
          </a:xfrm>
        </p:grpSpPr>
        <p:grpSp>
          <p:nvGrpSpPr>
            <p:cNvPr id="67" name="Group 66"/>
            <p:cNvGrpSpPr/>
            <p:nvPr/>
          </p:nvGrpSpPr>
          <p:grpSpPr>
            <a:xfrm>
              <a:off x="6970800" y="3143226"/>
              <a:ext cx="240150" cy="212875"/>
              <a:chOff x="3654300" y="3490323"/>
              <a:chExt cx="240150" cy="212875"/>
            </a:xfrm>
          </p:grpSpPr>
          <p:cxnSp>
            <p:nvCxnSpPr>
              <p:cNvPr id="96" name="Straight Connector 95"/>
              <p:cNvCxnSpPr/>
              <p:nvPr/>
            </p:nvCxnSpPr>
            <p:spPr>
              <a:xfrm flipV="1">
                <a:off x="3770250" y="3490323"/>
                <a:ext cx="0" cy="182880"/>
              </a:xfrm>
              <a:prstGeom prst="line">
                <a:avLst/>
              </a:prstGeom>
              <a:ln w="38100">
                <a:solidFill>
                  <a:schemeClr val="accent4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flipH="1">
                <a:off x="3662550" y="3490323"/>
                <a:ext cx="231900" cy="0"/>
              </a:xfrm>
              <a:prstGeom prst="line">
                <a:avLst/>
              </a:prstGeom>
              <a:ln w="38100">
                <a:solidFill>
                  <a:schemeClr val="accent4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flipH="1">
                <a:off x="3654300" y="3703198"/>
                <a:ext cx="231900" cy="0"/>
              </a:xfrm>
              <a:prstGeom prst="line">
                <a:avLst/>
              </a:prstGeom>
              <a:ln w="38100">
                <a:solidFill>
                  <a:schemeClr val="accent4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Group 67"/>
            <p:cNvGrpSpPr/>
            <p:nvPr/>
          </p:nvGrpSpPr>
          <p:grpSpPr>
            <a:xfrm>
              <a:off x="7227450" y="3005526"/>
              <a:ext cx="240150" cy="197100"/>
              <a:chOff x="3654300" y="3439923"/>
              <a:chExt cx="240150" cy="197100"/>
            </a:xfrm>
          </p:grpSpPr>
          <p:cxnSp>
            <p:nvCxnSpPr>
              <p:cNvPr id="93" name="Straight Connector 92"/>
              <p:cNvCxnSpPr/>
              <p:nvPr/>
            </p:nvCxnSpPr>
            <p:spPr>
              <a:xfrm flipV="1">
                <a:off x="3770250" y="3439923"/>
                <a:ext cx="0" cy="182880"/>
              </a:xfrm>
              <a:prstGeom prst="line">
                <a:avLst/>
              </a:prstGeom>
              <a:ln w="38100">
                <a:solidFill>
                  <a:schemeClr val="accent4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flipH="1">
                <a:off x="3662550" y="3439923"/>
                <a:ext cx="231900" cy="0"/>
              </a:xfrm>
              <a:prstGeom prst="line">
                <a:avLst/>
              </a:prstGeom>
              <a:ln w="38100">
                <a:solidFill>
                  <a:schemeClr val="accent4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flipH="1">
                <a:off x="3654300" y="3637023"/>
                <a:ext cx="231900" cy="0"/>
              </a:xfrm>
              <a:prstGeom prst="line">
                <a:avLst/>
              </a:prstGeom>
              <a:ln w="38100">
                <a:solidFill>
                  <a:schemeClr val="accent4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oup 68"/>
            <p:cNvGrpSpPr/>
            <p:nvPr/>
          </p:nvGrpSpPr>
          <p:grpSpPr>
            <a:xfrm>
              <a:off x="7421250" y="3417901"/>
              <a:ext cx="231900" cy="196738"/>
              <a:chOff x="3662550" y="3644567"/>
              <a:chExt cx="231900" cy="196738"/>
            </a:xfrm>
          </p:grpSpPr>
          <p:cxnSp>
            <p:nvCxnSpPr>
              <p:cNvPr id="90" name="Straight Connector 89"/>
              <p:cNvCxnSpPr/>
              <p:nvPr/>
            </p:nvCxnSpPr>
            <p:spPr>
              <a:xfrm flipV="1">
                <a:off x="3770250" y="3644567"/>
                <a:ext cx="0" cy="182880"/>
              </a:xfrm>
              <a:prstGeom prst="line">
                <a:avLst/>
              </a:prstGeom>
              <a:ln w="38100">
                <a:solidFill>
                  <a:schemeClr val="accent4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flipH="1">
                <a:off x="3662550" y="3644567"/>
                <a:ext cx="231900" cy="0"/>
              </a:xfrm>
              <a:prstGeom prst="line">
                <a:avLst/>
              </a:prstGeom>
              <a:ln w="38100">
                <a:solidFill>
                  <a:schemeClr val="accent4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flipH="1">
                <a:off x="3662550" y="3841305"/>
                <a:ext cx="231900" cy="0"/>
              </a:xfrm>
              <a:prstGeom prst="line">
                <a:avLst/>
              </a:prstGeom>
              <a:ln w="38100">
                <a:solidFill>
                  <a:schemeClr val="accent4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" name="Group 69"/>
            <p:cNvGrpSpPr/>
            <p:nvPr/>
          </p:nvGrpSpPr>
          <p:grpSpPr>
            <a:xfrm>
              <a:off x="7620000" y="3771762"/>
              <a:ext cx="231900" cy="182880"/>
              <a:chOff x="3654300" y="3782685"/>
              <a:chExt cx="231900" cy="182880"/>
            </a:xfrm>
          </p:grpSpPr>
          <p:cxnSp>
            <p:nvCxnSpPr>
              <p:cNvPr id="87" name="Straight Connector 86"/>
              <p:cNvCxnSpPr/>
              <p:nvPr/>
            </p:nvCxnSpPr>
            <p:spPr>
              <a:xfrm flipV="1">
                <a:off x="3770250" y="3782685"/>
                <a:ext cx="0" cy="182880"/>
              </a:xfrm>
              <a:prstGeom prst="line">
                <a:avLst/>
              </a:prstGeom>
              <a:ln w="38100">
                <a:solidFill>
                  <a:schemeClr val="accent4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flipH="1">
                <a:off x="3654300" y="3782685"/>
                <a:ext cx="231900" cy="0"/>
              </a:xfrm>
              <a:prstGeom prst="line">
                <a:avLst/>
              </a:prstGeom>
              <a:ln w="38100">
                <a:solidFill>
                  <a:schemeClr val="accent4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flipH="1">
                <a:off x="3654300" y="3955756"/>
                <a:ext cx="231900" cy="0"/>
              </a:xfrm>
              <a:prstGeom prst="line">
                <a:avLst/>
              </a:prstGeom>
              <a:ln w="38100">
                <a:solidFill>
                  <a:schemeClr val="accent4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" name="Group 70"/>
            <p:cNvGrpSpPr/>
            <p:nvPr/>
          </p:nvGrpSpPr>
          <p:grpSpPr>
            <a:xfrm>
              <a:off x="7877250" y="3352800"/>
              <a:ext cx="240150" cy="182880"/>
              <a:chOff x="3654300" y="3439923"/>
              <a:chExt cx="240150" cy="182880"/>
            </a:xfrm>
          </p:grpSpPr>
          <p:cxnSp>
            <p:nvCxnSpPr>
              <p:cNvPr id="84" name="Straight Connector 83"/>
              <p:cNvCxnSpPr/>
              <p:nvPr/>
            </p:nvCxnSpPr>
            <p:spPr>
              <a:xfrm flipV="1">
                <a:off x="3770250" y="3439923"/>
                <a:ext cx="0" cy="182880"/>
              </a:xfrm>
              <a:prstGeom prst="line">
                <a:avLst/>
              </a:prstGeom>
              <a:ln w="38100">
                <a:solidFill>
                  <a:schemeClr val="accent4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flipH="1">
                <a:off x="3662550" y="3439923"/>
                <a:ext cx="231900" cy="0"/>
              </a:xfrm>
              <a:prstGeom prst="line">
                <a:avLst/>
              </a:prstGeom>
              <a:ln w="38100">
                <a:solidFill>
                  <a:schemeClr val="accent4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flipH="1">
                <a:off x="3654300" y="3617585"/>
                <a:ext cx="231900" cy="0"/>
              </a:xfrm>
              <a:prstGeom prst="line">
                <a:avLst/>
              </a:prstGeom>
              <a:ln w="38100">
                <a:solidFill>
                  <a:schemeClr val="accent4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" name="Group 71"/>
            <p:cNvGrpSpPr/>
            <p:nvPr/>
          </p:nvGrpSpPr>
          <p:grpSpPr>
            <a:xfrm>
              <a:off x="8001450" y="3759917"/>
              <a:ext cx="240150" cy="188121"/>
              <a:chOff x="3585750" y="3694640"/>
              <a:chExt cx="240150" cy="188121"/>
            </a:xfrm>
          </p:grpSpPr>
          <p:cxnSp>
            <p:nvCxnSpPr>
              <p:cNvPr id="81" name="Straight Connector 80"/>
              <p:cNvCxnSpPr/>
              <p:nvPr/>
            </p:nvCxnSpPr>
            <p:spPr>
              <a:xfrm flipV="1">
                <a:off x="3701700" y="3694640"/>
                <a:ext cx="0" cy="182880"/>
              </a:xfrm>
              <a:prstGeom prst="line">
                <a:avLst/>
              </a:prstGeom>
              <a:ln w="38100">
                <a:solidFill>
                  <a:schemeClr val="accent4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flipH="1">
                <a:off x="3594000" y="3694641"/>
                <a:ext cx="231900" cy="0"/>
              </a:xfrm>
              <a:prstGeom prst="line">
                <a:avLst/>
              </a:prstGeom>
              <a:ln w="38100">
                <a:solidFill>
                  <a:schemeClr val="accent4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flipH="1">
                <a:off x="3585750" y="3882761"/>
                <a:ext cx="231900" cy="0"/>
              </a:xfrm>
              <a:prstGeom prst="line">
                <a:avLst/>
              </a:prstGeom>
              <a:ln w="38100">
                <a:solidFill>
                  <a:schemeClr val="accent4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Group 72"/>
            <p:cNvGrpSpPr/>
            <p:nvPr/>
          </p:nvGrpSpPr>
          <p:grpSpPr>
            <a:xfrm>
              <a:off x="8232450" y="3710364"/>
              <a:ext cx="231900" cy="182880"/>
              <a:chOff x="3654300" y="3790113"/>
              <a:chExt cx="231900" cy="182880"/>
            </a:xfrm>
          </p:grpSpPr>
          <p:cxnSp>
            <p:nvCxnSpPr>
              <p:cNvPr id="78" name="Straight Connector 77"/>
              <p:cNvCxnSpPr/>
              <p:nvPr/>
            </p:nvCxnSpPr>
            <p:spPr>
              <a:xfrm flipV="1">
                <a:off x="3769837" y="3790113"/>
                <a:ext cx="0" cy="182880"/>
              </a:xfrm>
              <a:prstGeom prst="line">
                <a:avLst/>
              </a:prstGeom>
              <a:ln w="38100">
                <a:solidFill>
                  <a:schemeClr val="accent4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flipH="1">
                <a:off x="3654300" y="3790113"/>
                <a:ext cx="231900" cy="0"/>
              </a:xfrm>
              <a:prstGeom prst="line">
                <a:avLst/>
              </a:prstGeom>
              <a:ln w="38100">
                <a:solidFill>
                  <a:schemeClr val="accent4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 flipH="1">
                <a:off x="3654300" y="3966963"/>
                <a:ext cx="231900" cy="0"/>
              </a:xfrm>
              <a:prstGeom prst="line">
                <a:avLst/>
              </a:prstGeom>
              <a:ln w="38100">
                <a:solidFill>
                  <a:schemeClr val="accent4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4" name="Group 73"/>
            <p:cNvGrpSpPr/>
            <p:nvPr/>
          </p:nvGrpSpPr>
          <p:grpSpPr>
            <a:xfrm>
              <a:off x="8490412" y="3798901"/>
              <a:ext cx="235838" cy="187213"/>
              <a:chOff x="3658612" y="3616561"/>
              <a:chExt cx="235838" cy="187213"/>
            </a:xfrm>
          </p:grpSpPr>
          <p:cxnSp>
            <p:nvCxnSpPr>
              <p:cNvPr id="75" name="Straight Connector 74"/>
              <p:cNvCxnSpPr/>
              <p:nvPr/>
            </p:nvCxnSpPr>
            <p:spPr>
              <a:xfrm flipV="1">
                <a:off x="3770250" y="3616561"/>
                <a:ext cx="0" cy="182880"/>
              </a:xfrm>
              <a:prstGeom prst="line">
                <a:avLst/>
              </a:prstGeom>
              <a:ln w="38100">
                <a:solidFill>
                  <a:schemeClr val="accent4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flipH="1">
                <a:off x="3662550" y="3616561"/>
                <a:ext cx="231900" cy="0"/>
              </a:xfrm>
              <a:prstGeom prst="line">
                <a:avLst/>
              </a:prstGeom>
              <a:ln w="38100">
                <a:solidFill>
                  <a:schemeClr val="accent4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flipH="1">
                <a:off x="3658612" y="3803774"/>
                <a:ext cx="231900" cy="0"/>
              </a:xfrm>
              <a:prstGeom prst="line">
                <a:avLst/>
              </a:prstGeom>
              <a:ln w="38100">
                <a:solidFill>
                  <a:schemeClr val="accent4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99" name="Straight Connector 98"/>
          <p:cNvCxnSpPr/>
          <p:nvPr/>
        </p:nvCxnSpPr>
        <p:spPr>
          <a:xfrm flipH="1">
            <a:off x="508287" y="4032766"/>
            <a:ext cx="8534400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-7950" y="3869600"/>
            <a:ext cx="5931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0.725</a:t>
            </a:r>
            <a:endParaRPr lang="en-US" sz="1400" dirty="0"/>
          </a:p>
        </p:txBody>
      </p:sp>
      <p:sp>
        <p:nvSpPr>
          <p:cNvPr id="102" name="TextBox 101"/>
          <p:cNvSpPr txBox="1"/>
          <p:nvPr/>
        </p:nvSpPr>
        <p:spPr>
          <a:xfrm>
            <a:off x="931987" y="2032103"/>
            <a:ext cx="116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{r3, r9, r18}</a:t>
            </a:r>
            <a:endParaRPr lang="en-US" sz="1600" dirty="0"/>
          </a:p>
        </p:txBody>
      </p:sp>
      <p:sp>
        <p:nvSpPr>
          <p:cNvPr id="103" name="TextBox 102"/>
          <p:cNvSpPr txBox="1"/>
          <p:nvPr/>
        </p:nvSpPr>
        <p:spPr>
          <a:xfrm>
            <a:off x="3948988" y="2032103"/>
            <a:ext cx="116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{r4, r8}</a:t>
            </a:r>
            <a:endParaRPr lang="en-US" sz="1600" dirty="0"/>
          </a:p>
        </p:txBody>
      </p:sp>
      <p:sp>
        <p:nvSpPr>
          <p:cNvPr id="104" name="TextBox 103"/>
          <p:cNvSpPr txBox="1"/>
          <p:nvPr/>
        </p:nvSpPr>
        <p:spPr>
          <a:xfrm>
            <a:off x="7266278" y="2032103"/>
            <a:ext cx="17764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{r17, r20, r32, r70}</a:t>
            </a:r>
            <a:endParaRPr lang="en-US" sz="1600" dirty="0"/>
          </a:p>
        </p:txBody>
      </p:sp>
      <p:sp>
        <p:nvSpPr>
          <p:cNvPr id="105" name="TextBox 104"/>
          <p:cNvSpPr txBox="1"/>
          <p:nvPr/>
        </p:nvSpPr>
        <p:spPr>
          <a:xfrm>
            <a:off x="747157" y="3425950"/>
            <a:ext cx="322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r3</a:t>
            </a:r>
            <a:endParaRPr lang="en-US" sz="1200" dirty="0"/>
          </a:p>
        </p:txBody>
      </p:sp>
      <p:sp>
        <p:nvSpPr>
          <p:cNvPr id="106" name="TextBox 105"/>
          <p:cNvSpPr txBox="1"/>
          <p:nvPr/>
        </p:nvSpPr>
        <p:spPr>
          <a:xfrm>
            <a:off x="1242016" y="3324903"/>
            <a:ext cx="322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r9</a:t>
            </a:r>
            <a:endParaRPr lang="en-US" sz="1200" dirty="0"/>
          </a:p>
        </p:txBody>
      </p:sp>
      <p:sp>
        <p:nvSpPr>
          <p:cNvPr id="107" name="TextBox 106"/>
          <p:cNvSpPr txBox="1"/>
          <p:nvPr/>
        </p:nvSpPr>
        <p:spPr>
          <a:xfrm>
            <a:off x="1696754" y="3597710"/>
            <a:ext cx="393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r18</a:t>
            </a:r>
            <a:endParaRPr lang="en-US" sz="1200" dirty="0"/>
          </a:p>
        </p:txBody>
      </p:sp>
      <p:sp>
        <p:nvSpPr>
          <p:cNvPr id="108" name="TextBox 107"/>
          <p:cNvSpPr txBox="1"/>
          <p:nvPr/>
        </p:nvSpPr>
        <p:spPr>
          <a:xfrm>
            <a:off x="4016292" y="3327916"/>
            <a:ext cx="322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r4</a:t>
            </a:r>
            <a:endParaRPr lang="en-US" sz="1200" dirty="0"/>
          </a:p>
        </p:txBody>
      </p:sp>
      <p:sp>
        <p:nvSpPr>
          <p:cNvPr id="109" name="TextBox 108"/>
          <p:cNvSpPr txBox="1"/>
          <p:nvPr/>
        </p:nvSpPr>
        <p:spPr>
          <a:xfrm>
            <a:off x="4252671" y="3588313"/>
            <a:ext cx="322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r8</a:t>
            </a:r>
            <a:endParaRPr lang="en-US" sz="1200" dirty="0"/>
          </a:p>
        </p:txBody>
      </p:sp>
      <p:sp>
        <p:nvSpPr>
          <p:cNvPr id="110" name="TextBox 109"/>
          <p:cNvSpPr txBox="1"/>
          <p:nvPr/>
        </p:nvSpPr>
        <p:spPr>
          <a:xfrm>
            <a:off x="6926213" y="3257443"/>
            <a:ext cx="434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r17</a:t>
            </a:r>
            <a:endParaRPr lang="en-US" sz="1200" dirty="0"/>
          </a:p>
        </p:txBody>
      </p:sp>
      <p:sp>
        <p:nvSpPr>
          <p:cNvPr id="111" name="TextBox 110"/>
          <p:cNvSpPr txBox="1"/>
          <p:nvPr/>
        </p:nvSpPr>
        <p:spPr>
          <a:xfrm>
            <a:off x="7185690" y="3148951"/>
            <a:ext cx="482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r20</a:t>
            </a:r>
            <a:endParaRPr lang="en-US" sz="1200" dirty="0"/>
          </a:p>
        </p:txBody>
      </p:sp>
      <p:sp>
        <p:nvSpPr>
          <p:cNvPr id="112" name="TextBox 111"/>
          <p:cNvSpPr txBox="1"/>
          <p:nvPr/>
        </p:nvSpPr>
        <p:spPr>
          <a:xfrm>
            <a:off x="7380888" y="3578350"/>
            <a:ext cx="482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r32</a:t>
            </a:r>
            <a:endParaRPr lang="en-US" sz="1200" dirty="0"/>
          </a:p>
        </p:txBody>
      </p:sp>
      <p:sp>
        <p:nvSpPr>
          <p:cNvPr id="113" name="TextBox 112"/>
          <p:cNvSpPr txBox="1"/>
          <p:nvPr/>
        </p:nvSpPr>
        <p:spPr>
          <a:xfrm>
            <a:off x="7868743" y="3496711"/>
            <a:ext cx="482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r70</a:t>
            </a:r>
            <a:endParaRPr lang="en-US" sz="1200" dirty="0"/>
          </a:p>
        </p:txBody>
      </p:sp>
      <p:sp>
        <p:nvSpPr>
          <p:cNvPr id="115" name="Content Placeholder 2"/>
          <p:cNvSpPr txBox="1">
            <a:spLocks/>
          </p:cNvSpPr>
          <p:nvPr/>
        </p:nvSpPr>
        <p:spPr>
          <a:xfrm>
            <a:off x="-7950" y="4845824"/>
            <a:ext cx="9151950" cy="2012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Workers report the ids of all records with lower bounds above threshold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graphicFrame>
        <p:nvGraphicFramePr>
          <p:cNvPr id="116" name="Table 1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334425"/>
              </p:ext>
            </p:extLst>
          </p:nvPr>
        </p:nvGraphicFramePr>
        <p:xfrm>
          <a:off x="323825" y="426720"/>
          <a:ext cx="2152125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9680"/>
                <a:gridCol w="602445"/>
              </a:tblGrid>
              <a:tr h="143193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Global </a:t>
                      </a:r>
                      <a:r>
                        <a:rPr lang="en-US" sz="1200" dirty="0" smtClean="0"/>
                        <a:t>Statistics</a:t>
                      </a:r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</a:tr>
              <a:tr h="14319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Threshold</a:t>
                      </a:r>
                      <a:endParaRPr lang="en-US" sz="12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0.725</a:t>
                      </a:r>
                      <a:endParaRPr lang="en-US" sz="12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</a:tr>
              <a:tr h="14319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Upper</a:t>
                      </a:r>
                      <a:endParaRPr lang="en-US" sz="12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</a:t>
                      </a:r>
                      <a:endParaRPr lang="en-US" sz="12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</a:tr>
              <a:tr h="14319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Lower</a:t>
                      </a:r>
                      <a:endParaRPr lang="en-US" sz="12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</a:t>
                      </a:r>
                      <a:endParaRPr lang="en-US" sz="12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882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21792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Outline</a:t>
            </a:r>
            <a:endParaRPr lang="en-US" sz="3200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28688"/>
            <a:ext cx="9144000" cy="5700712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Overview of approach</a:t>
            </a:r>
          </a:p>
          <a:p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Classification Algorithms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3000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Performance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Setup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Wall Clock Time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Space Overhead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3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05100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21792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Experiment Setup</a:t>
            </a:r>
            <a:endParaRPr lang="en-US" sz="3200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28688"/>
            <a:ext cx="9144000" cy="592931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Workstation-class machine 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HP Z400 with Xeon W3550 @ 3 GHz</a:t>
            </a:r>
          </a:p>
          <a:p>
            <a:pPr lvl="1"/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1 Million Records</a:t>
            </a:r>
            <a:r>
              <a:rPr lang="en-US" sz="30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30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sz="3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1 Billion Accesses</a:t>
            </a:r>
            <a:r>
              <a:rPr lang="en-US" sz="30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30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sz="3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Three access distributions:</a:t>
            </a:r>
          </a:p>
          <a:p>
            <a:pPr lvl="1"/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Zipf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TPC-E non-uniform random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Uniform random</a:t>
            </a:r>
            <a:b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Eight worker threads used for parallel versions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58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21792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Wall Clock Time</a:t>
            </a:r>
            <a:endParaRPr lang="en-US" sz="3200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5820379"/>
              </p:ext>
            </p:extLst>
          </p:nvPr>
        </p:nvGraphicFramePr>
        <p:xfrm>
          <a:off x="205945" y="1894704"/>
          <a:ext cx="4341341" cy="3239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6470290"/>
              </p:ext>
            </p:extLst>
          </p:nvPr>
        </p:nvGraphicFramePr>
        <p:xfrm>
          <a:off x="4753233" y="1909120"/>
          <a:ext cx="4114800" cy="3236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5734050"/>
            <a:ext cx="9144000" cy="52387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Classification of 1B Accesses in sub-second times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2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21792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Space Overhead – </a:t>
            </a:r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Zipf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Distribution</a:t>
            </a:r>
            <a:endParaRPr lang="en-US" sz="3200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4637906"/>
              </p:ext>
            </p:extLst>
          </p:nvPr>
        </p:nvGraphicFramePr>
        <p:xfrm>
          <a:off x="1815323" y="1720850"/>
          <a:ext cx="5111922" cy="3395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32100" y="1555750"/>
            <a:ext cx="698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6.72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46450" y="1555749"/>
            <a:ext cx="698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6.72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33825" y="1555748"/>
            <a:ext cx="698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6.72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21200" y="1555748"/>
            <a:ext cx="698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6.72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95875" y="1555748"/>
            <a:ext cx="698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6.72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19750" y="1555748"/>
            <a:ext cx="698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6.72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69025" y="1555748"/>
            <a:ext cx="698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6.72</a:t>
            </a:r>
          </a:p>
        </p:txBody>
      </p:sp>
    </p:spTree>
    <p:extLst>
      <p:ext uri="{BB962C8B-B14F-4D97-AF65-F5344CB8AC3E}">
        <p14:creationId xmlns:p14="http://schemas.microsoft.com/office/powerpoint/2010/main" val="367870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21792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Outline</a:t>
            </a:r>
            <a:endParaRPr lang="en-US" sz="3200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28688"/>
            <a:ext cx="9144000" cy="5700712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Overview of approach</a:t>
            </a:r>
          </a:p>
          <a:p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Classification Algorithms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Performance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3000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99203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36702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Cold Data (2)</a:t>
            </a:r>
            <a:endParaRPr lang="en-US" sz="3600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36703"/>
            <a:ext cx="4962698" cy="592822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Do we need to keep cold data in memory?</a:t>
            </a:r>
          </a:p>
          <a:p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High-density DRAM comes at a large premium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The N-Minute Rule for modern hardware prices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6044279"/>
              </p:ext>
            </p:extLst>
          </p:nvPr>
        </p:nvGraphicFramePr>
        <p:xfrm>
          <a:off x="5104015" y="824956"/>
          <a:ext cx="3823853" cy="2849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7645205"/>
              </p:ext>
            </p:extLst>
          </p:nvPr>
        </p:nvGraphicFramePr>
        <p:xfrm>
          <a:off x="5424053" y="4306454"/>
          <a:ext cx="3553692" cy="2002905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776846"/>
                <a:gridCol w="1776846"/>
              </a:tblGrid>
              <a:tr h="40058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Record</a:t>
                      </a:r>
                      <a:r>
                        <a:rPr lang="en-US" sz="1100" baseline="0" dirty="0" smtClean="0"/>
                        <a:t> Size</a:t>
                      </a:r>
                      <a:endParaRPr lang="en-US" sz="11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Store on Flash After</a:t>
                      </a:r>
                      <a:endParaRPr lang="en-US" sz="11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</a:tr>
              <a:tr h="40058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200</a:t>
                      </a:r>
                      <a:r>
                        <a:rPr lang="en-US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Bytes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60 Minutes</a:t>
                      </a:r>
                    </a:p>
                  </a:txBody>
                  <a:tcPr/>
                </a:tc>
              </a:tr>
              <a:tr h="40058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 KB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11.6 Minutes</a:t>
                      </a:r>
                    </a:p>
                  </a:txBody>
                  <a:tcPr/>
                </a:tc>
              </a:tr>
              <a:tr h="40058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2KB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5.8 Minutes</a:t>
                      </a:r>
                    </a:p>
                  </a:txBody>
                  <a:tcPr/>
                </a:tc>
              </a:tr>
              <a:tr h="40058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4KB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2.9 Minutes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621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21792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Conclusion</a:t>
            </a:r>
            <a:endParaRPr lang="en-US" sz="3200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21793"/>
            <a:ext cx="9144000" cy="6236207"/>
          </a:xfrm>
        </p:spPr>
        <p:txBody>
          <a:bodyPr>
            <a:normAutofit fontScale="85000" lnSpcReduction="10000"/>
          </a:bodyPr>
          <a:lstStyle/>
          <a:p>
            <a:r>
              <a:rPr lang="en-US" sz="3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Studied cold data identification in main-memory databases</a:t>
            </a:r>
            <a:br>
              <a:rPr lang="en-US" sz="30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sz="3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3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Cold Data Classification Framework</a:t>
            </a:r>
          </a:p>
          <a:p>
            <a:pPr lvl="1"/>
            <a:r>
              <a:rPr lang="en-US" sz="2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Microsoft SQL Server </a:t>
            </a:r>
            <a:r>
              <a:rPr lang="en-US" sz="2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Hekaton</a:t>
            </a:r>
            <a:endParaRPr lang="en-US" sz="26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r>
              <a:rPr lang="en-US" sz="2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No page-based organization</a:t>
            </a:r>
          </a:p>
          <a:p>
            <a:pPr lvl="1"/>
            <a:r>
              <a:rPr lang="en-US" sz="2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Logging and Sampling Record Accesses</a:t>
            </a:r>
          </a:p>
          <a:p>
            <a:pPr lvl="1"/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3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Classification Algorithms</a:t>
            </a:r>
          </a:p>
          <a:p>
            <a:pPr lvl="1"/>
            <a:r>
              <a:rPr lang="en-US" sz="2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Forward approach</a:t>
            </a:r>
          </a:p>
          <a:p>
            <a:pPr lvl="1"/>
            <a:r>
              <a:rPr lang="en-US" sz="2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Backward approach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3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Great Performance</a:t>
            </a:r>
          </a:p>
          <a:p>
            <a:pPr lvl="1"/>
            <a:r>
              <a:rPr lang="en-US" sz="2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Consistent sub-second classification times for best algorithms</a:t>
            </a:r>
          </a:p>
          <a:p>
            <a:pPr lvl="1"/>
            <a:r>
              <a:rPr lang="en-US" sz="2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Close to optimal space overhead in practice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3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Part of Project Siberia</a:t>
            </a:r>
          </a:p>
          <a:p>
            <a:pPr lvl="1"/>
            <a:r>
              <a:rPr lang="en-US" sz="2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Stay tuned!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43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40909"/>
            <a:ext cx="9144000" cy="621792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Questions?</a:t>
            </a:r>
            <a:endParaRPr lang="en-US" sz="4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89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639762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Tighten Bounds Details </a:t>
            </a:r>
            <a:endParaRPr lang="en-US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7" name="Slide Number Placeholder 7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Segoe UI" panose="020B0502040204020203" pitchFamily="34" charset="0"/>
                <a:cs typeface="Segoe UI" panose="020B0502040204020203" pitchFamily="34" charset="0"/>
              </a:rPr>
              <a:pPr/>
              <a:t>32</a:t>
            </a:fld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9" name="Content Placeholder 2"/>
          <p:cNvSpPr txBox="1">
            <a:spLocks/>
          </p:cNvSpPr>
          <p:nvPr/>
        </p:nvSpPr>
        <p:spPr>
          <a:xfrm>
            <a:off x="0" y="910977"/>
            <a:ext cx="9151950" cy="1603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How far to read back?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During every count, remember minimum overlap value from all records straddling the threshold.</a:t>
            </a:r>
          </a:p>
          <a:p>
            <a:pPr marL="0" indent="0">
              <a:buFont typeface="Arial" pitchFamily="34" charset="0"/>
              <a:buNone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67" name="Straight Connector 266"/>
          <p:cNvCxnSpPr/>
          <p:nvPr/>
        </p:nvCxnSpPr>
        <p:spPr>
          <a:xfrm flipV="1">
            <a:off x="3555000" y="2757996"/>
            <a:ext cx="0" cy="548640"/>
          </a:xfrm>
          <a:prstGeom prst="line">
            <a:avLst/>
          </a:prstGeom>
          <a:ln w="38100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/>
          <p:nvPr/>
        </p:nvCxnSpPr>
        <p:spPr>
          <a:xfrm flipH="1">
            <a:off x="3447300" y="2757996"/>
            <a:ext cx="231900" cy="0"/>
          </a:xfrm>
          <a:prstGeom prst="line">
            <a:avLst/>
          </a:prstGeom>
          <a:ln w="38100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/>
          <p:nvPr/>
        </p:nvCxnSpPr>
        <p:spPr>
          <a:xfrm flipH="1">
            <a:off x="3439050" y="3306636"/>
            <a:ext cx="231900" cy="0"/>
          </a:xfrm>
          <a:prstGeom prst="line">
            <a:avLst/>
          </a:prstGeom>
          <a:ln w="38100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0" name="Group 269"/>
          <p:cNvGrpSpPr/>
          <p:nvPr/>
        </p:nvGrpSpPr>
        <p:grpSpPr>
          <a:xfrm>
            <a:off x="3946050" y="2678373"/>
            <a:ext cx="240150" cy="548640"/>
            <a:chOff x="1201200" y="3215781"/>
            <a:chExt cx="240150" cy="548640"/>
          </a:xfrm>
        </p:grpSpPr>
        <p:cxnSp>
          <p:nvCxnSpPr>
            <p:cNvPr id="271" name="Straight Connector 270"/>
            <p:cNvCxnSpPr/>
            <p:nvPr/>
          </p:nvCxnSpPr>
          <p:spPr>
            <a:xfrm flipV="1">
              <a:off x="1317150" y="3215781"/>
              <a:ext cx="0" cy="548640"/>
            </a:xfrm>
            <a:prstGeom prst="line">
              <a:avLst/>
            </a:prstGeom>
            <a:ln w="38100"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/>
            <p:cNvCxnSpPr/>
            <p:nvPr/>
          </p:nvCxnSpPr>
          <p:spPr>
            <a:xfrm flipH="1">
              <a:off x="1209450" y="3215781"/>
              <a:ext cx="231900" cy="0"/>
            </a:xfrm>
            <a:prstGeom prst="line">
              <a:avLst/>
            </a:prstGeom>
            <a:ln w="38100"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/>
            <p:nvPr/>
          </p:nvCxnSpPr>
          <p:spPr>
            <a:xfrm flipH="1">
              <a:off x="1201200" y="3764421"/>
              <a:ext cx="231900" cy="0"/>
            </a:xfrm>
            <a:prstGeom prst="line">
              <a:avLst/>
            </a:prstGeom>
            <a:ln w="38100"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4" name="Straight Connector 273"/>
          <p:cNvCxnSpPr/>
          <p:nvPr/>
        </p:nvCxnSpPr>
        <p:spPr>
          <a:xfrm flipH="1">
            <a:off x="2716800" y="3393936"/>
            <a:ext cx="2895600" cy="0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5" name="Group 274"/>
          <p:cNvGrpSpPr/>
          <p:nvPr/>
        </p:nvGrpSpPr>
        <p:grpSpPr>
          <a:xfrm>
            <a:off x="4194150" y="3105093"/>
            <a:ext cx="240150" cy="548640"/>
            <a:chOff x="1201200" y="3215781"/>
            <a:chExt cx="240150" cy="548640"/>
          </a:xfrm>
        </p:grpSpPr>
        <p:cxnSp>
          <p:nvCxnSpPr>
            <p:cNvPr id="276" name="Straight Connector 275"/>
            <p:cNvCxnSpPr/>
            <p:nvPr/>
          </p:nvCxnSpPr>
          <p:spPr>
            <a:xfrm flipV="1">
              <a:off x="1317150" y="3215781"/>
              <a:ext cx="0" cy="548640"/>
            </a:xfrm>
            <a:prstGeom prst="line">
              <a:avLst/>
            </a:prstGeom>
            <a:ln w="38100"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/>
            <p:cNvCxnSpPr/>
            <p:nvPr/>
          </p:nvCxnSpPr>
          <p:spPr>
            <a:xfrm flipH="1">
              <a:off x="1209450" y="3215781"/>
              <a:ext cx="231900" cy="0"/>
            </a:xfrm>
            <a:prstGeom prst="line">
              <a:avLst/>
            </a:prstGeom>
            <a:ln w="38100"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flipH="1">
              <a:off x="1201200" y="3764421"/>
              <a:ext cx="231900" cy="0"/>
            </a:xfrm>
            <a:prstGeom prst="line">
              <a:avLst/>
            </a:prstGeom>
            <a:ln w="38100"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9" name="Group 278"/>
          <p:cNvGrpSpPr/>
          <p:nvPr/>
        </p:nvGrpSpPr>
        <p:grpSpPr>
          <a:xfrm>
            <a:off x="4434300" y="2959194"/>
            <a:ext cx="240150" cy="548640"/>
            <a:chOff x="1201200" y="3215781"/>
            <a:chExt cx="240150" cy="548640"/>
          </a:xfrm>
        </p:grpSpPr>
        <p:cxnSp>
          <p:nvCxnSpPr>
            <p:cNvPr id="280" name="Straight Connector 279"/>
            <p:cNvCxnSpPr/>
            <p:nvPr/>
          </p:nvCxnSpPr>
          <p:spPr>
            <a:xfrm flipV="1">
              <a:off x="1317150" y="3215781"/>
              <a:ext cx="0" cy="548640"/>
            </a:xfrm>
            <a:prstGeom prst="line">
              <a:avLst/>
            </a:prstGeom>
            <a:ln w="38100"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/>
            <p:cNvCxnSpPr/>
            <p:nvPr/>
          </p:nvCxnSpPr>
          <p:spPr>
            <a:xfrm flipH="1">
              <a:off x="1209450" y="3215781"/>
              <a:ext cx="231900" cy="0"/>
            </a:xfrm>
            <a:prstGeom prst="line">
              <a:avLst/>
            </a:prstGeom>
            <a:ln w="38100"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/>
            <p:cNvCxnSpPr/>
            <p:nvPr/>
          </p:nvCxnSpPr>
          <p:spPr>
            <a:xfrm flipH="1">
              <a:off x="1201200" y="3764421"/>
              <a:ext cx="231900" cy="0"/>
            </a:xfrm>
            <a:prstGeom prst="line">
              <a:avLst/>
            </a:prstGeom>
            <a:ln w="38100"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3" name="Group 282"/>
          <p:cNvGrpSpPr/>
          <p:nvPr/>
        </p:nvGrpSpPr>
        <p:grpSpPr>
          <a:xfrm>
            <a:off x="4674450" y="3227013"/>
            <a:ext cx="240150" cy="548640"/>
            <a:chOff x="1201200" y="3215781"/>
            <a:chExt cx="240150" cy="548640"/>
          </a:xfrm>
        </p:grpSpPr>
        <p:cxnSp>
          <p:nvCxnSpPr>
            <p:cNvPr id="284" name="Straight Connector 283"/>
            <p:cNvCxnSpPr/>
            <p:nvPr/>
          </p:nvCxnSpPr>
          <p:spPr>
            <a:xfrm flipV="1">
              <a:off x="1317150" y="3215781"/>
              <a:ext cx="0" cy="548640"/>
            </a:xfrm>
            <a:prstGeom prst="line">
              <a:avLst/>
            </a:prstGeom>
            <a:ln w="38100"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/>
            <p:cNvCxnSpPr/>
            <p:nvPr/>
          </p:nvCxnSpPr>
          <p:spPr>
            <a:xfrm flipH="1">
              <a:off x="1209450" y="3215781"/>
              <a:ext cx="231900" cy="0"/>
            </a:xfrm>
            <a:prstGeom prst="line">
              <a:avLst/>
            </a:prstGeom>
            <a:ln w="38100"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/>
            <p:cNvCxnSpPr/>
            <p:nvPr/>
          </p:nvCxnSpPr>
          <p:spPr>
            <a:xfrm flipH="1">
              <a:off x="1201200" y="3764421"/>
              <a:ext cx="231900" cy="0"/>
            </a:xfrm>
            <a:prstGeom prst="line">
              <a:avLst/>
            </a:prstGeom>
            <a:ln w="38100"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8" name="Group 287"/>
          <p:cNvGrpSpPr/>
          <p:nvPr/>
        </p:nvGrpSpPr>
        <p:grpSpPr>
          <a:xfrm>
            <a:off x="3704100" y="2845296"/>
            <a:ext cx="240150" cy="548640"/>
            <a:chOff x="982650" y="3367146"/>
            <a:chExt cx="240150" cy="548640"/>
          </a:xfrm>
        </p:grpSpPr>
        <p:cxnSp>
          <p:nvCxnSpPr>
            <p:cNvPr id="289" name="Straight Connector 288"/>
            <p:cNvCxnSpPr/>
            <p:nvPr/>
          </p:nvCxnSpPr>
          <p:spPr>
            <a:xfrm flipV="1">
              <a:off x="1098600" y="3367146"/>
              <a:ext cx="0" cy="548640"/>
            </a:xfrm>
            <a:prstGeom prst="line">
              <a:avLst/>
            </a:prstGeom>
            <a:ln w="38100"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/>
            <p:cNvCxnSpPr/>
            <p:nvPr/>
          </p:nvCxnSpPr>
          <p:spPr>
            <a:xfrm flipH="1">
              <a:off x="990900" y="3367146"/>
              <a:ext cx="231900" cy="0"/>
            </a:xfrm>
            <a:prstGeom prst="line">
              <a:avLst/>
            </a:prstGeom>
            <a:ln w="38100"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/>
            <p:cNvCxnSpPr/>
            <p:nvPr/>
          </p:nvCxnSpPr>
          <p:spPr>
            <a:xfrm flipH="1">
              <a:off x="982650" y="3915786"/>
              <a:ext cx="231900" cy="0"/>
            </a:xfrm>
            <a:prstGeom prst="line">
              <a:avLst/>
            </a:prstGeom>
            <a:ln w="38100"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ight Brace 4"/>
          <p:cNvSpPr/>
          <p:nvPr/>
        </p:nvSpPr>
        <p:spPr>
          <a:xfrm>
            <a:off x="4914600" y="3227013"/>
            <a:ext cx="76200" cy="152400"/>
          </a:xfrm>
          <a:prstGeom prst="righ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55200" y="2749707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Minimum overlap</a:t>
            </a:r>
            <a:endParaRPr 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079000" y="3032316"/>
            <a:ext cx="609600" cy="270897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2" name="Content Placeholder 2"/>
          <p:cNvSpPr txBox="1">
            <a:spLocks/>
          </p:cNvSpPr>
          <p:nvPr/>
        </p:nvSpPr>
        <p:spPr>
          <a:xfrm>
            <a:off x="-7950" y="3886200"/>
            <a:ext cx="9151950" cy="21335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Bring upper/lower range of all records to value of minimum overlap</a:t>
            </a: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Intuition: if bounds are tightened to size of minimum overlap, overall overlap between records should be sufficiently small </a:t>
            </a:r>
          </a:p>
          <a:p>
            <a:pPr marL="0" indent="0">
              <a:buFont typeface="Arial" pitchFamily="34" charset="0"/>
              <a:buNone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05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639762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Tighten Bounds Details </a:t>
            </a:r>
            <a:endParaRPr lang="en-US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7" name="Slide Number Placeholder 7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Segoe UI" panose="020B0502040204020203" pitchFamily="34" charset="0"/>
                <a:cs typeface="Segoe UI" panose="020B0502040204020203" pitchFamily="34" charset="0"/>
              </a:rPr>
              <a:pPr/>
              <a:t>33</a:t>
            </a:fld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9" name="Content Placeholder 2"/>
          <p:cNvSpPr txBox="1">
            <a:spLocks/>
          </p:cNvSpPr>
          <p:nvPr/>
        </p:nvSpPr>
        <p:spPr>
          <a:xfrm>
            <a:off x="0" y="910977"/>
            <a:ext cx="9151950" cy="91782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How far do we read back in the log to tighten bound to given value </a:t>
            </a:r>
            <a:r>
              <a:rPr lang="en-US" sz="24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M?</a:t>
            </a:r>
          </a:p>
          <a:p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Recall bounds are calculated as follows: </a:t>
            </a:r>
          </a:p>
        </p:txBody>
      </p:sp>
      <p:cxnSp>
        <p:nvCxnSpPr>
          <p:cNvPr id="267" name="Straight Connector 266"/>
          <p:cNvCxnSpPr/>
          <p:nvPr/>
        </p:nvCxnSpPr>
        <p:spPr>
          <a:xfrm flipV="1">
            <a:off x="3803349" y="1991126"/>
            <a:ext cx="0" cy="1281263"/>
          </a:xfrm>
          <a:prstGeom prst="line">
            <a:avLst/>
          </a:prstGeom>
          <a:ln w="38100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/>
          <p:nvPr/>
        </p:nvCxnSpPr>
        <p:spPr>
          <a:xfrm flipH="1">
            <a:off x="3440574" y="1981200"/>
            <a:ext cx="725550" cy="0"/>
          </a:xfrm>
          <a:prstGeom prst="line">
            <a:avLst/>
          </a:prstGeom>
          <a:ln w="38100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3440574" y="3268579"/>
            <a:ext cx="725550" cy="0"/>
          </a:xfrm>
          <a:prstGeom prst="line">
            <a:avLst/>
          </a:prstGeom>
          <a:ln w="38100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3431899" y="2753126"/>
            <a:ext cx="725550" cy="0"/>
          </a:xfrm>
          <a:prstGeom prst="line">
            <a:avLst/>
          </a:prstGeom>
          <a:ln w="381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207727" y="2568460"/>
                <a:ext cx="4250473" cy="36933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∗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d>
                      <m:sSub>
                        <m:sSubPr>
                          <m:ctrlPr>
                            <a:rPr lang="en-US" b="0" i="1" baseline="30000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baseline="30000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b="0" i="1" baseline="30000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sub>
                      </m:sSub>
                      <m:r>
                        <a:rPr lang="en-US" b="0" i="1" baseline="30000" smtClean="0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US" b="0" i="1" baseline="30000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baseline="30000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b="0" i="1" baseline="30000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𝑅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𝑙𝑎𝑠𝑡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7727" y="2568460"/>
                <a:ext cx="4250473" cy="369332"/>
              </a:xfrm>
              <a:prstGeom prst="rect">
                <a:avLst/>
              </a:prstGeom>
              <a:blipFill rotWithShape="0">
                <a:blip r:embed="rId2"/>
                <a:stretch>
                  <a:fillRect b="-14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ight Brace 40"/>
          <p:cNvSpPr/>
          <p:nvPr/>
        </p:nvSpPr>
        <p:spPr>
          <a:xfrm rot="10800000">
            <a:off x="3193750" y="1981200"/>
            <a:ext cx="228600" cy="771926"/>
          </a:xfrm>
          <a:prstGeom prst="rightBrace">
            <a:avLst>
              <a:gd name="adj1" fmla="val 68146"/>
              <a:gd name="adj2" fmla="val 51255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2" name="Right Brace 41"/>
          <p:cNvSpPr/>
          <p:nvPr/>
        </p:nvSpPr>
        <p:spPr>
          <a:xfrm rot="10800000">
            <a:off x="3209792" y="2753126"/>
            <a:ext cx="228600" cy="519263"/>
          </a:xfrm>
          <a:prstGeom prst="rightBrace">
            <a:avLst>
              <a:gd name="adj1" fmla="val 68146"/>
              <a:gd name="adj2" fmla="val 51255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914400" y="2161994"/>
                <a:ext cx="2150327" cy="369332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b="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b="0" dirty="0" smtClean="0">
                    <a:latin typeface="Segoe UI" panose="020B0502040204020203" pitchFamily="34" charset="0"/>
                    <a:ea typeface="Cambria Math" pitchFamily="18" charset="0"/>
                    <a:cs typeface="Segoe UI" panose="020B0502040204020203" pitchFamily="34" charset="0"/>
                  </a:rPr>
                  <a:t>U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(1−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  <m: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𝐸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+1</m:t>
                        </m:r>
                      </m:sup>
                    </m:sSup>
                  </m:oMath>
                </a14:m>
                <a:endParaRPr lang="en-US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161994"/>
                <a:ext cx="2150327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819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914400" y="2828092"/>
                <a:ext cx="2150327" cy="36933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𝐿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(1−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𝐸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828092"/>
                <a:ext cx="2150327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Content Placeholder 2"/>
          <p:cNvSpPr txBox="1">
            <a:spLocks/>
          </p:cNvSpPr>
          <p:nvPr/>
        </p:nvSpPr>
        <p:spPr>
          <a:xfrm>
            <a:off x="0" y="3429000"/>
            <a:ext cx="915195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Need to read back to a time slice </a:t>
            </a:r>
            <a:r>
              <a:rPr lang="en-US" sz="2400" i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lang="en-US" sz="2400" i="1" baseline="-25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k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such that: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531327" y="4114800"/>
                <a:ext cx="3352800" cy="369332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b="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(1−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  <m: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𝐸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+1 </m:t>
                        </m:r>
                      </m:sup>
                    </m:sSup>
                  </m:oMath>
                </a14:m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&lt;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dirty="0" smtClean="0">
                    <a:latin typeface="Segoe UI" panose="020B0502040204020203" pitchFamily="34" charset="0"/>
                    <a:ea typeface="Cambria Math" pitchFamily="18" charset="0"/>
                    <a:cs typeface="Segoe UI" panose="020B0502040204020203" pitchFamily="34" charset="0"/>
                  </a:rPr>
                  <a:t>- L</a:t>
                </a:r>
                <a:endParaRPr lang="en-US" dirty="0">
                  <a:latin typeface="Segoe UI" panose="020B0502040204020203" pitchFamily="34" charset="0"/>
                  <a:ea typeface="Cambria Math" pitchFamily="18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1327" y="4114800"/>
                <a:ext cx="3352800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6452"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Content Placeholder 2"/>
          <p:cNvSpPr txBox="1">
            <a:spLocks/>
          </p:cNvSpPr>
          <p:nvPr/>
        </p:nvSpPr>
        <p:spPr>
          <a:xfrm>
            <a:off x="21787" y="4648200"/>
            <a:ext cx="915195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Solving for </a:t>
            </a:r>
            <a:r>
              <a:rPr lang="en-US" sz="2400" i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lang="en-US" sz="2400" i="1" baseline="-25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k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gives us: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2553629" y="5334000"/>
                <a:ext cx="3352800" cy="369332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b="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(1−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  <m: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𝐸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+1 </m:t>
                        </m:r>
                      </m:sup>
                    </m:sSup>
                  </m:oMath>
                </a14:m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</m:oMath>
                </a14:m>
                <a:endParaRPr lang="en-US" dirty="0">
                  <a:latin typeface="Segoe UI" panose="020B0502040204020203" pitchFamily="34" charset="0"/>
                  <a:ea typeface="Cambria Math" pitchFamily="18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3629" y="5334000"/>
                <a:ext cx="3352800" cy="369332"/>
              </a:xfrm>
              <a:prstGeom prst="rect">
                <a:avLst/>
              </a:prstGeom>
              <a:blipFill rotWithShape="0">
                <a:blip r:embed="rId6"/>
                <a:stretch>
                  <a:fillRect t="-6452"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2557346" y="5943600"/>
                <a:ext cx="3352800" cy="39600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b="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+1 −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𝑙𝑜𝑔</m:t>
                        </m:r>
                      </m:e>
                      <m: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∞</m:t>
                            </m:r>
                          </m:e>
                        </m:d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>
                  <a:latin typeface="Segoe UI" panose="020B0502040204020203" pitchFamily="34" charset="0"/>
                  <a:ea typeface="Cambria Math" pitchFamily="18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7346" y="5943600"/>
                <a:ext cx="3352800" cy="396006"/>
              </a:xfrm>
              <a:prstGeom prst="rect">
                <a:avLst/>
              </a:prstGeom>
              <a:blipFill rotWithShape="0">
                <a:blip r:embed="rId7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521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"/>
            <a:ext cx="9144000" cy="621792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Backward Parallel: Three Phases</a:t>
            </a:r>
            <a:endParaRPr 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36800" cy="5029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Phase I: Initialization</a:t>
            </a:r>
          </a:p>
          <a:p>
            <a:pPr lvl="1"/>
            <a:r>
              <a:rPr lang="en-US" u="sng" dirty="0" smtClean="0">
                <a:latin typeface="Segoe UI" panose="020B0502040204020203" pitchFamily="34" charset="0"/>
                <a:cs typeface="Segoe UI" panose="020B0502040204020203" pitchFamily="34" charset="0"/>
              </a:rPr>
              <a:t>Goal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: find an initial set of candidates and gather their statistics for defining a beginning search space</a:t>
            </a:r>
            <a:b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Phase II: Threshold Search</a:t>
            </a:r>
          </a:p>
          <a:p>
            <a:pPr lvl="1"/>
            <a:r>
              <a:rPr lang="en-US" u="sng" dirty="0" smtClean="0">
                <a:latin typeface="Segoe UI" panose="020B0502040204020203" pitchFamily="34" charset="0"/>
                <a:cs typeface="Segoe UI" panose="020B0502040204020203" pitchFamily="34" charset="0"/>
              </a:rPr>
              <a:t>Goal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: find a suitable threshold estimate value that will yield at least K records (can be within a tolerable error)</a:t>
            </a:r>
            <a:b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Phase III: Merge and Report</a:t>
            </a:r>
          </a:p>
          <a:p>
            <a:pPr lvl="1"/>
            <a:r>
              <a:rPr lang="en-US" u="sng" dirty="0" smtClean="0">
                <a:latin typeface="Segoe UI" panose="020B0502040204020203" pitchFamily="34" charset="0"/>
                <a:cs typeface="Segoe UI" panose="020B0502040204020203" pitchFamily="34" charset="0"/>
              </a:rPr>
              <a:t>Goal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: retrieve hot record ids from each worker thread and merge, creating the hot set.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01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"/>
            <a:ext cx="9144000" cy="621792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Forward Algorithm in Parallel (2)</a:t>
            </a:r>
            <a:endParaRPr 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Content Placeholder 2"/>
          <p:cNvSpPr txBox="1">
            <a:spLocks/>
          </p:cNvSpPr>
          <p:nvPr/>
        </p:nvSpPr>
        <p:spPr>
          <a:xfrm>
            <a:off x="0" y="753827"/>
            <a:ext cx="9144000" cy="25528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Each segment for an estimate calculated independently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sz="28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Only last term in each segment relies on score from previous piece</a:t>
            </a:r>
            <a:b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sz="28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28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0" y="5874102"/>
            <a:ext cx="9144000" cy="4939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Final aggregation step sums results of each piece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533400" y="3800267"/>
            <a:ext cx="83133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15700" y="3563137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t</a:t>
            </a:r>
            <a:r>
              <a:rPr lang="en-US" sz="2000" b="1" baseline="-25000" dirty="0"/>
              <a:t>1</a:t>
            </a:r>
            <a:endParaRPr lang="en-US" sz="2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8793600" y="3567795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t</a:t>
            </a:r>
            <a:r>
              <a:rPr lang="en-US" sz="2000" b="1" baseline="-25000" dirty="0" err="1"/>
              <a:t>n</a:t>
            </a:r>
            <a:endParaRPr lang="en-US" sz="2000" b="1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2900400" y="3422510"/>
            <a:ext cx="0" cy="80156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002400" y="3438502"/>
            <a:ext cx="0" cy="80156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711700" y="4132369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t</a:t>
            </a:r>
            <a:r>
              <a:rPr lang="en-US" sz="2000" b="1" baseline="-25000" dirty="0"/>
              <a:t>a</a:t>
            </a:r>
            <a:endParaRPr lang="en-US" sz="20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5820600" y="4155467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t</a:t>
            </a:r>
            <a:r>
              <a:rPr lang="en-US" sz="2000" b="1" baseline="-25000" dirty="0" err="1" smtClean="0"/>
              <a:t>b</a:t>
            </a:r>
            <a:endParaRPr 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45800" y="3999416"/>
                <a:ext cx="2587500" cy="75488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1" i="1" smtClean="0">
                              <a:latin typeface="Cambria Math"/>
                            </a:rPr>
                            <m:t>𝒘</m:t>
                          </m:r>
                        </m:e>
                        <m:sub>
                          <m:r>
                            <a:rPr lang="en-US" sz="1100" b="1" i="1" smtClean="0">
                              <a:latin typeface="Cambria Math"/>
                            </a:rPr>
                            <m:t>𝑹</m:t>
                          </m:r>
                        </m:sub>
                      </m:sSub>
                      <m:d>
                        <m:dPr>
                          <m:ctrlPr>
                            <a:rPr lang="en-US" sz="11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1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100" b="1" i="1" smtClean="0">
                                  <a:latin typeface="Cambria Math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sz="1100" b="1" i="1" smtClean="0">
                                  <a:latin typeface="Cambria Math"/>
                                </a:rPr>
                                <m:t>𝒂</m:t>
                              </m:r>
                            </m:sub>
                          </m:sSub>
                        </m:e>
                      </m:d>
                      <m:r>
                        <a:rPr lang="en-US" sz="1100" b="1" i="1" smtClean="0">
                          <a:latin typeface="Cambria Math"/>
                        </a:rPr>
                        <m:t>= </m:t>
                      </m:r>
                    </m:oMath>
                  </m:oMathPara>
                </a14:m>
                <a:endParaRPr lang="en-US" sz="1100" b="1" i="1" dirty="0" smtClean="0"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1" i="1">
                          <a:latin typeface="Cambria Math"/>
                          <a:ea typeface="Cambria Math"/>
                        </a:rPr>
                        <m:t>𝜶</m:t>
                      </m:r>
                      <m:nary>
                        <m:naryPr>
                          <m:chr m:val="∑"/>
                          <m:ctrlPr>
                            <a:rPr lang="en-US" sz="11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100" b="1" i="1" smtClean="0">
                              <a:latin typeface="Cambria Math"/>
                              <a:ea typeface="Cambria Math"/>
                            </a:rPr>
                            <m:t>𝒊</m:t>
                          </m:r>
                          <m:r>
                            <a:rPr lang="en-US" sz="1100" b="1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100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100" b="1" i="1" smtClean="0">
                                  <a:latin typeface="Cambria Math"/>
                                  <a:ea typeface="Cambria Math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sz="1100" b="1" i="1" smtClean="0">
                                  <a:latin typeface="Cambria Math"/>
                                  <a:ea typeface="Cambria Math"/>
                                </a:rPr>
                                <m:t>𝑩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sz="1100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100" b="1" i="1" smtClean="0">
                                  <a:latin typeface="Cambria Math"/>
                                  <a:ea typeface="Cambria Math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sz="1100" b="1" i="1" smtClean="0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sz="1100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100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1100" b="1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b="1" i="1" smtClean="0">
                                      <a:latin typeface="Cambria Math"/>
                                      <a:ea typeface="Cambria Math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en-US" sz="1100" b="1" i="1" smtClean="0">
                                      <a:latin typeface="Cambria Math"/>
                                      <a:ea typeface="Cambria Math"/>
                                    </a:rPr>
                                    <m:t>𝒂</m:t>
                                  </m:r>
                                  <m:r>
                                    <a:rPr lang="en-US" sz="1100" b="1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sz="1100" b="1" i="1" smtClean="0">
                                      <a:latin typeface="Cambria Math"/>
                                      <a:ea typeface="Cambria Math"/>
                                    </a:rPr>
                                    <m:t>𝒊</m:t>
                                  </m:r>
                                </m:sub>
                              </m:sSub>
                            </m:sub>
                          </m:sSub>
                          <m:sSup>
                            <m:sSupPr>
                              <m:ctrlPr>
                                <a:rPr lang="en-US" sz="1100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1100" b="1" i="1" smtClean="0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1100" b="1" i="1" smtClean="0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  <m:r>
                                <a:rPr lang="en-US" sz="1100" b="1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1100" b="1" i="1" smtClean="0">
                                  <a:latin typeface="Cambria Math"/>
                                  <a:ea typeface="Cambria Math"/>
                                </a:rPr>
                                <m:t>𝜶</m:t>
                              </m:r>
                              <m:r>
                                <a:rPr lang="en-US" sz="1100" b="1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1100" b="1" i="1" smtClean="0">
                                  <a:latin typeface="Cambria Math"/>
                                  <a:ea typeface="Cambria Math"/>
                                </a:rPr>
                                <m:t>𝒊</m:t>
                              </m:r>
                              <m:r>
                                <a:rPr lang="en-US" sz="1100" b="1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1100" b="1" i="1" smtClean="0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sup>
                          </m:sSup>
                          <m:r>
                            <a:rPr lang="en-US" sz="1100" b="1" i="1" smtClean="0">
                              <a:latin typeface="Cambria Math"/>
                              <a:ea typeface="Cambria Math"/>
                            </a:rPr>
                            <m:t> +</m:t>
                          </m:r>
                          <m:sSup>
                            <m:sSupPr>
                              <m:ctrlPr>
                                <a:rPr lang="en-US" sz="1100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1100" b="1" i="1" smtClean="0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1100" b="1" i="1" smtClean="0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  <m:r>
                                <a:rPr lang="en-US" sz="1100" b="1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1100" b="1" i="1" smtClean="0">
                                  <a:latin typeface="Cambria Math"/>
                                  <a:ea typeface="Cambria Math"/>
                                </a:rPr>
                                <m:t>𝜶</m:t>
                              </m:r>
                              <m:r>
                                <a:rPr lang="en-US" sz="1100" b="1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1100" b="1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b="1" i="1" smtClean="0">
                                      <a:latin typeface="Cambria Math"/>
                                      <a:ea typeface="Cambria Math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en-US" sz="1100" b="1" i="1" smtClean="0">
                                      <a:latin typeface="Cambria Math"/>
                                      <a:ea typeface="Cambria Math"/>
                                    </a:rPr>
                                    <m:t>𝒂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sz="1100" b="1" i="1" smtClean="0">
                              <a:latin typeface="Cambria Math"/>
                              <a:ea typeface="Cambria Math"/>
                            </a:rPr>
                            <m:t>∗</m:t>
                          </m:r>
                          <m:r>
                            <a:rPr lang="en-US" sz="1100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e>
                      </m:nary>
                    </m:oMath>
                  </m:oMathPara>
                </a14:m>
                <a:endParaRPr lang="en-US" sz="1100" b="1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00" y="3999416"/>
                <a:ext cx="2587500" cy="754887"/>
              </a:xfrm>
              <a:prstGeom prst="rect">
                <a:avLst/>
              </a:prstGeom>
              <a:blipFill rotWithShape="0">
                <a:blip r:embed="rId3"/>
                <a:stretch>
                  <a:fillRect l="-8000" t="-45600" b="-10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043200" y="3999416"/>
                <a:ext cx="2818200" cy="75552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1" i="1" smtClean="0">
                              <a:latin typeface="Cambria Math"/>
                            </a:rPr>
                            <m:t>𝒘</m:t>
                          </m:r>
                        </m:e>
                        <m:sub>
                          <m:r>
                            <a:rPr lang="en-US" sz="1100" b="1" i="1" smtClean="0">
                              <a:latin typeface="Cambria Math"/>
                            </a:rPr>
                            <m:t>𝑹</m:t>
                          </m:r>
                        </m:sub>
                      </m:sSub>
                      <m:d>
                        <m:dPr>
                          <m:ctrlPr>
                            <a:rPr lang="en-US" sz="11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1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100" b="1" i="1" smtClean="0">
                                  <a:latin typeface="Cambria Math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sz="1100" b="1" i="1" smtClean="0">
                                  <a:latin typeface="Cambria Math"/>
                                </a:rPr>
                                <m:t>𝒃</m:t>
                              </m:r>
                            </m:sub>
                          </m:sSub>
                        </m:e>
                      </m:d>
                      <m:r>
                        <a:rPr lang="en-US" sz="1100" b="1" i="1" smtClean="0">
                          <a:latin typeface="Cambria Math"/>
                        </a:rPr>
                        <m:t>= </m:t>
                      </m:r>
                    </m:oMath>
                  </m:oMathPara>
                </a14:m>
                <a:endParaRPr lang="en-US" sz="1100" b="1" i="1" dirty="0" smtClean="0"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1" i="1">
                          <a:latin typeface="Cambria Math"/>
                          <a:ea typeface="Cambria Math"/>
                        </a:rPr>
                        <m:t>𝜶</m:t>
                      </m:r>
                      <m:nary>
                        <m:naryPr>
                          <m:chr m:val="∑"/>
                          <m:ctrlPr>
                            <a:rPr lang="en-US" sz="11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100" b="1" i="1" smtClean="0">
                              <a:latin typeface="Cambria Math"/>
                              <a:ea typeface="Cambria Math"/>
                            </a:rPr>
                            <m:t>𝒊</m:t>
                          </m:r>
                          <m:r>
                            <a:rPr lang="en-US" sz="1100" b="1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100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100" b="1" i="1" smtClean="0">
                                  <a:latin typeface="Cambria Math"/>
                                  <a:ea typeface="Cambria Math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sz="1100" b="1" i="1" smtClean="0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</m:sub>
                          </m:sSub>
                          <m:r>
                            <m:rPr>
                              <m:brk m:alnAt="23"/>
                            </m:rPr>
                            <a:rPr lang="en-US" sz="1100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1100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  <m:sup>
                          <m:sSub>
                            <m:sSubPr>
                              <m:ctrlPr>
                                <a:rPr lang="en-US" sz="1100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100" b="1" i="1" smtClean="0">
                                  <a:latin typeface="Cambria Math"/>
                                  <a:ea typeface="Cambria Math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sz="1100" b="1" i="1" smtClean="0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sz="1100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100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1100" b="1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b="1" i="1" smtClean="0">
                                      <a:latin typeface="Cambria Math"/>
                                      <a:ea typeface="Cambria Math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en-US" sz="1100" b="1" i="1" smtClean="0">
                                      <a:latin typeface="Cambria Math"/>
                                      <a:ea typeface="Cambria Math"/>
                                    </a:rPr>
                                    <m:t>𝒃</m:t>
                                  </m:r>
                                  <m:r>
                                    <a:rPr lang="en-US" sz="1100" b="1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sz="1100" b="1" i="1" smtClean="0">
                                      <a:latin typeface="Cambria Math"/>
                                      <a:ea typeface="Cambria Math"/>
                                    </a:rPr>
                                    <m:t>𝒊</m:t>
                                  </m:r>
                                </m:sub>
                              </m:sSub>
                            </m:sub>
                          </m:sSub>
                          <m:sSup>
                            <m:sSupPr>
                              <m:ctrlPr>
                                <a:rPr lang="en-US" sz="1100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1100" b="1" i="1" smtClean="0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1100" b="1" i="1" smtClean="0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  <m:r>
                                <a:rPr lang="en-US" sz="1100" b="1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1100" b="1" i="1" smtClean="0">
                                  <a:latin typeface="Cambria Math"/>
                                  <a:ea typeface="Cambria Math"/>
                                </a:rPr>
                                <m:t>𝜶</m:t>
                              </m:r>
                              <m:r>
                                <a:rPr lang="en-US" sz="1100" b="1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1100" b="1" i="1" smtClean="0">
                                  <a:latin typeface="Cambria Math"/>
                                  <a:ea typeface="Cambria Math"/>
                                </a:rPr>
                                <m:t>𝒊</m:t>
                              </m:r>
                              <m:r>
                                <a:rPr lang="en-US" sz="1100" b="1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1100" b="1" i="1" smtClean="0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sup>
                          </m:sSup>
                          <m:r>
                            <a:rPr lang="en-US" sz="1100" b="1" i="1" smtClean="0">
                              <a:latin typeface="Cambria Math"/>
                              <a:ea typeface="Cambria Math"/>
                            </a:rPr>
                            <m:t> +</m:t>
                          </m:r>
                          <m:sSup>
                            <m:sSupPr>
                              <m:ctrlPr>
                                <a:rPr lang="en-US" sz="1100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1100" b="1" i="1" smtClean="0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1100" b="1" i="1" smtClean="0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  <m:r>
                                <a:rPr lang="en-US" sz="1100" b="1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1100" b="1" i="1" smtClean="0">
                                  <a:latin typeface="Cambria Math"/>
                                  <a:ea typeface="Cambria Math"/>
                                </a:rPr>
                                <m:t>𝜶</m:t>
                              </m:r>
                              <m:r>
                                <a:rPr lang="en-US" sz="1100" b="1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1100" b="1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b="1" i="1" smtClean="0">
                                      <a:latin typeface="Cambria Math"/>
                                      <a:ea typeface="Cambria Math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en-US" sz="1100" b="1" i="1" smtClean="0">
                                      <a:latin typeface="Cambria Math"/>
                                      <a:ea typeface="Cambria Math"/>
                                    </a:rPr>
                                    <m:t>𝒃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sz="1100" b="1" i="1" smtClean="0">
                              <a:latin typeface="Cambria Math"/>
                              <a:ea typeface="Cambria Math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sz="1100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100" b="1" i="1" smtClean="0">
                                  <a:latin typeface="Cambria Math"/>
                                  <a:ea typeface="Cambria Math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n-US" sz="1100" b="1" i="1" smtClean="0">
                                  <a:latin typeface="Cambria Math"/>
                                  <a:ea typeface="Cambria Math"/>
                                </a:rPr>
                                <m:t>𝑹</m:t>
                              </m:r>
                            </m:sub>
                          </m:sSub>
                          <m:r>
                            <a:rPr lang="en-US" sz="1100" b="1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100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100" b="1" i="1" smtClean="0">
                                  <a:latin typeface="Cambria Math"/>
                                  <a:ea typeface="Cambria Math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sz="1100" b="1" i="1" smtClean="0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</m:sub>
                          </m:sSub>
                          <m:r>
                            <a:rPr lang="en-US" sz="1100" b="1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1100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3200" y="3999416"/>
                <a:ext cx="2818200" cy="755528"/>
              </a:xfrm>
              <a:prstGeom prst="rect">
                <a:avLst/>
              </a:prstGeom>
              <a:blipFill rotWithShape="0">
                <a:blip r:embed="rId4"/>
                <a:stretch>
                  <a:fillRect l="-9483" t="-45600" b="-10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172200" y="3998647"/>
                <a:ext cx="2818200" cy="755656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1" i="1" smtClean="0">
                              <a:latin typeface="Cambria Math"/>
                            </a:rPr>
                            <m:t>𝒘</m:t>
                          </m:r>
                        </m:e>
                        <m:sub>
                          <m:r>
                            <a:rPr lang="en-US" sz="1100" b="1" i="1" smtClean="0">
                              <a:latin typeface="Cambria Math"/>
                            </a:rPr>
                            <m:t>𝑹</m:t>
                          </m:r>
                        </m:sub>
                      </m:sSub>
                      <m:d>
                        <m:dPr>
                          <m:ctrlPr>
                            <a:rPr lang="en-US" sz="11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1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100" b="1" i="1" smtClean="0">
                                  <a:latin typeface="Cambria Math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sz="1100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e>
                      </m:d>
                      <m:r>
                        <a:rPr lang="en-US" sz="1100" b="1" i="1" smtClean="0">
                          <a:latin typeface="Cambria Math"/>
                        </a:rPr>
                        <m:t>= </m:t>
                      </m:r>
                    </m:oMath>
                  </m:oMathPara>
                </a14:m>
                <a:endParaRPr lang="en-US" sz="1100" b="1" i="1" dirty="0" smtClean="0"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1" i="1">
                          <a:latin typeface="Cambria Math"/>
                          <a:ea typeface="Cambria Math"/>
                        </a:rPr>
                        <m:t>𝜶</m:t>
                      </m:r>
                      <m:nary>
                        <m:naryPr>
                          <m:chr m:val="∑"/>
                          <m:ctrlPr>
                            <a:rPr lang="en-US" sz="11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100" b="1" i="1" smtClean="0">
                              <a:latin typeface="Cambria Math"/>
                              <a:ea typeface="Cambria Math"/>
                            </a:rPr>
                            <m:t>𝒊</m:t>
                          </m:r>
                          <m:r>
                            <a:rPr lang="en-US" sz="1100" b="1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100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100" b="1" i="1" smtClean="0">
                                  <a:latin typeface="Cambria Math"/>
                                  <a:ea typeface="Cambria Math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sz="1100" b="1" i="1" smtClean="0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sub>
                          </m:sSub>
                          <m:r>
                            <m:rPr>
                              <m:brk m:alnAt="23"/>
                            </m:rPr>
                            <a:rPr lang="en-US" sz="1100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1100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  <m:sup>
                          <m:sSub>
                            <m:sSubPr>
                              <m:ctrlPr>
                                <a:rPr lang="en-US" sz="1100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100" b="1" i="1" smtClean="0">
                                  <a:latin typeface="Cambria Math"/>
                                  <a:ea typeface="Cambria Math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sz="1100" b="1" i="1" smtClean="0">
                                  <a:latin typeface="Cambria Math"/>
                                  <a:ea typeface="Cambria Math"/>
                                </a:rPr>
                                <m:t>𝑬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sz="1100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100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1100" b="1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b="1" i="1" smtClean="0">
                                      <a:latin typeface="Cambria Math"/>
                                      <a:ea typeface="Cambria Math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en-US" sz="1100" b="1" i="1" smtClean="0">
                                      <a:latin typeface="Cambria Math"/>
                                      <a:ea typeface="Cambria Math"/>
                                    </a:rPr>
                                    <m:t>𝑬</m:t>
                                  </m:r>
                                  <m:r>
                                    <a:rPr lang="en-US" sz="1100" b="1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sz="1100" b="1" i="1" smtClean="0">
                                      <a:latin typeface="Cambria Math"/>
                                      <a:ea typeface="Cambria Math"/>
                                    </a:rPr>
                                    <m:t>𝒊</m:t>
                                  </m:r>
                                </m:sub>
                              </m:sSub>
                            </m:sub>
                          </m:sSub>
                          <m:sSup>
                            <m:sSupPr>
                              <m:ctrlPr>
                                <a:rPr lang="en-US" sz="1100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1100" b="1" i="1" smtClean="0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1100" b="1" i="1" smtClean="0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  <m:r>
                                <a:rPr lang="en-US" sz="1100" b="1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1100" b="1" i="1" smtClean="0">
                                  <a:latin typeface="Cambria Math"/>
                                  <a:ea typeface="Cambria Math"/>
                                </a:rPr>
                                <m:t>𝜶</m:t>
                              </m:r>
                              <m:r>
                                <a:rPr lang="en-US" sz="1100" b="1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1100" b="1" i="1" smtClean="0">
                                  <a:latin typeface="Cambria Math"/>
                                  <a:ea typeface="Cambria Math"/>
                                </a:rPr>
                                <m:t>𝒊</m:t>
                              </m:r>
                              <m:r>
                                <a:rPr lang="en-US" sz="1100" b="1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1100" b="1" i="1" smtClean="0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sup>
                          </m:sSup>
                          <m:r>
                            <a:rPr lang="en-US" sz="1100" b="1" i="1" smtClean="0">
                              <a:latin typeface="Cambria Math"/>
                              <a:ea typeface="Cambria Math"/>
                            </a:rPr>
                            <m:t> +</m:t>
                          </m:r>
                          <m:sSup>
                            <m:sSupPr>
                              <m:ctrlPr>
                                <a:rPr lang="en-US" sz="1100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1100" b="1" i="1" smtClean="0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1100" b="1" i="1" smtClean="0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  <m:r>
                                <a:rPr lang="en-US" sz="1100" b="1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1100" b="1" i="1" smtClean="0">
                                  <a:latin typeface="Cambria Math"/>
                                  <a:ea typeface="Cambria Math"/>
                                </a:rPr>
                                <m:t>𝜶</m:t>
                              </m:r>
                              <m:r>
                                <a:rPr lang="en-US" sz="1100" b="1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1100" b="1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b="1" i="1" smtClean="0">
                                      <a:latin typeface="Cambria Math"/>
                                      <a:ea typeface="Cambria Math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en-US" sz="1100" b="1" i="1" smtClean="0">
                                      <a:latin typeface="Cambria Math"/>
                                      <a:ea typeface="Cambria Math"/>
                                    </a:rPr>
                                    <m:t>𝑬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sz="1100" b="1" i="1" smtClean="0">
                              <a:latin typeface="Cambria Math"/>
                              <a:ea typeface="Cambria Math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sz="1100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100" b="1" i="1" smtClean="0">
                                  <a:latin typeface="Cambria Math"/>
                                  <a:ea typeface="Cambria Math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n-US" sz="1100" b="1" i="1" smtClean="0">
                                  <a:latin typeface="Cambria Math"/>
                                  <a:ea typeface="Cambria Math"/>
                                </a:rPr>
                                <m:t>𝑹</m:t>
                              </m:r>
                            </m:sub>
                          </m:sSub>
                          <m:r>
                            <a:rPr lang="en-US" sz="1100" b="1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100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100" b="1" i="1" smtClean="0">
                                  <a:latin typeface="Cambria Math"/>
                                  <a:ea typeface="Cambria Math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sz="1100" b="1" i="1" smtClean="0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sub>
                          </m:sSub>
                          <m:r>
                            <a:rPr lang="en-US" sz="1100" b="1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1100" b="1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3998647"/>
                <a:ext cx="2818200" cy="755656"/>
              </a:xfrm>
              <a:prstGeom prst="rect">
                <a:avLst/>
              </a:prstGeom>
              <a:blipFill rotWithShape="0">
                <a:blip r:embed="rId5"/>
                <a:stretch>
                  <a:fillRect l="-9719" t="-45600" b="-10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Oval 42"/>
          <p:cNvSpPr/>
          <p:nvPr/>
        </p:nvSpPr>
        <p:spPr>
          <a:xfrm>
            <a:off x="8436300" y="4303028"/>
            <a:ext cx="533400" cy="315510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5306400" y="4304873"/>
            <a:ext cx="533400" cy="315510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Curved Connector 44"/>
          <p:cNvCxnSpPr>
            <a:stCxn id="43" idx="4"/>
            <a:endCxn id="40" idx="2"/>
          </p:cNvCxnSpPr>
          <p:nvPr/>
        </p:nvCxnSpPr>
        <p:spPr>
          <a:xfrm rot="5400000">
            <a:off x="6509447" y="2561391"/>
            <a:ext cx="136406" cy="4250700"/>
          </a:xfrm>
          <a:prstGeom prst="curvedConnector3">
            <a:avLst>
              <a:gd name="adj1" fmla="val 320372"/>
            </a:avLst>
          </a:prstGeom>
          <a:ln w="127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urved Connector 45"/>
          <p:cNvCxnSpPr>
            <a:stCxn id="44" idx="4"/>
            <a:endCxn id="39" idx="2"/>
          </p:cNvCxnSpPr>
          <p:nvPr/>
        </p:nvCxnSpPr>
        <p:spPr>
          <a:xfrm rot="5400000">
            <a:off x="3439365" y="2620568"/>
            <a:ext cx="133920" cy="4133550"/>
          </a:xfrm>
          <a:prstGeom prst="curvedConnector3">
            <a:avLst>
              <a:gd name="adj1" fmla="val 270699"/>
            </a:avLst>
          </a:prstGeom>
          <a:ln w="127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502800" y="3785942"/>
            <a:ext cx="83133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111650" y="3343817"/>
            <a:ext cx="989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Piece</a:t>
            </a:r>
            <a:r>
              <a:rPr lang="en-US" sz="2000" b="1" baseline="-25000" dirty="0" smtClean="0"/>
              <a:t>1</a:t>
            </a:r>
            <a:endParaRPr lang="en-US" sz="20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3931050" y="3347732"/>
            <a:ext cx="100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Piece</a:t>
            </a:r>
            <a:r>
              <a:rPr lang="en-US" sz="2000" b="1" baseline="-25000" dirty="0" smtClean="0"/>
              <a:t>2</a:t>
            </a:r>
            <a:endParaRPr lang="en-US" sz="20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7055250" y="3348259"/>
            <a:ext cx="100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Piece</a:t>
            </a:r>
            <a:r>
              <a:rPr lang="en-US" sz="2000" b="1" baseline="-25000" dirty="0"/>
              <a:t>3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78086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36702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Microsoft SQL Server “</a:t>
            </a:r>
            <a:r>
              <a:rPr lang="en-US" sz="3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Hekaton</a:t>
            </a: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”</a:t>
            </a:r>
            <a:endParaRPr lang="en-US" sz="3600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51314"/>
            <a:ext cx="9144000" cy="431038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Main-memory optimized database engine targeting OLTP workloads</a:t>
            </a:r>
            <a:b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Designed for high-levels of concurrency</a:t>
            </a:r>
          </a:p>
          <a:p>
            <a:pPr lvl="1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Multi-version optimistic concurrency control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Latch-free data structures</a:t>
            </a:r>
            <a:b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Record-centric data organization</a:t>
            </a:r>
          </a:p>
          <a:p>
            <a:pPr lvl="1"/>
            <a:r>
              <a:rPr lang="en-US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No page-based organization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Oblivious to OS memory pages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11" y="329529"/>
            <a:ext cx="2074145" cy="1713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90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36702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Motivation</a:t>
            </a:r>
            <a:endParaRPr lang="en-US" sz="3600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89710"/>
            <a:ext cx="9144000" cy="6068290"/>
          </a:xfrm>
        </p:spPr>
        <p:txBody>
          <a:bodyPr>
            <a:normAutofit fontScale="70000" lnSpcReduction="20000"/>
          </a:bodyPr>
          <a:lstStyle/>
          <a:p>
            <a:r>
              <a:rPr lang="en-US" sz="4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First step in managing cold data is identifying it</a:t>
            </a:r>
          </a:p>
          <a:p>
            <a:endParaRPr lang="en-US" sz="4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4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Why not </a:t>
            </a:r>
            <a:r>
              <a:rPr lang="en-US" sz="4000" dirty="0"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lang="en-US" sz="4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aching?</a:t>
            </a:r>
          </a:p>
          <a:p>
            <a:pPr lvl="1"/>
            <a:r>
              <a:rPr lang="en-US" sz="3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No page-based organization to exploit</a:t>
            </a:r>
          </a:p>
          <a:p>
            <a:pPr lvl="1"/>
            <a:r>
              <a:rPr lang="en-US" sz="3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Only record granularity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4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Space overhead</a:t>
            </a:r>
          </a:p>
          <a:p>
            <a:pPr lvl="1"/>
            <a:r>
              <a:rPr lang="en-US" sz="3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Cache techniques requires per-item statistics</a:t>
            </a:r>
          </a:p>
          <a:p>
            <a:pPr lvl="1"/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4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Overhead on critical path</a:t>
            </a:r>
            <a:endParaRPr lang="en-US" sz="4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r>
              <a:rPr lang="en-US" sz="3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Cache techniques require book-keeping on critical </a:t>
            </a:r>
            <a:r>
              <a:rPr lang="en-US" sz="3400" dirty="0">
                <a:latin typeface="Segoe UI" panose="020B0502040204020203" pitchFamily="34" charset="0"/>
                <a:cs typeface="Segoe UI" panose="020B0502040204020203" pitchFamily="34" charset="0"/>
              </a:rPr>
              <a:t>path</a:t>
            </a:r>
          </a:p>
          <a:p>
            <a:pPr lvl="1"/>
            <a:r>
              <a:rPr lang="en-US" sz="3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Queue updates introduce 25% overhead in our system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4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No need to meet a hard deadline</a:t>
            </a:r>
          </a:p>
          <a:p>
            <a:pPr lvl="1"/>
            <a:r>
              <a:rPr lang="en-US" sz="3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Property we can exploit</a:t>
            </a:r>
          </a:p>
          <a:p>
            <a:pPr lvl="1"/>
            <a:r>
              <a:rPr lang="en-US" sz="3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Cold data management is a performance/cost optimization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25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36702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Requirements</a:t>
            </a:r>
            <a:endParaRPr lang="en-US" sz="3600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8396"/>
            <a:ext cx="9144000" cy="3149506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Minimize space overhead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Cannot store access statistics on records in the database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8 Bytes * 50B records = </a:t>
            </a:r>
            <a:r>
              <a:rPr lang="en-US" u="sng" dirty="0" smtClean="0">
                <a:latin typeface="Segoe UI" panose="020B0502040204020203" pitchFamily="34" charset="0"/>
                <a:cs typeface="Segoe UI" panose="020B0502040204020203" pitchFamily="34" charset="0"/>
              </a:rPr>
              <a:t>372 GB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lvl="1" indent="0">
              <a:buNone/>
            </a:pPr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Minimize overhead on critical path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Main-memory systems have short critical paths (speed)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Remove hot/cold classification decision from critical path</a:t>
            </a:r>
          </a:p>
        </p:txBody>
      </p:sp>
    </p:spTree>
    <p:extLst>
      <p:ext uri="{BB962C8B-B14F-4D97-AF65-F5344CB8AC3E}">
        <p14:creationId xmlns:p14="http://schemas.microsoft.com/office/powerpoint/2010/main" val="410619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21792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Outline</a:t>
            </a:r>
            <a:endParaRPr lang="en-US" sz="3200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20574"/>
            <a:ext cx="9144000" cy="4399092"/>
          </a:xfrm>
        </p:spPr>
        <p:txBody>
          <a:bodyPr>
            <a:normAutofit lnSpcReduction="10000"/>
          </a:bodyPr>
          <a:lstStyle/>
          <a:p>
            <a:r>
              <a:rPr lang="en-US" sz="3000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Overview of approach</a:t>
            </a:r>
          </a:p>
          <a:p>
            <a:pPr lvl="1"/>
            <a:r>
              <a:rPr lang="en-US" sz="2600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Siberia</a:t>
            </a:r>
          </a:p>
          <a:p>
            <a:pPr lvl="1"/>
            <a:r>
              <a:rPr lang="en-US" sz="2600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Logging and Sampling</a:t>
            </a:r>
          </a:p>
          <a:p>
            <a:pPr lvl="1"/>
            <a:r>
              <a:rPr lang="en-US" sz="2600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Exponential smoothing</a:t>
            </a:r>
          </a:p>
          <a:p>
            <a:pPr lvl="1"/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3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Classification Algorithms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3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Performance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3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45055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36702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Siberia: Cold Data Management</a:t>
            </a:r>
            <a:endParaRPr lang="en-US" sz="3600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35001" y="2060566"/>
            <a:ext cx="17526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Index Cursor</a:t>
            </a:r>
            <a:endParaRPr lang="en-US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67400" y="2592457"/>
            <a:ext cx="17526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Cold record cache</a:t>
            </a:r>
            <a:endParaRPr lang="en-US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35001" y="3355966"/>
            <a:ext cx="17526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Scanner</a:t>
            </a:r>
            <a:endParaRPr lang="en-US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75528" y="4441391"/>
            <a:ext cx="20193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Hot index scanner</a:t>
            </a:r>
            <a:endParaRPr lang="en-US" sz="17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485900" y="5794366"/>
            <a:ext cx="2019300" cy="8382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Memory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(hot storage)</a:t>
            </a:r>
            <a:endParaRPr lang="en-US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" name="Straight Arrow Connector 9"/>
          <p:cNvCxnSpPr>
            <a:stCxn id="5" idx="2"/>
            <a:endCxn id="7" idx="0"/>
          </p:cNvCxnSpPr>
          <p:nvPr/>
        </p:nvCxnSpPr>
        <p:spPr>
          <a:xfrm>
            <a:off x="4411301" y="2441566"/>
            <a:ext cx="0" cy="9144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8" idx="0"/>
          </p:cNvCxnSpPr>
          <p:nvPr/>
        </p:nvCxnSpPr>
        <p:spPr>
          <a:xfrm flipH="1">
            <a:off x="2485178" y="3736966"/>
            <a:ext cx="1049823" cy="704425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295900" y="4441391"/>
            <a:ext cx="2027538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Cold index scanner</a:t>
            </a:r>
            <a:endParaRPr lang="en-US" sz="17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3" name="Straight Arrow Connector 12"/>
          <p:cNvCxnSpPr>
            <a:endCxn id="12" idx="0"/>
          </p:cNvCxnSpPr>
          <p:nvPr/>
        </p:nvCxnSpPr>
        <p:spPr>
          <a:xfrm>
            <a:off x="5295900" y="3736966"/>
            <a:ext cx="1013769" cy="704425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2" idx="2"/>
            <a:endCxn id="23" idx="1"/>
          </p:cNvCxnSpPr>
          <p:nvPr/>
        </p:nvCxnSpPr>
        <p:spPr>
          <a:xfrm>
            <a:off x="6309669" y="4822391"/>
            <a:ext cx="3331" cy="971975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2"/>
          </p:cNvCxnSpPr>
          <p:nvPr/>
        </p:nvCxnSpPr>
        <p:spPr>
          <a:xfrm>
            <a:off x="2485178" y="4822391"/>
            <a:ext cx="10372" cy="1048175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6" idx="1"/>
          </p:cNvCxnSpPr>
          <p:nvPr/>
        </p:nvCxnSpPr>
        <p:spPr>
          <a:xfrm>
            <a:off x="4411301" y="2859157"/>
            <a:ext cx="1456099" cy="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086600" y="4993417"/>
            <a:ext cx="1600200" cy="4199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Access filters</a:t>
            </a:r>
            <a:endParaRPr lang="en-US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8" name="Straight Arrow Connector 17"/>
          <p:cNvCxnSpPr>
            <a:endCxn id="17" idx="1"/>
          </p:cNvCxnSpPr>
          <p:nvPr/>
        </p:nvCxnSpPr>
        <p:spPr>
          <a:xfrm>
            <a:off x="6305550" y="5203391"/>
            <a:ext cx="781050" cy="1"/>
          </a:xfrm>
          <a:prstGeom prst="straightConnector1">
            <a:avLst/>
          </a:prstGeom>
          <a:ln w="31750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630441" y="5222017"/>
            <a:ext cx="1592348" cy="4199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Update memo</a:t>
            </a:r>
            <a:endParaRPr lang="en-US" sz="17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0" name="Straight Arrow Connector 19"/>
          <p:cNvCxnSpPr>
            <a:stCxn id="19" idx="3"/>
          </p:cNvCxnSpPr>
          <p:nvPr/>
        </p:nvCxnSpPr>
        <p:spPr>
          <a:xfrm>
            <a:off x="5222789" y="5431992"/>
            <a:ext cx="1090211" cy="0"/>
          </a:xfrm>
          <a:prstGeom prst="straightConnector1">
            <a:avLst/>
          </a:prstGeom>
          <a:ln w="31750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lowchart: Magnetic Disk 20"/>
          <p:cNvSpPr/>
          <p:nvPr/>
        </p:nvSpPr>
        <p:spPr>
          <a:xfrm>
            <a:off x="1981200" y="2289166"/>
            <a:ext cx="884978" cy="876300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Access log</a:t>
            </a:r>
            <a:endParaRPr lang="en-US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2" name="Straight Arrow Connector 21"/>
          <p:cNvCxnSpPr>
            <a:endCxn id="21" idx="4"/>
          </p:cNvCxnSpPr>
          <p:nvPr/>
        </p:nvCxnSpPr>
        <p:spPr>
          <a:xfrm flipH="1">
            <a:off x="2866178" y="2708266"/>
            <a:ext cx="1545124" cy="19050"/>
          </a:xfrm>
          <a:prstGeom prst="straightConnector1">
            <a:avLst/>
          </a:prstGeom>
          <a:ln w="254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lowchart: Magnetic Disk 22"/>
          <p:cNvSpPr/>
          <p:nvPr/>
        </p:nvSpPr>
        <p:spPr>
          <a:xfrm>
            <a:off x="5463200" y="5794366"/>
            <a:ext cx="1699600" cy="894029"/>
          </a:xfrm>
          <a:prstGeom prst="flowChartMagneticDisk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Siberia 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en-US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cold storage)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14400" y="2441566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Offline analysis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Left-Right Arrow 25"/>
          <p:cNvSpPr/>
          <p:nvPr/>
        </p:nvSpPr>
        <p:spPr>
          <a:xfrm>
            <a:off x="3630441" y="5999339"/>
            <a:ext cx="1657160" cy="228600"/>
          </a:xfrm>
          <a:prstGeom prst="left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35001" y="6253315"/>
            <a:ext cx="1824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Periodic migration</a:t>
            </a: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0" y="1076892"/>
            <a:ext cx="9144000" cy="58722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Project studying cold data management in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Hekaton</a:t>
            </a:r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88048" y="2235617"/>
            <a:ext cx="2512541" cy="100185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1891229"/>
            <a:ext cx="34665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1. Cold data classification (this talk)</a:t>
            </a:r>
            <a:endParaRPr lang="en-US" sz="1600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5413168" y="5750640"/>
            <a:ext cx="1844368" cy="1001853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257536" y="5962807"/>
            <a:ext cx="1367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sz="1600" dirty="0" smtClean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Storage techniques</a:t>
            </a:r>
            <a:endParaRPr lang="en-US" sz="1600" dirty="0">
              <a:solidFill>
                <a:srgbClr val="00B05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3555231" y="5074508"/>
            <a:ext cx="1755160" cy="1677985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5767894" y="2441566"/>
            <a:ext cx="1959198" cy="795904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767893" y="2062763"/>
            <a:ext cx="320311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3. Cold data access and migration</a:t>
            </a:r>
            <a:endParaRPr lang="en-US" sz="1600" dirty="0">
              <a:solidFill>
                <a:srgbClr val="7030A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7003502" y="4892183"/>
            <a:ext cx="1802747" cy="634633"/>
          </a:xfrm>
          <a:prstGeom prst="roundRect">
            <a:avLst/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369448" y="4339503"/>
            <a:ext cx="1714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66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  <a:r>
              <a:rPr lang="en-US" sz="1600" dirty="0" smtClean="0">
                <a:solidFill>
                  <a:srgbClr val="FF66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Cold storage</a:t>
            </a:r>
          </a:p>
          <a:p>
            <a:r>
              <a:rPr lang="en-US" sz="1600" dirty="0" smtClean="0">
                <a:solidFill>
                  <a:srgbClr val="FF66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access reduction</a:t>
            </a:r>
            <a:endParaRPr lang="en-US" sz="1600" dirty="0">
              <a:solidFill>
                <a:srgbClr val="FF66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42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19" grpId="0" animBg="1"/>
      <p:bldP spid="21" grpId="0" animBg="1"/>
      <p:bldP spid="24" grpId="0"/>
      <p:bldP spid="26" grpId="0" animBg="1"/>
      <p:bldP spid="27" grpId="0"/>
      <p:bldP spid="29" grpId="0" animBg="1"/>
      <p:bldP spid="33" grpId="0"/>
      <p:bldP spid="34" grpId="0" animBg="1"/>
      <p:bldP spid="35" grpId="0"/>
      <p:bldP spid="36" grpId="0" animBg="1"/>
      <p:bldP spid="40" grpId="0" animBg="1"/>
      <p:bldP spid="41" grpId="0"/>
      <p:bldP spid="42" grpId="0" animBg="1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36702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Logging and Sampling</a:t>
            </a:r>
            <a:endParaRPr lang="en-US" sz="3600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582755"/>
            <a:ext cx="9144000" cy="327524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Log record accesses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Accesses can be batched and written asynchronously</a:t>
            </a:r>
          </a:p>
          <a:p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Write </a:t>
            </a:r>
            <a:r>
              <a:rPr lang="en-US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only a sample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of record accesses to the log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Sampling minimizes overhead on the critical path</a:t>
            </a:r>
          </a:p>
          <a:p>
            <a:pPr marL="457200" lvl="1" indent="0">
              <a:buNone/>
            </a:pP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Analyze log to classify hot and cold records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Can be done periodically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Classification can be moved to separate machine if necessary</a:t>
            </a:r>
          </a:p>
        </p:txBody>
      </p:sp>
      <p:sp>
        <p:nvSpPr>
          <p:cNvPr id="4" name="Vertical Scroll 3"/>
          <p:cNvSpPr/>
          <p:nvPr/>
        </p:nvSpPr>
        <p:spPr>
          <a:xfrm>
            <a:off x="3699707" y="936703"/>
            <a:ext cx="1603120" cy="2511445"/>
          </a:xfrm>
          <a:prstGeom prst="vertic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78510" y="1159430"/>
            <a:ext cx="104551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&lt;t</a:t>
            </a:r>
            <a:r>
              <a:rPr lang="en-US" sz="1200" b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&gt;</a:t>
            </a:r>
          </a:p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RID2</a:t>
            </a:r>
          </a:p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RID6</a:t>
            </a:r>
          </a:p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RID3</a:t>
            </a:r>
          </a:p>
          <a:p>
            <a:pPr algn="ctr"/>
            <a:r>
              <a:rPr lang="en-US" sz="1200" b="1" dirty="0">
                <a:latin typeface="Arial" pitchFamily="34" charset="0"/>
                <a:cs typeface="Arial" pitchFamily="34" charset="0"/>
              </a:rPr>
              <a:t>&lt;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12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&gt;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RID1</a:t>
            </a:r>
          </a:p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RID4</a:t>
            </a:r>
          </a:p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RID2</a:t>
            </a:r>
          </a:p>
          <a:p>
            <a:pPr algn="ctr"/>
            <a:r>
              <a:rPr lang="en-US" sz="1200" b="1" dirty="0">
                <a:latin typeface="Arial" pitchFamily="34" charset="0"/>
                <a:cs typeface="Arial" pitchFamily="34" charset="0"/>
              </a:rPr>
              <a:t>&lt;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12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&gt;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RID1</a:t>
            </a:r>
          </a:p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RID5</a:t>
            </a:r>
          </a:p>
        </p:txBody>
      </p:sp>
    </p:spTree>
    <p:extLst>
      <p:ext uri="{BB962C8B-B14F-4D97-AF65-F5344CB8AC3E}">
        <p14:creationId xmlns:p14="http://schemas.microsoft.com/office/powerpoint/2010/main" val="278658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A73A1FD1D3B849BCE4B79E396141AF" ma:contentTypeVersion="0" ma:contentTypeDescription="Create a new document." ma:contentTypeScope="" ma:versionID="5f1181f90b01568a57d1b42dbc5734c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6e0e3112098b4d1518554ee266199a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F301D79-3C20-4CD0-A196-A57A290169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C90ACED-F2F6-4809-B90C-BC0319E0F7DB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0FE132E-25E5-46E9-A286-2FA7C382CCB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1781</TotalTime>
  <Words>1578</Words>
  <Application>Microsoft Office PowerPoint</Application>
  <PresentationFormat>On-screen Show (4:3)</PresentationFormat>
  <Paragraphs>528</Paragraphs>
  <Slides>35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Calibri</vt:lpstr>
      <vt:lpstr>Calibri Light</vt:lpstr>
      <vt:lpstr>Cambria Math</vt:lpstr>
      <vt:lpstr>Segoe UI</vt:lpstr>
      <vt:lpstr>Segoe UI Light</vt:lpstr>
      <vt:lpstr>Wingdings</vt:lpstr>
      <vt:lpstr>Office Theme</vt:lpstr>
      <vt:lpstr>Identifying Hot and Cold Data in Main-Memory Databases</vt:lpstr>
      <vt:lpstr>Cold Data</vt:lpstr>
      <vt:lpstr>Cold Data (2)</vt:lpstr>
      <vt:lpstr>Microsoft SQL Server “Hekaton”</vt:lpstr>
      <vt:lpstr>Motivation</vt:lpstr>
      <vt:lpstr>Requirements</vt:lpstr>
      <vt:lpstr>Outline</vt:lpstr>
      <vt:lpstr>Siberia: Cold Data Management</vt:lpstr>
      <vt:lpstr>Logging and Sampling</vt:lpstr>
      <vt:lpstr>Exponential Smoothing</vt:lpstr>
      <vt:lpstr>Exponential Smoothing (2)</vt:lpstr>
      <vt:lpstr>Outline</vt:lpstr>
      <vt:lpstr>Classification Algorithms</vt:lpstr>
      <vt:lpstr>Forward Algorithm</vt:lpstr>
      <vt:lpstr>Forward Algorithm in Parallel</vt:lpstr>
      <vt:lpstr>Backward Algorithm</vt:lpstr>
      <vt:lpstr>Calculating Bounds</vt:lpstr>
      <vt:lpstr>Backward Algorithm in Parallel</vt:lpstr>
      <vt:lpstr>Phase I: Initialization</vt:lpstr>
      <vt:lpstr>Phase I: Initialization (2)</vt:lpstr>
      <vt:lpstr>Phase II: Threshold Search</vt:lpstr>
      <vt:lpstr>Tighten Bounds Operation</vt:lpstr>
      <vt:lpstr>Report Count Operation</vt:lpstr>
      <vt:lpstr>Phase III: Merge and Report</vt:lpstr>
      <vt:lpstr>Outline</vt:lpstr>
      <vt:lpstr>Experiment Setup</vt:lpstr>
      <vt:lpstr>Wall Clock Time</vt:lpstr>
      <vt:lpstr>Space Overhead – Zipf Distribution</vt:lpstr>
      <vt:lpstr>Outline</vt:lpstr>
      <vt:lpstr>Conclusion</vt:lpstr>
      <vt:lpstr>Questions?</vt:lpstr>
      <vt:lpstr>Tighten Bounds Details </vt:lpstr>
      <vt:lpstr>Tighten Bounds Details </vt:lpstr>
      <vt:lpstr>Backward Parallel: Three Phases</vt:lpstr>
      <vt:lpstr>Forward Algorithm in Parallel (2)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Identifying Hot and Cold Data in Main-Memory Databases</dc:title>
  <dc:creator>Justin Levandoski</dc:creator>
  <cp:lastModifiedBy>Justin Levandoski</cp:lastModifiedBy>
  <cp:revision>143</cp:revision>
  <dcterms:created xsi:type="dcterms:W3CDTF">2013-03-29T22:47:44Z</dcterms:created>
  <dcterms:modified xsi:type="dcterms:W3CDTF">2013-04-08T21:40:52Z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0x010100E2A73A1FD1D3B849BCE4B79E396141AF</vt:lpwstr>
  </property>
</Properties>
</file>