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3"/>
  </p:notesMasterIdLst>
  <p:sldIdLst>
    <p:sldId id="256" r:id="rId2"/>
    <p:sldId id="580" r:id="rId3"/>
    <p:sldId id="560" r:id="rId4"/>
    <p:sldId id="605" r:id="rId5"/>
    <p:sldId id="581" r:id="rId6"/>
    <p:sldId id="582" r:id="rId7"/>
    <p:sldId id="604" r:id="rId8"/>
    <p:sldId id="606" r:id="rId9"/>
    <p:sldId id="585" r:id="rId10"/>
    <p:sldId id="586" r:id="rId11"/>
    <p:sldId id="562" r:id="rId12"/>
    <p:sldId id="563" r:id="rId13"/>
    <p:sldId id="564" r:id="rId14"/>
    <p:sldId id="565" r:id="rId15"/>
    <p:sldId id="590" r:id="rId16"/>
    <p:sldId id="587" r:id="rId17"/>
    <p:sldId id="592" r:id="rId18"/>
    <p:sldId id="571" r:id="rId19"/>
    <p:sldId id="566" r:id="rId20"/>
    <p:sldId id="570" r:id="rId21"/>
    <p:sldId id="593" r:id="rId22"/>
    <p:sldId id="597" r:id="rId23"/>
    <p:sldId id="567" r:id="rId24"/>
    <p:sldId id="594" r:id="rId25"/>
    <p:sldId id="568" r:id="rId26"/>
    <p:sldId id="595" r:id="rId27"/>
    <p:sldId id="607" r:id="rId28"/>
    <p:sldId id="574" r:id="rId29"/>
    <p:sldId id="575" r:id="rId30"/>
    <p:sldId id="576" r:id="rId31"/>
    <p:sldId id="596" r:id="rId32"/>
    <p:sldId id="577" r:id="rId33"/>
    <p:sldId id="608" r:id="rId34"/>
    <p:sldId id="609" r:id="rId35"/>
    <p:sldId id="610" r:id="rId36"/>
    <p:sldId id="589" r:id="rId37"/>
    <p:sldId id="598" r:id="rId38"/>
    <p:sldId id="591" r:id="rId39"/>
    <p:sldId id="599" r:id="rId40"/>
    <p:sldId id="600" r:id="rId41"/>
    <p:sldId id="601" r:id="rId42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39C921-3852-1744-A120-8AA77CCEBC86}">
          <p14:sldIdLst>
            <p14:sldId id="256"/>
          </p14:sldIdLst>
        </p14:section>
        <p14:section name="LARS Motivation" id="{3889C7D1-0B4E-9743-B07D-67B7AADBAD56}">
          <p14:sldIdLst>
            <p14:sldId id="580"/>
            <p14:sldId id="560"/>
            <p14:sldId id="605"/>
            <p14:sldId id="581"/>
            <p14:sldId id="582"/>
            <p14:sldId id="604"/>
            <p14:sldId id="606"/>
            <p14:sldId id="585"/>
          </p14:sldIdLst>
        </p14:section>
        <p14:section name="Location-based Ratings Taxonomy" id="{BE80BC80-39AE-3F40-9E6E-767E6DA455C9}">
          <p14:sldIdLst>
            <p14:sldId id="586"/>
            <p14:sldId id="562"/>
            <p14:sldId id="563"/>
            <p14:sldId id="564"/>
            <p14:sldId id="565"/>
            <p14:sldId id="590"/>
          </p14:sldIdLst>
        </p14:section>
        <p14:section name="LARS Solution" id="{94A27F60-B78A-DA42-B2DA-C8759816DCCC}">
          <p14:sldIdLst>
            <p14:sldId id="587"/>
            <p14:sldId id="592"/>
          </p14:sldIdLst>
        </p14:section>
        <p14:section name="Spatial Ratings for Non-Spatial Items" id="{E12A979A-0028-8945-96A1-B9B22B41D3D9}">
          <p14:sldIdLst>
            <p14:sldId id="571"/>
            <p14:sldId id="566"/>
            <p14:sldId id="570"/>
          </p14:sldIdLst>
        </p14:section>
        <p14:section name="Non-Spatial Ratings for Spatial Items" id="{CB9AEFC8-5817-0646-B6F3-07DBF4A2DD3C}">
          <p14:sldIdLst>
            <p14:sldId id="593"/>
            <p14:sldId id="597"/>
            <p14:sldId id="567"/>
          </p14:sldIdLst>
        </p14:section>
        <p14:section name="Spatial Ratings for Spatial Items" id="{466F5D27-2AE2-AB45-8CBF-6FBEBEB57800}">
          <p14:sldIdLst>
            <p14:sldId id="594"/>
            <p14:sldId id="568"/>
          </p14:sldIdLst>
        </p14:section>
        <p14:section name="Experiments" id="{F95EECC1-DB80-F14D-A5D9-D346679D4119}">
          <p14:sldIdLst>
            <p14:sldId id="595"/>
            <p14:sldId id="607"/>
            <p14:sldId id="574"/>
            <p14:sldId id="575"/>
            <p14:sldId id="576"/>
          </p14:sldIdLst>
        </p14:section>
        <p14:section name="Conclusion" id="{1C4C5431-EC21-5041-A16A-E787555B86BF}">
          <p14:sldIdLst>
            <p14:sldId id="596"/>
            <p14:sldId id="577"/>
          </p14:sldIdLst>
        </p14:section>
        <p14:section name="Demo Teaser" id="{D23EA227-35EC-F140-9BBB-A3A677052FAA}">
          <p14:sldIdLst>
            <p14:sldId id="608"/>
          </p14:sldIdLst>
        </p14:section>
        <p14:section name="Questions" id="{063EFC91-74BB-E241-BFE0-0416A260F216}">
          <p14:sldIdLst>
            <p14:sldId id="609"/>
            <p14:sldId id="610"/>
          </p14:sldIdLst>
        </p14:section>
        <p14:section name="Backup" id="{F27C2475-38CF-2541-A2BF-4717F01D2BBB}">
          <p14:sldIdLst>
            <p14:sldId id="589"/>
            <p14:sldId id="598"/>
            <p14:sldId id="591"/>
            <p14:sldId id="599"/>
            <p14:sldId id="600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FF9900"/>
    <a:srgbClr val="FFCC66"/>
    <a:srgbClr val="336699"/>
    <a:srgbClr val="FFCC33"/>
    <a:srgbClr val="669900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1" autoAdjust="0"/>
    <p:restoredTop sz="81491" autoAdjust="0"/>
  </p:normalViewPr>
  <p:slideViewPr>
    <p:cSldViewPr>
      <p:cViewPr varScale="1">
        <p:scale>
          <a:sx n="112" d="100"/>
          <a:sy n="112" d="100"/>
        </p:scale>
        <p:origin x="16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4232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4089EF3-CFA1-4E39-AF56-32F43C38885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0869243E-F61E-4BCC-BABE-E02E8332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8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22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1E54-384D-B442-8837-2327BD6ED7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9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30 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48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1E54-384D-B442-8837-2327BD6ED7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9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1E54-384D-B442-8837-2327BD6ED7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9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</a:t>
            </a:r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24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</a:t>
            </a:r>
          </a:p>
          <a:p>
            <a:r>
              <a:rPr lang="en-US" dirty="0" smtClean="0"/>
              <a:t>Tradeoff (locality + scalability)</a:t>
            </a:r>
          </a:p>
          <a:p>
            <a:r>
              <a:rPr lang="en-US" dirty="0" smtClean="0"/>
              <a:t>Influence</a:t>
            </a:r>
          </a:p>
          <a:p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min: </a:t>
            </a:r>
            <a:r>
              <a:rPr lang="en-US" dirty="0" smtClean="0"/>
              <a:t>The</a:t>
            </a:r>
            <a:r>
              <a:rPr lang="en-US" baseline="0" dirty="0" smtClean="0"/>
              <a:t> basic idea of a recommender systems is to gather user opinions/behavior and analyze this information to provide personalized suggestions (recommendations) to individual users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Examples:</a:t>
            </a:r>
          </a:p>
          <a:p>
            <a:pPr marL="173216" indent="-173216">
              <a:buFontTx/>
              <a:buChar char="-"/>
            </a:pPr>
            <a:r>
              <a:rPr lang="en-US" baseline="0" dirty="0" smtClean="0"/>
              <a:t>Most prominent example is Netflix (users watch movies, provide ratings, </a:t>
            </a:r>
            <a:r>
              <a:rPr lang="en-US" baseline="0" dirty="0" err="1" smtClean="0"/>
              <a:t>netflix</a:t>
            </a:r>
            <a:r>
              <a:rPr lang="en-US" baseline="0" dirty="0" smtClean="0"/>
              <a:t> provides movie recommendations)</a:t>
            </a:r>
          </a:p>
          <a:p>
            <a:pPr marL="173216" indent="-173216">
              <a:buFontTx/>
              <a:buChar char="-"/>
            </a:pPr>
            <a:r>
              <a:rPr lang="en-US" baseline="0" dirty="0" smtClean="0"/>
              <a:t>Amazon for books and other products (mix of purchase history and ratings)</a:t>
            </a:r>
          </a:p>
          <a:p>
            <a:pPr marL="173216" indent="-173216">
              <a:buFontTx/>
              <a:buChar char="-"/>
            </a:pPr>
            <a:r>
              <a:rPr lang="en-US" baseline="0" dirty="0" smtClean="0"/>
              <a:t>Apple iTunes store: apps, TV shows, music</a:t>
            </a:r>
          </a:p>
          <a:p>
            <a:pPr marL="173216" indent="-17321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9B5FE-5401-4B73-A635-6D92D42BEE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5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</a:t>
            </a:r>
          </a:p>
          <a:p>
            <a:r>
              <a:rPr lang="en-US" dirty="0" smtClean="0"/>
              <a:t>Merging (tradeoff between locality</a:t>
            </a:r>
            <a:r>
              <a:rPr lang="en-US" baseline="0" dirty="0" smtClean="0"/>
              <a:t> loss and scalability gain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Splitting (tradeoff between locality gain and scalability</a:t>
            </a:r>
            <a:r>
              <a:rPr lang="en-US" baseline="0" dirty="0" smtClean="0"/>
              <a:t> loss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Partial pyramid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28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1E54-384D-B442-8837-2327BD6ED7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9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1 min</a:t>
            </a:r>
          </a:p>
          <a:p>
            <a:r>
              <a:rPr lang="en-US" sz="1200" dirty="0" smtClean="0"/>
              <a:t>Travel Penalty Example</a:t>
            </a:r>
          </a:p>
          <a:p>
            <a:r>
              <a:rPr lang="en-US" sz="1200" dirty="0" smtClean="0"/>
              <a:t>Penalize the item based on its distance from the user.</a:t>
            </a:r>
          </a:p>
          <a:p>
            <a:r>
              <a:rPr lang="en-US" sz="1200" dirty="0" smtClean="0"/>
              <a:t>We normalize the item distance from the user to the ratings scale (i.e., 1 to 5) to get the </a:t>
            </a:r>
            <a:r>
              <a:rPr lang="en-US" sz="1200" i="1" dirty="0" smtClean="0"/>
              <a:t>Travel Penalty</a:t>
            </a:r>
            <a:r>
              <a:rPr lang="en-US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64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</a:p>
          <a:p>
            <a:r>
              <a:rPr lang="en-US" dirty="0" smtClean="0"/>
              <a:t>Penalize items</a:t>
            </a:r>
          </a:p>
          <a:p>
            <a:r>
              <a:rPr lang="en-US" dirty="0" smtClean="0"/>
              <a:t>Ranking </a:t>
            </a:r>
            <a:r>
              <a:rPr lang="en-US" dirty="0" err="1" smtClean="0"/>
              <a:t>funtion</a:t>
            </a:r>
            <a:r>
              <a:rPr lang="en-US" dirty="0" smtClean="0"/>
              <a:t> (Recommendation score +</a:t>
            </a:r>
            <a:r>
              <a:rPr lang="en-US" baseline="0" dirty="0" smtClean="0"/>
              <a:t> travel penalty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Incrementally retrieve items</a:t>
            </a:r>
            <a:r>
              <a:rPr lang="en-US" baseline="0" dirty="0" smtClean="0"/>
              <a:t> (by travel penalty)</a:t>
            </a:r>
          </a:p>
          <a:p>
            <a:r>
              <a:rPr lang="en-US" baseline="0" dirty="0" smtClean="0"/>
              <a:t>Early </a:t>
            </a:r>
            <a:r>
              <a:rPr lang="en-US" baseline="0" dirty="0" err="1" smtClean="0"/>
              <a:t>terminiation</a:t>
            </a:r>
            <a:r>
              <a:rPr lang="en-US" baseline="0" dirty="0" smtClean="0"/>
              <a:t> condition to reduce the list of accessed items to get k recommendation to the 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84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1E54-384D-B442-8837-2327BD6ED7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9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62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1E54-384D-B442-8837-2327BD6ED7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9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88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65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8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 min: Netflix Example: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Collaborative </a:t>
            </a:r>
            <a:r>
              <a:rPr lang="en-US" baseline="0" dirty="0" err="1" smtClean="0"/>
              <a:t>filterlig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12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1E54-384D-B442-8837-2327BD6ED7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9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57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73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2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2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2 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22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7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CC33"/>
                </a:solidFill>
                <a:effectLst/>
                <a:latin typeface="Arial" charset="0"/>
                <a:ea typeface="ＭＳ Ｐゴシック" pitchFamily="-112" charset="-128"/>
              </a:rPr>
              <a:t>1 min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CC33"/>
                </a:solidFill>
                <a:effectLst/>
                <a:latin typeface="Arial" charset="0"/>
                <a:ea typeface="ＭＳ Ｐゴシック" pitchFamily="-112" charset="-128"/>
              </a:rPr>
              <a:t>Foursquare Data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CC33"/>
                </a:solidFill>
                <a:effectLst/>
                <a:latin typeface="Arial" charset="0"/>
                <a:ea typeface="ＭＳ Ｐゴシック" pitchFamily="-112" charset="-128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CC33"/>
                </a:solidFill>
                <a:effectLst/>
                <a:latin typeface="Arial" charset="0"/>
                <a:ea typeface="ＭＳ Ｐゴシック" pitchFamily="-112" charset="-128"/>
              </a:rPr>
            </a:br>
            <a:r>
              <a:rPr lang="en-US" sz="1200" dirty="0" smtClean="0">
                <a:solidFill>
                  <a:srgbClr val="FFCC33"/>
                </a:solidFill>
              </a:rPr>
              <a:t>visits data for 1M users to 643K venues across the United States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CC33"/>
              </a:solidFill>
              <a:effectLst/>
              <a:latin typeface="Arial" charset="0"/>
              <a:ea typeface="ＭＳ Ｐゴシック" pitchFamily="-112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1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52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9243E-F61E-4BCC-BABE-E02E8332FC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2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1E54-384D-B442-8837-2327BD6ED7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 algn="ct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15" descr="MHwdmk-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943600"/>
            <a:ext cx="5638801" cy="5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102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3"/>
          <p:cNvCxnSpPr>
            <a:cxnSpLocks noChangeShapeType="1"/>
          </p:cNvCxnSpPr>
          <p:nvPr/>
        </p:nvCxnSpPr>
        <p:spPr bwMode="auto">
          <a:xfrm>
            <a:off x="-11875" y="6383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  <p:cxnSp>
        <p:nvCxnSpPr>
          <p:cNvPr id="6" name="Straight Connector 3"/>
          <p:cNvCxnSpPr>
            <a:cxnSpLocks noChangeShapeType="1"/>
          </p:cNvCxnSpPr>
          <p:nvPr/>
        </p:nvCxnSpPr>
        <p:spPr bwMode="auto">
          <a:xfrm>
            <a:off x="-11875" y="6383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  <p:cxnSp>
        <p:nvCxnSpPr>
          <p:cNvPr id="7" name="Straight Connector 3"/>
          <p:cNvCxnSpPr>
            <a:cxnSpLocks noChangeShapeType="1"/>
          </p:cNvCxnSpPr>
          <p:nvPr userDrawn="1"/>
        </p:nvCxnSpPr>
        <p:spPr bwMode="auto">
          <a:xfrm>
            <a:off x="-11875" y="6383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315075"/>
            <a:ext cx="466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4C597B97-1892-4E57-8DD5-8E34B60B391B}" type="slidenum">
              <a:rPr lang="en-US" sz="1800">
                <a:solidFill>
                  <a:srgbClr val="7A0019"/>
                </a:solidFill>
                <a:latin typeface="Arial" charset="0"/>
                <a:ea typeface="ＭＳ Ｐゴシック" pitchFamily="-112" charset="-128"/>
              </a:rPr>
              <a:pPr>
                <a:defRPr/>
              </a:pPr>
              <a:t>‹#›</a:t>
            </a:fld>
            <a:endParaRPr lang="en-US" dirty="0">
              <a:solidFill>
                <a:srgbClr val="7A0019"/>
              </a:solidFill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4101" name="Picture 15" descr="MHwdmk-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6324600"/>
            <a:ext cx="34877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image" Target="../media/image20.jpeg"/><Relationship Id="rId7" Type="http://schemas.openxmlformats.org/officeDocument/2006/relationships/hyperlink" Target="http://www.imdb.com/media/rm4029648640/tt0060196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hyperlink" Target="http://www.imdb.com/media/rm1033602816/tt0079522" TargetMode="External"/><Relationship Id="rId9" Type="http://schemas.openxmlformats.org/officeDocument/2006/relationships/hyperlink" Target="http://www.imdb.com/media/rm3623329024/tt016726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0.jpeg"/><Relationship Id="rId4" Type="http://schemas.openxmlformats.org/officeDocument/2006/relationships/image" Target="../media/image30.png"/><Relationship Id="rId9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9.jpe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50.png"/><Relationship Id="rId7" Type="http://schemas.openxmlformats.org/officeDocument/2006/relationships/image" Target="../media/image33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2209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LARS 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A </a:t>
            </a:r>
            <a:r>
              <a:rPr lang="en-US" sz="4000" u="sng" dirty="0" smtClean="0">
                <a:latin typeface="Arial"/>
                <a:cs typeface="Arial"/>
              </a:rPr>
              <a:t>L</a:t>
            </a:r>
            <a:r>
              <a:rPr lang="en-US" sz="4000" dirty="0" smtClean="0">
                <a:latin typeface="Arial"/>
                <a:cs typeface="Arial"/>
              </a:rPr>
              <a:t>ocation-</a:t>
            </a:r>
            <a:r>
              <a:rPr lang="en-US" sz="4000" u="sng" dirty="0" smtClean="0">
                <a:latin typeface="Arial"/>
                <a:cs typeface="Arial"/>
              </a:rPr>
              <a:t>A</a:t>
            </a:r>
            <a:r>
              <a:rPr lang="en-US" sz="4000" dirty="0" smtClean="0">
                <a:latin typeface="Arial"/>
                <a:cs typeface="Arial"/>
              </a:rPr>
              <a:t>ware </a:t>
            </a:r>
            <a:r>
              <a:rPr lang="en-US" sz="4000" u="sng" dirty="0" smtClean="0">
                <a:latin typeface="Arial"/>
                <a:cs typeface="Arial"/>
              </a:rPr>
              <a:t>R</a:t>
            </a:r>
            <a:r>
              <a:rPr lang="en-US" sz="4000" dirty="0" smtClean="0">
                <a:latin typeface="Arial"/>
                <a:cs typeface="Arial"/>
              </a:rPr>
              <a:t>ecommender </a:t>
            </a:r>
            <a:r>
              <a:rPr lang="en-US" sz="4000" u="sng" dirty="0" smtClean="0">
                <a:latin typeface="Arial"/>
                <a:cs typeface="Arial"/>
              </a:rPr>
              <a:t>S</a:t>
            </a:r>
            <a:r>
              <a:rPr lang="en-US" sz="4000" dirty="0" smtClean="0">
                <a:latin typeface="Arial"/>
                <a:cs typeface="Arial"/>
              </a:rPr>
              <a:t>ystem</a:t>
            </a:r>
            <a:endParaRPr lang="en-US" sz="36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4986" y="4114800"/>
            <a:ext cx="3827973" cy="595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Justin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Levandoski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899165"/>
            <a:ext cx="2920351" cy="66343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43400" y="3124200"/>
            <a:ext cx="4572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Mohamed Sarwat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Ahmed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Eldawy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Mohamed F.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Mokbel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12" descr="Mwdmk-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0295" y="4800601"/>
            <a:ext cx="3013105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250936"/>
          </a:xfrm>
        </p:spPr>
        <p:txBody>
          <a:bodyPr>
            <a:noAutofit/>
          </a:bodyPr>
          <a:lstStyle/>
          <a:p>
            <a:r>
              <a:rPr lang="en-US" sz="4400" dirty="0" smtClean="0"/>
              <a:t>Location-based Ratings</a:t>
            </a:r>
          </a:p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LARS solution</a:t>
            </a:r>
          </a:p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Experimental Evaluation</a:t>
            </a:r>
          </a:p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9910"/>
            <a:ext cx="9144000" cy="55969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 Light" pitchFamily="34" charset="0"/>
              </a:rPr>
              <a:t>Talk Outline</a:t>
            </a:r>
            <a:endParaRPr lang="en-US" b="1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 bwMode="auto">
          <a:xfrm>
            <a:off x="152400" y="1066800"/>
            <a:ext cx="8839200" cy="1447800"/>
          </a:xfrm>
          <a:prstGeom prst="roundRect">
            <a:avLst/>
          </a:prstGeom>
          <a:noFill/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" y="57151"/>
            <a:ext cx="8252340" cy="552450"/>
          </a:xfrm>
        </p:spPr>
        <p:txBody>
          <a:bodyPr/>
          <a:lstStyle/>
          <a:p>
            <a:r>
              <a:rPr lang="en-US" dirty="0" smtClean="0"/>
              <a:t>Traditional Recommender Systems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716426" y="1365718"/>
            <a:ext cx="1709483" cy="914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 GENERATION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36574" y="1365718"/>
            <a:ext cx="1211226" cy="914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MODEL GENERATION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Notched Right Arrow 64"/>
          <p:cNvSpPr/>
          <p:nvPr/>
        </p:nvSpPr>
        <p:spPr>
          <a:xfrm rot="16200000">
            <a:off x="400065" y="2565853"/>
            <a:ext cx="903702" cy="484632"/>
          </a:xfrm>
          <a:prstGeom prst="notchedRightArrow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506626" y="1213318"/>
            <a:ext cx="1137122" cy="1137122"/>
          </a:xfrm>
          <a:prstGeom prst="ellipse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769753"/>
              </p:ext>
            </p:extLst>
          </p:nvPr>
        </p:nvGraphicFramePr>
        <p:xfrm>
          <a:off x="304800" y="3346918"/>
          <a:ext cx="3657600" cy="23528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  <a:gridCol w="1219200"/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C66"/>
                          </a:solidFill>
                        </a:rPr>
                        <a:t>User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C66"/>
                          </a:solidFill>
                        </a:rPr>
                        <a:t>Item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C66"/>
                          </a:solidFill>
                        </a:rPr>
                        <a:t>Rating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Mike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The</a:t>
                      </a:r>
                      <a:r>
                        <a:rPr lang="en-US" sz="1400" b="0" baseline="0" dirty="0" smtClean="0"/>
                        <a:t> Muppets Movie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4.5</a:t>
                      </a:r>
                      <a:endParaRPr lang="en-US" sz="1400" b="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" name="Rectangle 73"/>
          <p:cNvSpPr/>
          <p:nvPr/>
        </p:nvSpPr>
        <p:spPr>
          <a:xfrm>
            <a:off x="7467600" y="1365718"/>
            <a:ext cx="14478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 Items To Users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ight Arrow 74"/>
          <p:cNvSpPr/>
          <p:nvPr/>
        </p:nvSpPr>
        <p:spPr bwMode="auto">
          <a:xfrm>
            <a:off x="1524000" y="1670518"/>
            <a:ext cx="914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6" name="Right Arrow 75"/>
          <p:cNvSpPr/>
          <p:nvPr/>
        </p:nvSpPr>
        <p:spPr bwMode="auto">
          <a:xfrm>
            <a:off x="3733800" y="1670518"/>
            <a:ext cx="914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7" name="Right Arrow 76"/>
          <p:cNvSpPr/>
          <p:nvPr/>
        </p:nvSpPr>
        <p:spPr bwMode="auto">
          <a:xfrm>
            <a:off x="6477000" y="1670518"/>
            <a:ext cx="914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4495800" y="3429000"/>
            <a:ext cx="4495800" cy="2286000"/>
          </a:xfrm>
          <a:prstGeom prst="wedgeRectCallout">
            <a:avLst>
              <a:gd name="adj1" fmla="val -60868"/>
              <a:gd name="adj2" fmla="val -46575"/>
            </a:avLst>
          </a:prstGeom>
          <a:solidFill>
            <a:srgbClr val="FFCC33"/>
          </a:solidFill>
          <a:ln w="9525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A0019"/>
                </a:solidFill>
                <a:latin typeface="Arial" charset="0"/>
                <a:ea typeface="ＭＳ Ｐゴシック" pitchFamily="-112" charset="-128"/>
              </a:rPr>
              <a:t>Rating Triplet </a:t>
            </a:r>
            <a:r>
              <a:rPr lang="en-US" sz="2000" b="1" dirty="0">
                <a:solidFill>
                  <a:srgbClr val="7A0019"/>
                </a:solidFill>
                <a:latin typeface="Arial" charset="0"/>
                <a:ea typeface="ＭＳ Ｐゴシック" pitchFamily="-112" charset="-128"/>
              </a:rPr>
              <a:t>:</a:t>
            </a:r>
            <a:endParaRPr lang="en-US" sz="2000" b="1" dirty="0" smtClean="0">
              <a:solidFill>
                <a:srgbClr val="7A0019"/>
              </a:solidFill>
              <a:latin typeface="Arial" charset="0"/>
              <a:ea typeface="ＭＳ Ｐゴシック" pitchFamily="-112" charset="-128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u="sng" dirty="0" smtClean="0">
                <a:solidFill>
                  <a:srgbClr val="7A0019"/>
                </a:solidFill>
                <a:latin typeface="Arial" charset="0"/>
                <a:ea typeface="ＭＳ Ｐゴシック" pitchFamily="-112" charset="-128"/>
              </a:rPr>
              <a:t>User:</a:t>
            </a:r>
            <a:r>
              <a:rPr lang="en-US" sz="2000" dirty="0" smtClean="0">
                <a:solidFill>
                  <a:srgbClr val="7A0019"/>
                </a:solidFill>
                <a:latin typeface="Arial" charset="0"/>
                <a:ea typeface="ＭＳ Ｐゴシック" pitchFamily="-112" charset="-128"/>
              </a:rPr>
              <a:t> The user who rates the item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u="sng" dirty="0" smtClean="0">
                <a:solidFill>
                  <a:srgbClr val="7A0019"/>
                </a:solidFill>
                <a:latin typeface="Arial" charset="0"/>
                <a:ea typeface="ＭＳ Ｐゴシック" pitchFamily="-112" charset="-128"/>
              </a:rPr>
              <a:t>Item:</a:t>
            </a:r>
            <a:r>
              <a:rPr lang="en-US" sz="2000" dirty="0" smtClean="0">
                <a:solidFill>
                  <a:srgbClr val="7A0019"/>
                </a:solidFill>
                <a:latin typeface="Arial" charset="0"/>
                <a:ea typeface="ＭＳ Ｐゴシック" pitchFamily="-112" charset="-128"/>
              </a:rPr>
              <a:t> The item being rated (movies, books)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u="sng" dirty="0" smtClean="0">
                <a:solidFill>
                  <a:srgbClr val="7A0019"/>
                </a:solidFill>
                <a:latin typeface="Arial" charset="0"/>
                <a:ea typeface="ＭＳ Ｐゴシック" pitchFamily="-112" charset="-128"/>
              </a:rPr>
              <a:t>Rating:</a:t>
            </a:r>
            <a:r>
              <a:rPr lang="en-US" sz="2000" dirty="0" smtClean="0">
                <a:solidFill>
                  <a:srgbClr val="7A0019"/>
                </a:solidFill>
                <a:latin typeface="Arial" charset="0"/>
                <a:ea typeface="ＭＳ Ｐゴシック" pitchFamily="-112" charset="-128"/>
              </a:rPr>
              <a:t> The rating score</a:t>
            </a:r>
            <a:br>
              <a:rPr lang="en-US" sz="2000" dirty="0" smtClean="0">
                <a:solidFill>
                  <a:srgbClr val="7A0019"/>
                </a:solidFill>
                <a:latin typeface="Arial" charset="0"/>
                <a:ea typeface="ＭＳ Ｐゴシック" pitchFamily="-112" charset="-128"/>
              </a:rPr>
            </a:br>
            <a:r>
              <a:rPr lang="en-US" sz="2000" dirty="0" smtClean="0">
                <a:solidFill>
                  <a:srgbClr val="7A0019"/>
                </a:solidFill>
                <a:latin typeface="Arial" charset="0"/>
                <a:ea typeface="ＭＳ Ｐゴシック" pitchFamily="-112" charset="-128"/>
              </a:rPr>
              <a:t>(e.g., 1 to 5)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76600" y="685800"/>
            <a:ext cx="267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Recommender System</a:t>
            </a:r>
            <a:endParaRPr lang="en-US" b="1" dirty="0"/>
          </a:p>
        </p:txBody>
      </p:sp>
      <p:sp>
        <p:nvSpPr>
          <p:cNvPr id="81" name="Rounded Rectangle 80"/>
          <p:cNvSpPr/>
          <p:nvPr/>
        </p:nvSpPr>
        <p:spPr bwMode="auto">
          <a:xfrm>
            <a:off x="152400" y="3276600"/>
            <a:ext cx="3962400" cy="457200"/>
          </a:xfrm>
          <a:prstGeom prst="roundRect">
            <a:avLst/>
          </a:prstGeom>
          <a:solidFill>
            <a:srgbClr val="FF9900">
              <a:alpha val="34000"/>
            </a:srgbClr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4800" y="5663624"/>
            <a:ext cx="36738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User/Item Ratings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967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18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78409"/>
              </p:ext>
            </p:extLst>
          </p:nvPr>
        </p:nvGraphicFramePr>
        <p:xfrm>
          <a:off x="2590800" y="762000"/>
          <a:ext cx="1219200" cy="2139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C66"/>
                          </a:solidFill>
                        </a:rPr>
                        <a:t>Item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The Muppets</a:t>
                      </a:r>
                      <a:endParaRPr lang="en-US" sz="1400" b="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 Matrix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956966"/>
              </p:ext>
            </p:extLst>
          </p:nvPr>
        </p:nvGraphicFramePr>
        <p:xfrm>
          <a:off x="2590800" y="762000"/>
          <a:ext cx="1219200" cy="21335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CC66"/>
                          </a:solidFill>
                        </a:rPr>
                        <a:t>uLocation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9891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Circle Pines, MN</a:t>
                      </a:r>
                      <a:endParaRPr lang="en-US" sz="1100" b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Edina, MN</a:t>
                      </a:r>
                      <a:endParaRPr lang="en-US" sz="105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3656621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" y="57151"/>
            <a:ext cx="8252340" cy="552450"/>
          </a:xfrm>
        </p:spPr>
        <p:txBody>
          <a:bodyPr/>
          <a:lstStyle/>
          <a:p>
            <a:r>
              <a:rPr lang="en-US" dirty="0" smtClean="0"/>
              <a:t>Incorporating Users Locations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756529"/>
              </p:ext>
            </p:extLst>
          </p:nvPr>
        </p:nvGraphicFramePr>
        <p:xfrm>
          <a:off x="1371600" y="762000"/>
          <a:ext cx="1219200" cy="2139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C66"/>
                          </a:solidFill>
                        </a:rPr>
                        <a:t>User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Mike</a:t>
                      </a:r>
                      <a:endParaRPr lang="en-US" sz="1400" b="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Alice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51566"/>
              </p:ext>
            </p:extLst>
          </p:nvPr>
        </p:nvGraphicFramePr>
        <p:xfrm>
          <a:off x="3810000" y="762000"/>
          <a:ext cx="1219200" cy="2139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C66"/>
                          </a:solidFill>
                        </a:rPr>
                        <a:t>Rating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5</a:t>
                      </a:r>
                      <a:endParaRPr lang="en-US" sz="1400" b="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ounded Rectangular Callout 20"/>
          <p:cNvSpPr/>
          <p:nvPr/>
        </p:nvSpPr>
        <p:spPr bwMode="auto">
          <a:xfrm>
            <a:off x="3581400" y="3810000"/>
            <a:ext cx="685800" cy="381000"/>
          </a:xfrm>
          <a:prstGeom prst="wedgeRoundRectCallout">
            <a:avLst>
              <a:gd name="adj1" fmla="val -42178"/>
              <a:gd name="adj2" fmla="val -118418"/>
              <a:gd name="adj3" fmla="val 16667"/>
            </a:avLst>
          </a:prstGeom>
          <a:solidFill>
            <a:srgbClr val="008000">
              <a:alpha val="45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112" charset="-128"/>
              </a:rPr>
              <a:t>Mike</a:t>
            </a: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2667000" y="5638800"/>
            <a:ext cx="685800" cy="381000"/>
          </a:xfrm>
          <a:prstGeom prst="wedgeRoundRectCallout">
            <a:avLst>
              <a:gd name="adj1" fmla="val -86140"/>
              <a:gd name="adj2" fmla="val -73048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28000"/>
                </a:schemeClr>
              </a:gs>
              <a:gs pos="80000">
                <a:schemeClr val="accent6">
                  <a:shade val="93000"/>
                  <a:satMod val="130000"/>
                  <a:alpha val="28000"/>
                </a:schemeClr>
              </a:gs>
              <a:gs pos="100000">
                <a:schemeClr val="accent6">
                  <a:shade val="94000"/>
                  <a:satMod val="135000"/>
                  <a:alpha val="28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Alice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200400" y="2971800"/>
            <a:ext cx="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638800" y="3429000"/>
            <a:ext cx="2971800" cy="1295400"/>
          </a:xfrm>
          <a:prstGeom prst="rect">
            <a:avLst/>
          </a:prstGeom>
          <a:solidFill>
            <a:srgbClr val="008000">
              <a:alpha val="4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Example:</a:t>
            </a:r>
            <a:r>
              <a:rPr kumimoji="0" lang="en-US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Mike </a:t>
            </a:r>
            <a:r>
              <a:rPr lang="en-US" b="1" dirty="0" smtClean="0">
                <a:latin typeface="Arial" charset="0"/>
                <a:ea typeface="ＭＳ Ｐゴシック" pitchFamily="-112" charset="-128"/>
              </a:rPr>
              <a:t>located at home (Circle Pines, MN) rating “The Muppets” movie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638800" y="5029200"/>
            <a:ext cx="29718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Example:</a:t>
            </a:r>
            <a:r>
              <a:rPr kumimoji="0" lang="en-US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Alice </a:t>
            </a:r>
            <a:r>
              <a:rPr lang="en-US" b="1" dirty="0" smtClean="0">
                <a:latin typeface="Arial" charset="0"/>
                <a:ea typeface="ＭＳ Ｐゴシック" pitchFamily="-112" charset="-128"/>
              </a:rPr>
              <a:t>located at home (Edina, MN) rating “The Matrix” movie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7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33 0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3334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4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" y="57151"/>
            <a:ext cx="8252340" cy="552450"/>
          </a:xfrm>
        </p:spPr>
        <p:txBody>
          <a:bodyPr/>
          <a:lstStyle/>
          <a:p>
            <a:r>
              <a:rPr lang="en-US" dirty="0" smtClean="0"/>
              <a:t>Incorporating Items Locations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24280"/>
              </p:ext>
            </p:extLst>
          </p:nvPr>
        </p:nvGraphicFramePr>
        <p:xfrm>
          <a:off x="2286979" y="762000"/>
          <a:ext cx="1219200" cy="2139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C66"/>
                          </a:solidFill>
                        </a:rPr>
                        <a:t>User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Bob</a:t>
                      </a:r>
                      <a:endParaRPr lang="en-US" sz="1400" b="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71953"/>
              </p:ext>
            </p:extLst>
          </p:nvPr>
        </p:nvGraphicFramePr>
        <p:xfrm>
          <a:off x="3506179" y="762000"/>
          <a:ext cx="1219200" cy="2139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C66"/>
                          </a:solidFill>
                        </a:rPr>
                        <a:t>Item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Restaurant</a:t>
                      </a:r>
                      <a:r>
                        <a:rPr lang="en-US" sz="1400" b="0" baseline="0" dirty="0" smtClean="0"/>
                        <a:t> X</a:t>
                      </a:r>
                      <a:endParaRPr lang="en-US" sz="1400" b="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0045"/>
              </p:ext>
            </p:extLst>
          </p:nvPr>
        </p:nvGraphicFramePr>
        <p:xfrm>
          <a:off x="4725379" y="762000"/>
          <a:ext cx="1219200" cy="2139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C66"/>
                          </a:solidFill>
                        </a:rPr>
                        <a:t>Rating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.4.5</a:t>
                      </a:r>
                      <a:endParaRPr lang="en-US" sz="1400" b="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87927"/>
              </p:ext>
            </p:extLst>
          </p:nvPr>
        </p:nvGraphicFramePr>
        <p:xfrm>
          <a:off x="4725379" y="762000"/>
          <a:ext cx="1370621" cy="21335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0621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CC66"/>
                          </a:solidFill>
                        </a:rPr>
                        <a:t>iLocation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98917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/>
                        <a:t>Brooklyn</a:t>
                      </a:r>
                      <a:r>
                        <a:rPr lang="en-US" sz="1050" b="0" baseline="0" dirty="0" smtClean="0"/>
                        <a:t> Park, MN</a:t>
                      </a:r>
                      <a:endParaRPr lang="en-US" sz="1050" b="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3656621" cy="25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stCxn id="20" idx="2"/>
            <a:endCxn id="8" idx="0"/>
          </p:cNvCxnSpPr>
          <p:nvPr/>
        </p:nvCxnSpPr>
        <p:spPr bwMode="auto">
          <a:xfrm flipH="1">
            <a:off x="5409711" y="2895599"/>
            <a:ext cx="978" cy="6858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4343400" y="38862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8621" y="3962400"/>
            <a:ext cx="1133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Restaurant X</a:t>
            </a: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8577" y="467600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Restaurant 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8600" y="3657600"/>
            <a:ext cx="2971800" cy="1295400"/>
          </a:xfrm>
          <a:prstGeom prst="rect">
            <a:avLst/>
          </a:prstGeom>
          <a:solidFill>
            <a:srgbClr val="008000">
              <a:alpha val="4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Example:</a:t>
            </a:r>
            <a:r>
              <a:rPr kumimoji="0" lang="en-US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lang="en-US" b="1" dirty="0" smtClean="0">
                <a:latin typeface="Arial" charset="0"/>
                <a:ea typeface="ＭＳ Ｐゴシック" pitchFamily="-112" charset="-128"/>
              </a:rPr>
              <a:t>Bob with unknown location rating restaurant X located at Brooklyn Park, MN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33 0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 animBg="1"/>
      <p:bldP spid="15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" y="57150"/>
            <a:ext cx="8252340" cy="552450"/>
          </a:xfrm>
        </p:spPr>
        <p:txBody>
          <a:bodyPr/>
          <a:lstStyle/>
          <a:p>
            <a:r>
              <a:rPr lang="en-US" dirty="0" smtClean="0"/>
              <a:t>Incorporating Both Users and Items Locations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90199"/>
              </p:ext>
            </p:extLst>
          </p:nvPr>
        </p:nvGraphicFramePr>
        <p:xfrm>
          <a:off x="1447800" y="762000"/>
          <a:ext cx="1219200" cy="2139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C66"/>
                          </a:solidFill>
                        </a:rPr>
                        <a:t>User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Mike</a:t>
                      </a:r>
                      <a:endParaRPr lang="en-US" sz="1400" b="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Alice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64403"/>
              </p:ext>
            </p:extLst>
          </p:nvPr>
        </p:nvGraphicFramePr>
        <p:xfrm>
          <a:off x="3886200" y="762000"/>
          <a:ext cx="1219200" cy="2139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C66"/>
                          </a:solidFill>
                        </a:rPr>
                        <a:t>Item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Restaurant</a:t>
                      </a:r>
                      <a:r>
                        <a:rPr lang="en-US" sz="1400" b="0" baseline="0" dirty="0" smtClean="0"/>
                        <a:t> X</a:t>
                      </a:r>
                      <a:endParaRPr lang="en-US" sz="1400" b="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Restaurant</a:t>
                      </a:r>
                      <a:r>
                        <a:rPr lang="en-US" sz="1400" baseline="0" dirty="0" smtClean="0"/>
                        <a:t> Y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83171"/>
              </p:ext>
            </p:extLst>
          </p:nvPr>
        </p:nvGraphicFramePr>
        <p:xfrm>
          <a:off x="6324600" y="762000"/>
          <a:ext cx="1219200" cy="2139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C66"/>
                          </a:solidFill>
                        </a:rPr>
                        <a:t>Rating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4.5</a:t>
                      </a:r>
                      <a:endParaRPr lang="en-US" sz="1400" b="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9398"/>
              </p:ext>
            </p:extLst>
          </p:nvPr>
        </p:nvGraphicFramePr>
        <p:xfrm>
          <a:off x="5105400" y="762000"/>
          <a:ext cx="1219200" cy="21335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CC66"/>
                          </a:solidFill>
                        </a:rPr>
                        <a:t>iLocation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98917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Brooklyn</a:t>
                      </a:r>
                      <a:r>
                        <a:rPr lang="en-US" sz="900" b="0" baseline="0" dirty="0" smtClean="0"/>
                        <a:t> Park, MN</a:t>
                      </a:r>
                      <a:endParaRPr lang="en-US" sz="900" b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Mapplewood</a:t>
                      </a:r>
                      <a:r>
                        <a:rPr lang="en-US" sz="1000" dirty="0" smtClean="0"/>
                        <a:t>, MN</a:t>
                      </a:r>
                      <a:endParaRPr lang="en-US" sz="10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31073"/>
              </p:ext>
            </p:extLst>
          </p:nvPr>
        </p:nvGraphicFramePr>
        <p:xfrm>
          <a:off x="2667000" y="762000"/>
          <a:ext cx="1219200" cy="21335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</a:tblGrid>
              <a:tr h="31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CC66"/>
                          </a:solidFill>
                        </a:rPr>
                        <a:t>uLocation</a:t>
                      </a:r>
                      <a:endParaRPr lang="en-US" sz="1400" b="1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solidFill>
                      <a:srgbClr val="7A0019"/>
                    </a:solidFill>
                  </a:tcPr>
                </a:tc>
              </a:tr>
              <a:tr h="29891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Circle</a:t>
                      </a:r>
                      <a:r>
                        <a:rPr lang="en-US" sz="1100" b="0" baseline="0" dirty="0" smtClean="0"/>
                        <a:t> Pines, MN</a:t>
                      </a:r>
                      <a:endParaRPr lang="en-US" sz="1100" b="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Edina, MN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19200" y="2971800"/>
            <a:ext cx="6629400" cy="3220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2743200" y="3657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429000"/>
            <a:ext cx="1133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Restaurant X</a:t>
            </a: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05600" y="5133201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4956" y="5334000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Restaurant 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5486400" y="3581400"/>
            <a:ext cx="685800" cy="381000"/>
          </a:xfrm>
          <a:prstGeom prst="wedgeRoundRectCallout">
            <a:avLst>
              <a:gd name="adj1" fmla="val -58861"/>
              <a:gd name="adj2" fmla="val -109409"/>
              <a:gd name="adj3" fmla="val 16667"/>
            </a:avLst>
          </a:prstGeom>
          <a:solidFill>
            <a:srgbClr val="008000">
              <a:alpha val="45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112" charset="-128"/>
              </a:rPr>
              <a:t>Mike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3048000" y="5715000"/>
            <a:ext cx="685800" cy="381000"/>
          </a:xfrm>
          <a:prstGeom prst="wedgeRoundRectCallout">
            <a:avLst>
              <a:gd name="adj1" fmla="val -68961"/>
              <a:gd name="adj2" fmla="val -85357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28000"/>
                </a:schemeClr>
              </a:gs>
              <a:gs pos="80000">
                <a:schemeClr val="accent6">
                  <a:shade val="93000"/>
                  <a:satMod val="130000"/>
                  <a:alpha val="28000"/>
                </a:schemeClr>
              </a:gs>
              <a:gs pos="100000">
                <a:schemeClr val="accent6">
                  <a:shade val="94000"/>
                  <a:satMod val="135000"/>
                  <a:alpha val="28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Alice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09600" y="4114800"/>
            <a:ext cx="7848600" cy="838200"/>
          </a:xfrm>
          <a:prstGeom prst="rect">
            <a:avLst/>
          </a:prstGeom>
          <a:solidFill>
            <a:srgbClr val="008000">
              <a:alpha val="4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Example:</a:t>
            </a:r>
            <a:r>
              <a:rPr lang="en-US" sz="2400" b="1" dirty="0">
                <a:latin typeface="Arial" charset="0"/>
                <a:ea typeface="ＭＳ Ｐゴシック" pitchFamily="-112" charset="-128"/>
              </a:rPr>
              <a:t> </a:t>
            </a:r>
            <a:r>
              <a:rPr lang="en-US" sz="2400" b="1" dirty="0" smtClean="0">
                <a:latin typeface="Arial" charset="0"/>
                <a:ea typeface="ＭＳ Ｐゴシック" pitchFamily="-112" charset="-128"/>
              </a:rPr>
              <a:t>Mike located at Circle Pines, MN rating a restaurant X located at Brooklyn Park, MN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8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Location-based Ratings Taxonomy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838200"/>
          </a:xfrm>
        </p:spPr>
        <p:txBody>
          <a:bodyPr/>
          <a:lstStyle/>
          <a:p>
            <a:r>
              <a:rPr lang="en-US" sz="2200" dirty="0" smtClean="0"/>
              <a:t>LARS goes beyond the traditional rating triple </a:t>
            </a:r>
            <a:r>
              <a:rPr lang="en-US" sz="2200" i="1" dirty="0" smtClean="0">
                <a:solidFill>
                  <a:srgbClr val="800000"/>
                </a:solidFill>
              </a:rPr>
              <a:t>(user, item, rating)</a:t>
            </a:r>
            <a:r>
              <a:rPr lang="en-US" sz="2200" dirty="0" smtClean="0"/>
              <a:t> to include the following taxonomy:</a:t>
            </a:r>
          </a:p>
          <a:p>
            <a:endParaRPr lang="en-US" sz="1050" dirty="0" smtClean="0"/>
          </a:p>
          <a:p>
            <a:pPr lvl="1"/>
            <a:r>
              <a:rPr lang="en-US" sz="1800" b="1" i="1" dirty="0" smtClean="0"/>
              <a:t>Spatial User Rating for Non-spatial Items</a:t>
            </a:r>
          </a:p>
          <a:p>
            <a:pPr lvl="2"/>
            <a:r>
              <a:rPr lang="en-US" sz="1800" b="1" i="1" dirty="0" smtClean="0">
                <a:solidFill>
                  <a:srgbClr val="800000"/>
                </a:solidFill>
              </a:rPr>
              <a:t>(</a:t>
            </a:r>
            <a:r>
              <a:rPr lang="en-US" sz="1800" b="1" i="1" dirty="0" err="1" smtClean="0">
                <a:solidFill>
                  <a:srgbClr val="800000"/>
                </a:solidFill>
              </a:rPr>
              <a:t>user_location</a:t>
            </a:r>
            <a:r>
              <a:rPr lang="en-US" sz="1800" b="1" i="1" dirty="0" smtClean="0">
                <a:solidFill>
                  <a:srgbClr val="800000"/>
                </a:solidFill>
              </a:rPr>
              <a:t>, user, item, rating)</a:t>
            </a:r>
          </a:p>
          <a:p>
            <a:pPr lvl="2"/>
            <a:r>
              <a:rPr lang="en-US" sz="1800" b="1" i="1" dirty="0" smtClean="0"/>
              <a:t>Example:</a:t>
            </a:r>
            <a:r>
              <a:rPr lang="en-US" sz="1800" dirty="0" smtClean="0"/>
              <a:t> A user with a certain location is rating a movie</a:t>
            </a:r>
          </a:p>
          <a:p>
            <a:pPr lvl="2"/>
            <a:r>
              <a:rPr lang="en-US" sz="1800" b="1" i="1" dirty="0" smtClean="0"/>
              <a:t>Recommendation:</a:t>
            </a:r>
            <a:r>
              <a:rPr lang="en-US" sz="1800" dirty="0" smtClean="0"/>
              <a:t> Recommend me a movie that users within the same vicinity have liked</a:t>
            </a:r>
          </a:p>
          <a:p>
            <a:pPr lvl="2"/>
            <a:endParaRPr lang="en-US" sz="400" dirty="0" smtClean="0"/>
          </a:p>
          <a:p>
            <a:pPr lvl="1"/>
            <a:r>
              <a:rPr lang="en-US" sz="1800" b="1" i="1" dirty="0" smtClean="0"/>
              <a:t>Non-spatial User Rating for Spatial Items</a:t>
            </a:r>
          </a:p>
          <a:p>
            <a:pPr lvl="2"/>
            <a:r>
              <a:rPr lang="en-US" sz="1800" b="1" i="1" dirty="0" smtClean="0">
                <a:solidFill>
                  <a:srgbClr val="800000"/>
                </a:solidFill>
              </a:rPr>
              <a:t>(user, </a:t>
            </a:r>
            <a:r>
              <a:rPr lang="en-US" sz="1800" b="1" i="1" dirty="0" err="1" smtClean="0">
                <a:solidFill>
                  <a:srgbClr val="800000"/>
                </a:solidFill>
              </a:rPr>
              <a:t>item_location</a:t>
            </a:r>
            <a:r>
              <a:rPr lang="en-US" sz="1800" b="1" i="1" dirty="0" smtClean="0">
                <a:solidFill>
                  <a:srgbClr val="800000"/>
                </a:solidFill>
              </a:rPr>
              <a:t>, item, rating)</a:t>
            </a:r>
          </a:p>
          <a:p>
            <a:pPr lvl="2"/>
            <a:r>
              <a:rPr lang="en-US" sz="1800" b="1" i="1" dirty="0" smtClean="0"/>
              <a:t>Example: </a:t>
            </a:r>
            <a:r>
              <a:rPr lang="en-US" sz="1800" dirty="0" smtClean="0"/>
              <a:t>A user with unknown location is rating a restaurant</a:t>
            </a:r>
          </a:p>
          <a:p>
            <a:pPr lvl="2"/>
            <a:r>
              <a:rPr lang="en-US" sz="1800" b="1" i="1" dirty="0" smtClean="0"/>
              <a:t>Recommendation:</a:t>
            </a:r>
            <a:r>
              <a:rPr lang="en-US" sz="1800" dirty="0" smtClean="0"/>
              <a:t> Recommend a nearby restaurant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b="1" i="1" dirty="0" smtClean="0"/>
              <a:t>Spatial User Rating for Spatial Items</a:t>
            </a:r>
          </a:p>
          <a:p>
            <a:pPr lvl="2"/>
            <a:r>
              <a:rPr lang="en-US" sz="1800" b="1" i="1" dirty="0" smtClean="0">
                <a:solidFill>
                  <a:srgbClr val="800000"/>
                </a:solidFill>
              </a:rPr>
              <a:t>(</a:t>
            </a:r>
            <a:r>
              <a:rPr lang="en-US" sz="1800" b="1" i="1" dirty="0" err="1" smtClean="0">
                <a:solidFill>
                  <a:srgbClr val="800000"/>
                </a:solidFill>
              </a:rPr>
              <a:t>user_location</a:t>
            </a:r>
            <a:r>
              <a:rPr lang="en-US" sz="1800" b="1" i="1" dirty="0" smtClean="0">
                <a:solidFill>
                  <a:srgbClr val="800000"/>
                </a:solidFill>
              </a:rPr>
              <a:t>, location, </a:t>
            </a:r>
            <a:r>
              <a:rPr lang="en-US" sz="1800" b="1" i="1" dirty="0" err="1" smtClean="0">
                <a:solidFill>
                  <a:srgbClr val="800000"/>
                </a:solidFill>
              </a:rPr>
              <a:t>item_location</a:t>
            </a:r>
            <a:r>
              <a:rPr lang="en-US" sz="1800" b="1" i="1" dirty="0" smtClean="0">
                <a:solidFill>
                  <a:srgbClr val="800000"/>
                </a:solidFill>
              </a:rPr>
              <a:t>, item, rating)</a:t>
            </a:r>
          </a:p>
          <a:p>
            <a:pPr lvl="2"/>
            <a:r>
              <a:rPr lang="en-US" sz="1800" b="1" i="1" dirty="0" smtClean="0"/>
              <a:t>Example: </a:t>
            </a:r>
            <a:r>
              <a:rPr lang="en-US" sz="1800" dirty="0" smtClean="0"/>
              <a:t>A user with a certain location is rating a restaurant</a:t>
            </a:r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510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334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Location-based Ratings</a:t>
            </a:r>
          </a:p>
          <a:p>
            <a:r>
              <a:rPr lang="en-US" sz="4400" dirty="0" smtClean="0"/>
              <a:t>LARS solution</a:t>
            </a:r>
          </a:p>
          <a:p>
            <a:pPr lvl="1"/>
            <a:r>
              <a:rPr lang="en-US" sz="3200" dirty="0" smtClean="0"/>
              <a:t>Spatial User Ratings for Non-Spatial Items</a:t>
            </a:r>
          </a:p>
          <a:p>
            <a:pPr lvl="1"/>
            <a:r>
              <a:rPr lang="en-US" sz="3200" dirty="0" smtClean="0"/>
              <a:t>Non-Spatial User Ratings for Spatial Items</a:t>
            </a:r>
          </a:p>
          <a:p>
            <a:pPr lvl="1"/>
            <a:r>
              <a:rPr lang="en-US" sz="3200" dirty="0" smtClean="0"/>
              <a:t>Spatial User Ratings for Spatial Items</a:t>
            </a:r>
          </a:p>
          <a:p>
            <a:r>
              <a:rPr lang="en-US" sz="4400" dirty="0" smtClean="0">
                <a:solidFill>
                  <a:srgbClr val="D9D9D9"/>
                </a:solidFill>
              </a:rPr>
              <a:t>Experimental Evaluation</a:t>
            </a:r>
          </a:p>
          <a:p>
            <a:r>
              <a:rPr lang="en-US" sz="4400" dirty="0" smtClean="0">
                <a:solidFill>
                  <a:srgbClr val="D9D9D9"/>
                </a:solidFill>
              </a:rPr>
              <a:t>Conclusion</a:t>
            </a:r>
            <a:endParaRPr lang="en-US" sz="4400" dirty="0">
              <a:solidFill>
                <a:srgbClr val="D9D9D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9910"/>
            <a:ext cx="9144000" cy="55969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 Light" pitchFamily="34" charset="0"/>
              </a:rPr>
              <a:t>Talk Outline</a:t>
            </a:r>
            <a:endParaRPr lang="en-US" b="1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334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Location-based Ratings</a:t>
            </a:r>
          </a:p>
          <a:p>
            <a:r>
              <a:rPr lang="en-US" sz="4400" dirty="0" smtClean="0"/>
              <a:t>LARS solution</a:t>
            </a:r>
          </a:p>
          <a:p>
            <a:pPr lvl="1"/>
            <a:r>
              <a:rPr lang="en-US" sz="3200" dirty="0" smtClean="0"/>
              <a:t>Spatial User Ratings for Non-Spatial Items</a:t>
            </a:r>
          </a:p>
          <a:p>
            <a:pPr lvl="1"/>
            <a:r>
              <a:rPr lang="en-US" sz="3200" dirty="0" smtClean="0">
                <a:solidFill>
                  <a:srgbClr val="D9D9D9"/>
                </a:solidFill>
              </a:rPr>
              <a:t>Non-Spatial User Ratings for Spatial Items</a:t>
            </a:r>
          </a:p>
          <a:p>
            <a:pPr lvl="1"/>
            <a:r>
              <a:rPr lang="en-US" sz="3200" dirty="0" smtClean="0">
                <a:solidFill>
                  <a:srgbClr val="D9D9D9"/>
                </a:solidFill>
              </a:rPr>
              <a:t>Spatial User Ratings for Spatial Items</a:t>
            </a:r>
          </a:p>
          <a:p>
            <a:r>
              <a:rPr lang="en-US" sz="4400" dirty="0" smtClean="0">
                <a:solidFill>
                  <a:srgbClr val="D9D9D9"/>
                </a:solidFill>
              </a:rPr>
              <a:t>Experimental Evaluation</a:t>
            </a:r>
          </a:p>
          <a:p>
            <a:r>
              <a:rPr lang="en-US" sz="4400" dirty="0" smtClean="0">
                <a:solidFill>
                  <a:srgbClr val="D9D9D9"/>
                </a:solidFill>
              </a:rPr>
              <a:t>Conclusion</a:t>
            </a:r>
            <a:endParaRPr lang="en-US" sz="4400" dirty="0">
              <a:solidFill>
                <a:srgbClr val="D9D9D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9910"/>
            <a:ext cx="9144000" cy="55969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 Light" pitchFamily="34" charset="0"/>
              </a:rPr>
              <a:t>Talk Outline</a:t>
            </a:r>
            <a:endParaRPr lang="en-US" b="1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5400" y="3380601"/>
            <a:ext cx="784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(x</a:t>
            </a:r>
            <a:r>
              <a:rPr lang="en-US" sz="1200" b="1" baseline="-25000" dirty="0" smtClean="0"/>
              <a:t>1</a:t>
            </a:r>
            <a:r>
              <a:rPr lang="en-US" sz="1200" b="1" dirty="0" smtClean="0"/>
              <a:t>, y</a:t>
            </a:r>
            <a:r>
              <a:rPr lang="en-US" sz="1200" b="1" baseline="-25000" dirty="0" smtClean="0"/>
              <a:t>1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cxnSp>
        <p:nvCxnSpPr>
          <p:cNvPr id="5" name="Straight Arrow Connector 4"/>
          <p:cNvCxnSpPr>
            <a:stCxn id="6" idx="0"/>
            <a:endCxn id="106" idx="2"/>
          </p:cNvCxnSpPr>
          <p:nvPr/>
        </p:nvCxnSpPr>
        <p:spPr bwMode="auto">
          <a:xfrm flipH="1" flipV="1">
            <a:off x="1625200" y="2209801"/>
            <a:ext cx="46220" cy="667140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1600" y="2438400"/>
            <a:ext cx="249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4</a:t>
            </a:r>
            <a:endParaRPr lang="en-US" sz="1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66620" y="2876941"/>
            <a:ext cx="609599" cy="609599"/>
            <a:chOff x="1008374" y="2998176"/>
            <a:chExt cx="609599" cy="609599"/>
          </a:xfrm>
        </p:grpSpPr>
        <p:pic>
          <p:nvPicPr>
            <p:cNvPr id="6" name="Picture 7" descr="http://t1.gstatic.com/images?q=tbn:ANd9GcRRCOeIMNP68yO0ZjR4rWBlUEfPoV-dVdB_uRjrG-6uoqgsOitWG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74" y="2998176"/>
              <a:ext cx="609599" cy="609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69909" y="3080092"/>
              <a:ext cx="236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19400" y="2438400"/>
            <a:ext cx="249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5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484925" y="1462776"/>
            <a:ext cx="609599" cy="609599"/>
            <a:chOff x="1807115" y="1899139"/>
            <a:chExt cx="609599" cy="609599"/>
          </a:xfrm>
        </p:grpSpPr>
        <p:pic>
          <p:nvPicPr>
            <p:cNvPr id="17" name="Picture 7" descr="http://t1.gstatic.com/images?q=tbn:ANd9GcRRCOeIMNP68yO0ZjR4rWBlUEfPoV-dVdB_uRjrG-6uoqgsOitWG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115" y="1899139"/>
              <a:ext cx="609599" cy="609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968650" y="1992923"/>
              <a:ext cx="236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29000" y="2362200"/>
            <a:ext cx="249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</a:t>
            </a:r>
            <a:endParaRPr lang="en-US" sz="1400" b="1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3429000" y="2819400"/>
            <a:ext cx="609599" cy="609599"/>
            <a:chOff x="2508250" y="3204840"/>
            <a:chExt cx="609599" cy="609599"/>
          </a:xfrm>
        </p:grpSpPr>
        <p:pic>
          <p:nvPicPr>
            <p:cNvPr id="26" name="Picture 7" descr="http://t1.gstatic.com/images?q=tbn:ANd9GcRRCOeIMNP68yO0ZjR4rWBlUEfPoV-dVdB_uRjrG-6uoqgsOitWG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0" y="3204840"/>
              <a:ext cx="609599" cy="609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665293" y="3283970"/>
              <a:ext cx="236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pic>
        <p:nvPicPr>
          <p:cNvPr id="33" name="Picture 7" descr="http://t1.gstatic.com/images?q=tbn:ANd9GcRRCOeIMNP68yO0ZjR4rWBlUEfPoV-dVdB_uRjrG-6uoqgsOitWG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695336"/>
            <a:ext cx="609599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267200" y="2774466"/>
            <a:ext cx="236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35" name="Straight Arrow Connector 34"/>
          <p:cNvCxnSpPr>
            <a:stCxn id="33" idx="0"/>
            <a:endCxn id="109" idx="2"/>
          </p:cNvCxnSpPr>
          <p:nvPr/>
        </p:nvCxnSpPr>
        <p:spPr bwMode="auto">
          <a:xfrm flipH="1" flipV="1">
            <a:off x="4419600" y="2133600"/>
            <a:ext cx="1" cy="561736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98203" y="2286000"/>
            <a:ext cx="249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</a:t>
            </a:r>
            <a:endParaRPr lang="en-US" sz="1400" b="1" dirty="0" smtClean="0"/>
          </a:p>
        </p:txBody>
      </p:sp>
      <p:grpSp>
        <p:nvGrpSpPr>
          <p:cNvPr id="2053" name="Group 2052"/>
          <p:cNvGrpSpPr/>
          <p:nvPr/>
        </p:nvGrpSpPr>
        <p:grpSpPr>
          <a:xfrm>
            <a:off x="4800600" y="2899650"/>
            <a:ext cx="609599" cy="609599"/>
            <a:chOff x="4043429" y="3258799"/>
            <a:chExt cx="609599" cy="609599"/>
          </a:xfrm>
        </p:grpSpPr>
        <p:pic>
          <p:nvPicPr>
            <p:cNvPr id="45" name="Picture 7" descr="http://t1.gstatic.com/images?q=tbn:ANd9GcRRCOeIMNP68yO0ZjR4rWBlUEfPoV-dVdB_uRjrG-6uoqgsOitWG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429" y="3258799"/>
              <a:ext cx="609599" cy="609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200472" y="3341440"/>
              <a:ext cx="236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084003" y="2438400"/>
            <a:ext cx="249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4</a:t>
            </a:r>
          </a:p>
        </p:txBody>
      </p:sp>
      <p:grpSp>
        <p:nvGrpSpPr>
          <p:cNvPr id="2060" name="Group 2059"/>
          <p:cNvGrpSpPr/>
          <p:nvPr/>
        </p:nvGrpSpPr>
        <p:grpSpPr>
          <a:xfrm>
            <a:off x="5685326" y="1462776"/>
            <a:ext cx="609599" cy="609599"/>
            <a:chOff x="4796454" y="1901233"/>
            <a:chExt cx="609599" cy="609599"/>
          </a:xfrm>
        </p:grpSpPr>
        <p:pic>
          <p:nvPicPr>
            <p:cNvPr id="54" name="Picture 7" descr="http://t1.gstatic.com/images?q=tbn:ANd9GcRRCOeIMNP68yO0ZjR4rWBlUEfPoV-dVdB_uRjrG-6uoqgsOitWG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454" y="1901233"/>
              <a:ext cx="609599" cy="609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4959432" y="1980363"/>
              <a:ext cx="236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693603" y="2359223"/>
            <a:ext cx="249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4</a:t>
            </a:r>
          </a:p>
        </p:txBody>
      </p:sp>
      <p:grpSp>
        <p:nvGrpSpPr>
          <p:cNvPr id="2061" name="Group 2060"/>
          <p:cNvGrpSpPr/>
          <p:nvPr/>
        </p:nvGrpSpPr>
        <p:grpSpPr>
          <a:xfrm>
            <a:off x="6764368" y="1680451"/>
            <a:ext cx="609599" cy="609599"/>
            <a:chOff x="5393966" y="1904210"/>
            <a:chExt cx="609599" cy="609599"/>
          </a:xfrm>
        </p:grpSpPr>
        <p:pic>
          <p:nvPicPr>
            <p:cNvPr id="61" name="Picture 7" descr="http://t1.gstatic.com/images?q=tbn:ANd9GcRRCOeIMNP68yO0ZjR4rWBlUEfPoV-dVdB_uRjrG-6uoqgsOitWG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966" y="1904210"/>
              <a:ext cx="609599" cy="609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556944" y="1983340"/>
              <a:ext cx="236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823348" y="2324712"/>
            <a:ext cx="249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</a:t>
            </a:r>
            <a:endParaRPr lang="en-US" sz="1400" b="1" dirty="0" smtClean="0"/>
          </a:p>
        </p:txBody>
      </p:sp>
      <p:cxnSp>
        <p:nvCxnSpPr>
          <p:cNvPr id="27" name="Straight Arrow Connector 26"/>
          <p:cNvCxnSpPr>
            <a:stCxn id="26" idx="0"/>
            <a:endCxn id="107" idx="2"/>
          </p:cNvCxnSpPr>
          <p:nvPr/>
        </p:nvCxnSpPr>
        <p:spPr bwMode="auto">
          <a:xfrm flipV="1">
            <a:off x="3733800" y="2134681"/>
            <a:ext cx="0" cy="684719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8" idx="2"/>
            <a:endCxn id="124" idx="0"/>
          </p:cNvCxnSpPr>
          <p:nvPr/>
        </p:nvCxnSpPr>
        <p:spPr bwMode="auto">
          <a:xfrm>
            <a:off x="2804086" y="2249439"/>
            <a:ext cx="15314" cy="646161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9" idx="2"/>
            <a:endCxn id="119" idx="0"/>
          </p:cNvCxnSpPr>
          <p:nvPr/>
        </p:nvCxnSpPr>
        <p:spPr bwMode="auto">
          <a:xfrm>
            <a:off x="6001332" y="2262249"/>
            <a:ext cx="18468" cy="565696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1" idx="2"/>
            <a:endCxn id="123" idx="0"/>
          </p:cNvCxnSpPr>
          <p:nvPr/>
        </p:nvCxnSpPr>
        <p:spPr bwMode="auto">
          <a:xfrm flipH="1">
            <a:off x="7057643" y="2290050"/>
            <a:ext cx="11525" cy="529350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5" idx="0"/>
            <a:endCxn id="122" idx="2"/>
          </p:cNvCxnSpPr>
          <p:nvPr/>
        </p:nvCxnSpPr>
        <p:spPr bwMode="auto">
          <a:xfrm flipV="1">
            <a:off x="5105400" y="2125055"/>
            <a:ext cx="0" cy="774595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61186" y="197244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(x</a:t>
            </a:r>
            <a:r>
              <a:rPr lang="en-US" sz="1200" b="1" baseline="-25000" dirty="0"/>
              <a:t>2</a:t>
            </a:r>
            <a:r>
              <a:rPr lang="en-US" sz="1200" b="1" dirty="0" smtClean="0"/>
              <a:t>, y</a:t>
            </a:r>
            <a:r>
              <a:rPr lang="en-US" sz="1200" b="1" baseline="-25000" dirty="0"/>
              <a:t>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055" name="Rectangle 2054"/>
          <p:cNvSpPr/>
          <p:nvPr/>
        </p:nvSpPr>
        <p:spPr bwMode="auto">
          <a:xfrm>
            <a:off x="1241985" y="1352856"/>
            <a:ext cx="2133600" cy="2362200"/>
          </a:xfrm>
          <a:prstGeom prst="rect">
            <a:avLst/>
          </a:prstGeom>
          <a:noFill/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376540" y="1351914"/>
            <a:ext cx="2133600" cy="2362200"/>
          </a:xfrm>
          <a:prstGeom prst="rect">
            <a:avLst/>
          </a:prstGeom>
          <a:noFill/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511095" y="1351914"/>
            <a:ext cx="2133600" cy="2362200"/>
          </a:xfrm>
          <a:prstGeom prst="rect">
            <a:avLst/>
          </a:prstGeom>
          <a:noFill/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87395" y="3320319"/>
            <a:ext cx="784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(x</a:t>
            </a:r>
            <a:r>
              <a:rPr lang="en-US" sz="1200" b="1" baseline="-25000" dirty="0"/>
              <a:t>3</a:t>
            </a:r>
            <a:r>
              <a:rPr lang="en-US" sz="1200" b="1" dirty="0" smtClean="0"/>
              <a:t>, y</a:t>
            </a:r>
            <a:r>
              <a:rPr lang="en-US" sz="1200" b="1" baseline="-25000" dirty="0"/>
              <a:t>3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008925" y="3204450"/>
            <a:ext cx="784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(x</a:t>
            </a:r>
            <a:r>
              <a:rPr lang="en-US" sz="1200" b="1" baseline="-25000" dirty="0" smtClean="0"/>
              <a:t>4</a:t>
            </a:r>
            <a:r>
              <a:rPr lang="en-US" sz="1200" b="1" dirty="0" smtClean="0"/>
              <a:t>, y</a:t>
            </a:r>
            <a:r>
              <a:rPr lang="en-US" sz="1200" b="1" baseline="-25000" dirty="0" smtClean="0"/>
              <a:t>4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724400" y="3384651"/>
            <a:ext cx="784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(x</a:t>
            </a:r>
            <a:r>
              <a:rPr lang="en-US" sz="1200" b="1" baseline="-25000" dirty="0"/>
              <a:t>5</a:t>
            </a:r>
            <a:r>
              <a:rPr lang="en-US" sz="1200" b="1" dirty="0" smtClean="0"/>
              <a:t>, y</a:t>
            </a:r>
            <a:r>
              <a:rPr lang="en-US" sz="1200" b="1" baseline="-25000" dirty="0"/>
              <a:t>5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609125" y="1985250"/>
            <a:ext cx="784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(x</a:t>
            </a:r>
            <a:r>
              <a:rPr lang="en-US" sz="1200" b="1" baseline="-25000" dirty="0" smtClean="0"/>
              <a:t>6</a:t>
            </a:r>
            <a:r>
              <a:rPr lang="en-US" sz="1200" b="1" dirty="0" smtClean="0"/>
              <a:t>, y</a:t>
            </a:r>
            <a:r>
              <a:rPr lang="en-US" sz="1200" b="1" baseline="-25000" dirty="0" smtClean="0"/>
              <a:t>6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683187" y="1451850"/>
            <a:ext cx="784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(x</a:t>
            </a:r>
            <a:r>
              <a:rPr lang="en-US" sz="1200" b="1" baseline="-25000" dirty="0" smtClean="0"/>
              <a:t>7</a:t>
            </a:r>
            <a:r>
              <a:rPr lang="en-US" sz="1200" b="1" dirty="0" smtClean="0"/>
              <a:t>, y</a:t>
            </a:r>
            <a:r>
              <a:rPr lang="en-US" sz="1200" b="1" baseline="-25000" dirty="0" smtClean="0"/>
              <a:t>7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265725" y="107085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</a:rPr>
              <a:t>Cell 1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70605" y="107085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</a:rPr>
              <a:t>Cell 2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521055" y="107085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</a:rPr>
              <a:t>Cell 3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6200" y="4650996"/>
            <a:ext cx="1523044" cy="1372542"/>
          </a:xfrm>
          <a:prstGeom prst="rect">
            <a:avLst/>
          </a:prstGeom>
          <a:noFill/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600200" y="4650996"/>
            <a:ext cx="1523044" cy="1372542"/>
          </a:xfrm>
          <a:prstGeom prst="rect">
            <a:avLst/>
          </a:prstGeom>
          <a:noFill/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124200" y="4650996"/>
            <a:ext cx="1523044" cy="1372542"/>
          </a:xfrm>
          <a:prstGeom prst="rect">
            <a:avLst/>
          </a:prstGeom>
          <a:noFill/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070" name="TextBox 2069"/>
          <p:cNvSpPr txBox="1"/>
          <p:nvPr/>
        </p:nvSpPr>
        <p:spPr>
          <a:xfrm>
            <a:off x="76200" y="4649688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Build Collaborative</a:t>
            </a:r>
          </a:p>
          <a:p>
            <a:pPr algn="ctr"/>
            <a:r>
              <a:rPr lang="en-US" sz="1000" dirty="0" smtClean="0"/>
              <a:t>Filtering Model using:</a:t>
            </a:r>
          </a:p>
        </p:txBody>
      </p:sp>
      <p:graphicFrame>
        <p:nvGraphicFramePr>
          <p:cNvPr id="2071" name="Table 20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84629"/>
              </p:ext>
            </p:extLst>
          </p:nvPr>
        </p:nvGraphicFramePr>
        <p:xfrm>
          <a:off x="152400" y="5184396"/>
          <a:ext cx="1371600" cy="7592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3137"/>
                <a:gridCol w="405063"/>
                <a:gridCol w="533400"/>
              </a:tblGrid>
              <a:tr h="25306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User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Rating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306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A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</a:t>
                      </a:r>
                      <a:endParaRPr lang="en-US" sz="800" dirty="0"/>
                    </a:p>
                  </a:txBody>
                  <a:tcPr/>
                </a:tc>
              </a:tr>
              <a:tr h="25306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C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76200" y="436993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</a:rPr>
              <a:t>Cell 1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94265" y="466785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Build Collaborative</a:t>
            </a:r>
          </a:p>
          <a:p>
            <a:pPr algn="ctr"/>
            <a:r>
              <a:rPr lang="en-US" sz="1000" dirty="0" smtClean="0"/>
              <a:t>Filtering Model using:</a:t>
            </a: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51985"/>
              </p:ext>
            </p:extLst>
          </p:nvPr>
        </p:nvGraphicFramePr>
        <p:xfrm>
          <a:off x="1670465" y="5107254"/>
          <a:ext cx="1371600" cy="853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3137"/>
                <a:gridCol w="405063"/>
                <a:gridCol w="533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User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Item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Rating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3124200" y="465099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Build Collaborative</a:t>
            </a:r>
          </a:p>
          <a:p>
            <a:pPr algn="ctr"/>
            <a:r>
              <a:rPr lang="en-US" sz="1000" dirty="0" smtClean="0"/>
              <a:t>Filtering Model using:</a:t>
            </a:r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25065"/>
              </p:ext>
            </p:extLst>
          </p:nvPr>
        </p:nvGraphicFramePr>
        <p:xfrm>
          <a:off x="3200400" y="5153916"/>
          <a:ext cx="1371600" cy="7896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3137"/>
                <a:gridCol w="405063"/>
                <a:gridCol w="533400"/>
              </a:tblGrid>
              <a:tr h="26322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User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Item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</a:rPr>
                        <a:t>Rating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6322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B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</a:t>
                      </a:r>
                      <a:endParaRPr lang="en-US" sz="800" dirty="0"/>
                    </a:p>
                  </a:txBody>
                  <a:tcPr/>
                </a:tc>
              </a:tr>
              <a:tr h="26322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C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1600200" y="4363998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</a:rPr>
              <a:t>Cell 2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24200" y="4363998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</a:rPr>
              <a:t>Cell 3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2074" name="TextBox 2073"/>
          <p:cNvSpPr txBox="1"/>
          <p:nvPr/>
        </p:nvSpPr>
        <p:spPr>
          <a:xfrm>
            <a:off x="2286000" y="743635"/>
            <a:ext cx="4343400" cy="32316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7A0019"/>
                </a:solidFill>
              </a:rPr>
              <a:t>1.</a:t>
            </a:r>
            <a:r>
              <a:rPr lang="en-US" sz="1500" dirty="0" smtClean="0">
                <a:solidFill>
                  <a:srgbClr val="7A0019"/>
                </a:solidFill>
              </a:rPr>
              <a:t> Partition ratings by user location</a:t>
            </a:r>
            <a:endParaRPr lang="en-US" sz="1500" dirty="0">
              <a:solidFill>
                <a:srgbClr val="7A0019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200" y="3810000"/>
            <a:ext cx="4572000" cy="55399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7A0019"/>
                </a:solidFill>
              </a:rPr>
              <a:t>2</a:t>
            </a:r>
            <a:r>
              <a:rPr lang="en-US" sz="1500" b="1" dirty="0" smtClean="0">
                <a:solidFill>
                  <a:srgbClr val="7A0019"/>
                </a:solidFill>
              </a:rPr>
              <a:t>.</a:t>
            </a:r>
            <a:r>
              <a:rPr lang="en-US" sz="1500" dirty="0" smtClean="0">
                <a:solidFill>
                  <a:srgbClr val="7A0019"/>
                </a:solidFill>
              </a:rPr>
              <a:t> </a:t>
            </a:r>
            <a:r>
              <a:rPr lang="en-US" sz="1500" dirty="0">
                <a:solidFill>
                  <a:srgbClr val="7A0019"/>
                </a:solidFill>
              </a:rPr>
              <a:t>Build collaborative filtering model for each cell using only ratings contained within the cell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5486400" y="4876800"/>
            <a:ext cx="990600" cy="838200"/>
          </a:xfrm>
          <a:prstGeom prst="rect">
            <a:avLst/>
          </a:prstGeom>
          <a:noFill/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77000" y="4876800"/>
            <a:ext cx="990600" cy="838200"/>
          </a:xfrm>
          <a:prstGeom prst="rect">
            <a:avLst/>
          </a:prstGeom>
          <a:noFill/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7467600" y="4876800"/>
            <a:ext cx="990600" cy="838200"/>
          </a:xfrm>
          <a:prstGeom prst="rect">
            <a:avLst/>
          </a:prstGeom>
          <a:noFill/>
          <a:ln>
            <a:prstDash val="solid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86400" y="4583868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</a:rPr>
              <a:t>Cell 1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477955" y="458980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</a:rPr>
              <a:t>Cell 2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467600" y="459573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</a:rPr>
              <a:t>Cell 3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pic>
        <p:nvPicPr>
          <p:cNvPr id="118" name="Picture 7" descr="http://t1.gstatic.com/images?q=tbn:ANd9GcRRCOeIMNP68yO0ZjR4rWBlUEfPoV-dVdB_uRjrG-6uoqgsOitWG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47" y="49530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4876800" y="3810000"/>
            <a:ext cx="4191000" cy="78483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7A0019"/>
                </a:solidFill>
              </a:rPr>
              <a:t>3.</a:t>
            </a:r>
            <a:r>
              <a:rPr lang="en-US" sz="1500" dirty="0" smtClean="0">
                <a:solidFill>
                  <a:srgbClr val="7A0019"/>
                </a:solidFill>
              </a:rPr>
              <a:t> Generate recommendations using collaborative filtering using the model of the cell containing querying user</a:t>
            </a:r>
            <a:endParaRPr lang="en-US" sz="1500" dirty="0">
              <a:solidFill>
                <a:srgbClr val="7A0019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597587" y="5238690"/>
            <a:ext cx="78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Querying user</a:t>
            </a:r>
            <a:endParaRPr lang="en-US" sz="1000" b="1" dirty="0"/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8006256" y="5715000"/>
            <a:ext cx="0" cy="304800"/>
          </a:xfrm>
          <a:prstGeom prst="straightConnector1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 bwMode="auto">
          <a:xfrm flipH="1">
            <a:off x="7467600" y="6019800"/>
            <a:ext cx="533400" cy="0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96000" y="5791200"/>
            <a:ext cx="137160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Recommendation</a:t>
            </a:r>
          </a:p>
          <a:p>
            <a:pPr algn="ctr"/>
            <a:r>
              <a:rPr lang="en-US" sz="1100" b="1" dirty="0" smtClean="0"/>
              <a:t>List</a:t>
            </a:r>
            <a:endParaRPr lang="en-US" sz="1100" b="1" dirty="0"/>
          </a:p>
        </p:txBody>
      </p:sp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/>
          <a:lstStyle/>
          <a:p>
            <a:r>
              <a:rPr lang="en-US" dirty="0" smtClean="0"/>
              <a:t>Spatial User Ratings For Non-Spatial Items (1/3)</a:t>
            </a:r>
            <a:endParaRPr lang="en-US" dirty="0"/>
          </a:p>
        </p:txBody>
      </p:sp>
      <p:pic>
        <p:nvPicPr>
          <p:cNvPr id="106" name="Picture 23" descr="Manhattan Pos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07200" cy="76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3" descr="Manhattan Poster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457199" cy="686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5" descr="The Good, the Bad and the Ugly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56345"/>
            <a:ext cx="457200" cy="677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5" descr="The Good, the Bad and the Ugly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27945"/>
            <a:ext cx="457200" cy="677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7" descr="The Lord of the Rings: The Return of the King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457200" cy="677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7" descr="The Lord of the Rings: The Return of the King Post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43" y="2819400"/>
            <a:ext cx="457200" cy="677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5" descr="The Good, the Bad and the Ugly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457200" cy="677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3" descr="Manhattan Poster">
            <a:hlinkClick r:id="rId4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0" y="5486400"/>
            <a:ext cx="101440" cy="15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6" name="Picture 25" descr="The Good, the Bad and the Ugly Poster">
            <a:hlinkClick r:id="rId7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9" y="5715000"/>
            <a:ext cx="102882" cy="15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7" name="Picture 23" descr="Manhattan Poster">
            <a:hlinkClick r:id="rId4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60" y="5334000"/>
            <a:ext cx="101440" cy="15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8" name="Picture 25" descr="The Good, the Bad and the Ugly Poster">
            <a:hlinkClick r:id="rId7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18" y="5562600"/>
            <a:ext cx="102882" cy="15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9" name="Picture 25" descr="The Good, the Bad and the Ugly Poster">
            <a:hlinkClick r:id="rId7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2882" cy="15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0" name="Picture 17" descr="The Lord of the Rings: The Return of the King Poster">
            <a:hlinkClick r:id="rId9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86400"/>
            <a:ext cx="102882" cy="15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7" descr="The Lord of the Rings: The Return of the King Poster">
            <a:hlinkClick r:id="rId9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18" y="5791200"/>
            <a:ext cx="102882" cy="15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990600" y="2667000"/>
            <a:ext cx="7239000" cy="1569660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User Partitioning ! </a:t>
            </a:r>
          </a:p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How ?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8" grpId="0"/>
      <p:bldP spid="34" grpId="0"/>
      <p:bldP spid="39" grpId="0"/>
      <p:bldP spid="48" grpId="0"/>
      <p:bldP spid="57" grpId="0"/>
      <p:bldP spid="68" grpId="0"/>
      <p:bldP spid="58" grpId="0"/>
      <p:bldP spid="2055" grpId="0" animBg="1"/>
      <p:bldP spid="60" grpId="0" animBg="1"/>
      <p:bldP spid="64" grpId="0" animBg="1"/>
      <p:bldP spid="65" grpId="0"/>
      <p:bldP spid="66" grpId="0"/>
      <p:bldP spid="67" grpId="0"/>
      <p:bldP spid="69" grpId="0"/>
      <p:bldP spid="70" grpId="0"/>
      <p:bldP spid="79" grpId="0"/>
      <p:bldP spid="80" grpId="0"/>
      <p:bldP spid="81" grpId="0"/>
      <p:bldP spid="83" grpId="0" animBg="1"/>
      <p:bldP spid="86" grpId="0" animBg="1"/>
      <p:bldP spid="87" grpId="0" animBg="1"/>
      <p:bldP spid="2070" grpId="0"/>
      <p:bldP spid="92" grpId="0"/>
      <p:bldP spid="93" grpId="0"/>
      <p:bldP spid="98" grpId="0"/>
      <p:bldP spid="104" grpId="0"/>
      <p:bldP spid="105" grpId="0"/>
      <p:bldP spid="2074" grpId="0" animBg="1"/>
      <p:bldP spid="110" grpId="0" animBg="1"/>
      <p:bldP spid="111" grpId="0" animBg="1"/>
      <p:bldP spid="112" grpId="0" animBg="1"/>
      <p:bldP spid="113" grpId="0" animBg="1"/>
      <p:bldP spid="114" grpId="0"/>
      <p:bldP spid="115" grpId="0"/>
      <p:bldP spid="116" grpId="0"/>
      <p:bldP spid="120" grpId="0" animBg="1"/>
      <p:bldP spid="121" grpId="0"/>
      <p:bldP spid="42" grpId="0" animBg="1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029200" y="4267200"/>
            <a:ext cx="3657600" cy="1219201"/>
          </a:xfrm>
          <a:prstGeom prst="parallelogram">
            <a:avLst>
              <a:gd name="adj" fmla="val 12352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User Ratings For Non-Spatial Items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4267200" cy="4267200"/>
          </a:xfrm>
        </p:spPr>
        <p:txBody>
          <a:bodyPr/>
          <a:lstStyle/>
          <a:p>
            <a:r>
              <a:rPr lang="en-US" sz="3600" dirty="0" smtClean="0"/>
              <a:t>Adaptive Pyramid Structure.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Three main goals:</a:t>
            </a:r>
          </a:p>
          <a:p>
            <a:pPr lvl="1"/>
            <a:r>
              <a:rPr lang="en-US" sz="3200" dirty="0" smtClean="0"/>
              <a:t>Locality</a:t>
            </a:r>
          </a:p>
          <a:p>
            <a:pPr lvl="1"/>
            <a:r>
              <a:rPr lang="en-US" sz="3200" dirty="0" smtClean="0"/>
              <a:t>Scalability.</a:t>
            </a:r>
          </a:p>
          <a:p>
            <a:pPr lvl="1"/>
            <a:r>
              <a:rPr lang="en-US" sz="3200" dirty="0" smtClean="0"/>
              <a:t>Influence.</a:t>
            </a:r>
            <a:br>
              <a:rPr lang="en-US" sz="3200" dirty="0" smtClean="0"/>
            </a:br>
            <a:endParaRPr lang="en-US" sz="3600" dirty="0" smtClean="0"/>
          </a:p>
        </p:txBody>
      </p:sp>
      <p:grpSp>
        <p:nvGrpSpPr>
          <p:cNvPr id="38" name="Group 471"/>
          <p:cNvGrpSpPr>
            <a:grpSpLocks/>
          </p:cNvGrpSpPr>
          <p:nvPr/>
        </p:nvGrpSpPr>
        <p:grpSpPr bwMode="auto">
          <a:xfrm>
            <a:off x="4427769" y="1371600"/>
            <a:ext cx="4101880" cy="3620869"/>
            <a:chOff x="152400" y="2209800"/>
            <a:chExt cx="4179549" cy="3683207"/>
          </a:xfrm>
        </p:grpSpPr>
        <p:sp>
          <p:nvSpPr>
            <p:cNvPr id="39" name="AutoShape 6"/>
            <p:cNvSpPr>
              <a:spLocks noChangeArrowheads="1"/>
            </p:cNvSpPr>
            <p:nvPr/>
          </p:nvSpPr>
          <p:spPr bwMode="auto">
            <a:xfrm>
              <a:off x="1823420" y="5418985"/>
              <a:ext cx="492103" cy="164818"/>
            </a:xfrm>
            <a:prstGeom prst="parallelogram">
              <a:avLst>
                <a:gd name="adj" fmla="val 118047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auto">
            <a:xfrm>
              <a:off x="1986121" y="3870240"/>
              <a:ext cx="493438" cy="164818"/>
            </a:xfrm>
            <a:prstGeom prst="parallelogram">
              <a:avLst>
                <a:gd name="adj" fmla="val 118367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1824753" y="2209800"/>
              <a:ext cx="316067" cy="2451839"/>
            </a:xfrm>
            <a:custGeom>
              <a:avLst/>
              <a:gdLst>
                <a:gd name="T0" fmla="*/ 2147483647 w 683"/>
                <a:gd name="T1" fmla="*/ 2147483647 h 3718"/>
                <a:gd name="T2" fmla="*/ 2147483647 w 683"/>
                <a:gd name="T3" fmla="*/ 2147483647 h 3718"/>
                <a:gd name="T4" fmla="*/ 2147483647 w 683"/>
                <a:gd name="T5" fmla="*/ 2147483647 h 3718"/>
                <a:gd name="T6" fmla="*/ 2147483647 w 683"/>
                <a:gd name="T7" fmla="*/ 2147483647 h 3718"/>
                <a:gd name="T8" fmla="*/ 2147483647 w 683"/>
                <a:gd name="T9" fmla="*/ 2147483647 h 3718"/>
                <a:gd name="T10" fmla="*/ 2147483647 w 683"/>
                <a:gd name="T11" fmla="*/ 2147483647 h 3718"/>
                <a:gd name="T12" fmla="*/ 2147483647 w 683"/>
                <a:gd name="T13" fmla="*/ 2147483647 h 3718"/>
                <a:gd name="T14" fmla="*/ 2147483647 w 683"/>
                <a:gd name="T15" fmla="*/ 2147483647 h 3718"/>
                <a:gd name="T16" fmla="*/ 2147483647 w 683"/>
                <a:gd name="T17" fmla="*/ 2147483647 h 3718"/>
                <a:gd name="T18" fmla="*/ 2147483647 w 683"/>
                <a:gd name="T19" fmla="*/ 2147483647 h 3718"/>
                <a:gd name="T20" fmla="*/ 2147483647 w 683"/>
                <a:gd name="T21" fmla="*/ 2147483647 h 3718"/>
                <a:gd name="T22" fmla="*/ 2147483647 w 683"/>
                <a:gd name="T23" fmla="*/ 2147483647 h 3718"/>
                <a:gd name="T24" fmla="*/ 2147483647 w 683"/>
                <a:gd name="T25" fmla="*/ 2147483647 h 3718"/>
                <a:gd name="T26" fmla="*/ 2147483647 w 683"/>
                <a:gd name="T27" fmla="*/ 2147483647 h 3718"/>
                <a:gd name="T28" fmla="*/ 2147483647 w 683"/>
                <a:gd name="T29" fmla="*/ 2147483647 h 3718"/>
                <a:gd name="T30" fmla="*/ 2147483647 w 683"/>
                <a:gd name="T31" fmla="*/ 2147483647 h 3718"/>
                <a:gd name="T32" fmla="*/ 2147483647 w 683"/>
                <a:gd name="T33" fmla="*/ 2147483647 h 3718"/>
                <a:gd name="T34" fmla="*/ 2147483647 w 683"/>
                <a:gd name="T35" fmla="*/ 2147483647 h 3718"/>
                <a:gd name="T36" fmla="*/ 2147483647 w 683"/>
                <a:gd name="T37" fmla="*/ 2147483647 h 3718"/>
                <a:gd name="T38" fmla="*/ 2147483647 w 683"/>
                <a:gd name="T39" fmla="*/ 2147483647 h 3718"/>
                <a:gd name="T40" fmla="*/ 2147483647 w 683"/>
                <a:gd name="T41" fmla="*/ 2147483647 h 3718"/>
                <a:gd name="T42" fmla="*/ 2147483647 w 683"/>
                <a:gd name="T43" fmla="*/ 2147483647 h 3718"/>
                <a:gd name="T44" fmla="*/ 2147483647 w 683"/>
                <a:gd name="T45" fmla="*/ 2147483647 h 3718"/>
                <a:gd name="T46" fmla="*/ 2147483647 w 683"/>
                <a:gd name="T47" fmla="*/ 2147483647 h 3718"/>
                <a:gd name="T48" fmla="*/ 2147483647 w 683"/>
                <a:gd name="T49" fmla="*/ 2147483647 h 3718"/>
                <a:gd name="T50" fmla="*/ 2147483647 w 683"/>
                <a:gd name="T51" fmla="*/ 2147483647 h 3718"/>
                <a:gd name="T52" fmla="*/ 2147483647 w 683"/>
                <a:gd name="T53" fmla="*/ 2147483647 h 3718"/>
                <a:gd name="T54" fmla="*/ 2147483647 w 683"/>
                <a:gd name="T55" fmla="*/ 2147483647 h 3718"/>
                <a:gd name="T56" fmla="*/ 2147483647 w 683"/>
                <a:gd name="T57" fmla="*/ 2147483647 h 3718"/>
                <a:gd name="T58" fmla="*/ 2147483647 w 683"/>
                <a:gd name="T59" fmla="*/ 2147483647 h 3718"/>
                <a:gd name="T60" fmla="*/ 2147483647 w 683"/>
                <a:gd name="T61" fmla="*/ 2147483647 h 3718"/>
                <a:gd name="T62" fmla="*/ 2147483647 w 683"/>
                <a:gd name="T63" fmla="*/ 2147483647 h 3718"/>
                <a:gd name="T64" fmla="*/ 2147483647 w 683"/>
                <a:gd name="T65" fmla="*/ 2147483647 h 3718"/>
                <a:gd name="T66" fmla="*/ 2147483647 w 683"/>
                <a:gd name="T67" fmla="*/ 2147483647 h 3718"/>
                <a:gd name="T68" fmla="*/ 2147483647 w 683"/>
                <a:gd name="T69" fmla="*/ 2147483647 h 3718"/>
                <a:gd name="T70" fmla="*/ 2147483647 w 683"/>
                <a:gd name="T71" fmla="*/ 2147483647 h 3718"/>
                <a:gd name="T72" fmla="*/ 2147483647 w 683"/>
                <a:gd name="T73" fmla="*/ 2147483647 h 3718"/>
                <a:gd name="T74" fmla="*/ 2147483647 w 683"/>
                <a:gd name="T75" fmla="*/ 2147483647 h 3718"/>
                <a:gd name="T76" fmla="*/ 2147483647 w 683"/>
                <a:gd name="T77" fmla="*/ 2147483647 h 3718"/>
                <a:gd name="T78" fmla="*/ 2147483647 w 683"/>
                <a:gd name="T79" fmla="*/ 2147483647 h 3718"/>
                <a:gd name="T80" fmla="*/ 2147483647 w 683"/>
                <a:gd name="T81" fmla="*/ 2147483647 h 3718"/>
                <a:gd name="T82" fmla="*/ 2147483647 w 683"/>
                <a:gd name="T83" fmla="*/ 2147483647 h 3718"/>
                <a:gd name="T84" fmla="*/ 2147483647 w 683"/>
                <a:gd name="T85" fmla="*/ 2147483647 h 3718"/>
                <a:gd name="T86" fmla="*/ 2147483647 w 683"/>
                <a:gd name="T87" fmla="*/ 2147483647 h 3718"/>
                <a:gd name="T88" fmla="*/ 2147483647 w 683"/>
                <a:gd name="T89" fmla="*/ 2147483647 h 3718"/>
                <a:gd name="T90" fmla="*/ 2147483647 w 683"/>
                <a:gd name="T91" fmla="*/ 2147483647 h 37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3"/>
                <a:gd name="T139" fmla="*/ 0 h 3718"/>
                <a:gd name="T140" fmla="*/ 683 w 683"/>
                <a:gd name="T141" fmla="*/ 3718 h 37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3" h="3718">
                  <a:moveTo>
                    <a:pt x="682" y="10"/>
                  </a:moveTo>
                  <a:lnTo>
                    <a:pt x="662" y="120"/>
                  </a:lnTo>
                  <a:cubicBezTo>
                    <a:pt x="662" y="125"/>
                    <a:pt x="657" y="128"/>
                    <a:pt x="653" y="127"/>
                  </a:cubicBezTo>
                  <a:cubicBezTo>
                    <a:pt x="649" y="126"/>
                    <a:pt x="646" y="122"/>
                    <a:pt x="647" y="117"/>
                  </a:cubicBezTo>
                  <a:lnTo>
                    <a:pt x="666" y="7"/>
                  </a:lnTo>
                  <a:cubicBezTo>
                    <a:pt x="667" y="3"/>
                    <a:pt x="671" y="0"/>
                    <a:pt x="676" y="1"/>
                  </a:cubicBezTo>
                  <a:cubicBezTo>
                    <a:pt x="680" y="2"/>
                    <a:pt x="683" y="6"/>
                    <a:pt x="682" y="10"/>
                  </a:cubicBezTo>
                  <a:close/>
                  <a:moveTo>
                    <a:pt x="648" y="199"/>
                  </a:moveTo>
                  <a:lnTo>
                    <a:pt x="628" y="309"/>
                  </a:lnTo>
                  <a:cubicBezTo>
                    <a:pt x="628" y="314"/>
                    <a:pt x="623" y="316"/>
                    <a:pt x="619" y="316"/>
                  </a:cubicBezTo>
                  <a:cubicBezTo>
                    <a:pt x="615" y="315"/>
                    <a:pt x="612" y="311"/>
                    <a:pt x="613" y="306"/>
                  </a:cubicBezTo>
                  <a:lnTo>
                    <a:pt x="632" y="196"/>
                  </a:lnTo>
                  <a:cubicBezTo>
                    <a:pt x="633" y="192"/>
                    <a:pt x="637" y="189"/>
                    <a:pt x="642" y="190"/>
                  </a:cubicBezTo>
                  <a:cubicBezTo>
                    <a:pt x="646" y="191"/>
                    <a:pt x="649" y="195"/>
                    <a:pt x="648" y="199"/>
                  </a:cubicBezTo>
                  <a:close/>
                  <a:moveTo>
                    <a:pt x="614" y="388"/>
                  </a:moveTo>
                  <a:lnTo>
                    <a:pt x="594" y="498"/>
                  </a:lnTo>
                  <a:cubicBezTo>
                    <a:pt x="594" y="503"/>
                    <a:pt x="589" y="505"/>
                    <a:pt x="585" y="505"/>
                  </a:cubicBezTo>
                  <a:cubicBezTo>
                    <a:pt x="581" y="504"/>
                    <a:pt x="578" y="500"/>
                    <a:pt x="579" y="495"/>
                  </a:cubicBezTo>
                  <a:lnTo>
                    <a:pt x="598" y="385"/>
                  </a:lnTo>
                  <a:cubicBezTo>
                    <a:pt x="599" y="381"/>
                    <a:pt x="603" y="378"/>
                    <a:pt x="608" y="379"/>
                  </a:cubicBezTo>
                  <a:cubicBezTo>
                    <a:pt x="612" y="379"/>
                    <a:pt x="615" y="384"/>
                    <a:pt x="614" y="388"/>
                  </a:cubicBezTo>
                  <a:close/>
                  <a:moveTo>
                    <a:pt x="580" y="577"/>
                  </a:moveTo>
                  <a:lnTo>
                    <a:pt x="560" y="687"/>
                  </a:lnTo>
                  <a:cubicBezTo>
                    <a:pt x="560" y="692"/>
                    <a:pt x="555" y="694"/>
                    <a:pt x="551" y="694"/>
                  </a:cubicBezTo>
                  <a:cubicBezTo>
                    <a:pt x="547" y="693"/>
                    <a:pt x="544" y="689"/>
                    <a:pt x="545" y="684"/>
                  </a:cubicBezTo>
                  <a:lnTo>
                    <a:pt x="564" y="574"/>
                  </a:lnTo>
                  <a:cubicBezTo>
                    <a:pt x="565" y="570"/>
                    <a:pt x="569" y="567"/>
                    <a:pt x="574" y="568"/>
                  </a:cubicBezTo>
                  <a:cubicBezTo>
                    <a:pt x="578" y="568"/>
                    <a:pt x="581" y="573"/>
                    <a:pt x="580" y="577"/>
                  </a:cubicBezTo>
                  <a:close/>
                  <a:moveTo>
                    <a:pt x="546" y="766"/>
                  </a:moveTo>
                  <a:lnTo>
                    <a:pt x="526" y="876"/>
                  </a:lnTo>
                  <a:cubicBezTo>
                    <a:pt x="526" y="880"/>
                    <a:pt x="521" y="883"/>
                    <a:pt x="517" y="883"/>
                  </a:cubicBezTo>
                  <a:cubicBezTo>
                    <a:pt x="513" y="882"/>
                    <a:pt x="510" y="878"/>
                    <a:pt x="511" y="873"/>
                  </a:cubicBezTo>
                  <a:lnTo>
                    <a:pt x="530" y="763"/>
                  </a:lnTo>
                  <a:cubicBezTo>
                    <a:pt x="531" y="759"/>
                    <a:pt x="535" y="756"/>
                    <a:pt x="540" y="757"/>
                  </a:cubicBezTo>
                  <a:cubicBezTo>
                    <a:pt x="544" y="757"/>
                    <a:pt x="547" y="762"/>
                    <a:pt x="546" y="766"/>
                  </a:cubicBezTo>
                  <a:close/>
                  <a:moveTo>
                    <a:pt x="512" y="955"/>
                  </a:moveTo>
                  <a:lnTo>
                    <a:pt x="492" y="1065"/>
                  </a:lnTo>
                  <a:cubicBezTo>
                    <a:pt x="492" y="1069"/>
                    <a:pt x="487" y="1072"/>
                    <a:pt x="483" y="1072"/>
                  </a:cubicBezTo>
                  <a:cubicBezTo>
                    <a:pt x="479" y="1071"/>
                    <a:pt x="476" y="1067"/>
                    <a:pt x="477" y="1062"/>
                  </a:cubicBezTo>
                  <a:lnTo>
                    <a:pt x="496" y="952"/>
                  </a:lnTo>
                  <a:cubicBezTo>
                    <a:pt x="497" y="948"/>
                    <a:pt x="501" y="945"/>
                    <a:pt x="506" y="946"/>
                  </a:cubicBezTo>
                  <a:cubicBezTo>
                    <a:pt x="510" y="946"/>
                    <a:pt x="513" y="951"/>
                    <a:pt x="512" y="955"/>
                  </a:cubicBezTo>
                  <a:close/>
                  <a:moveTo>
                    <a:pt x="478" y="1144"/>
                  </a:moveTo>
                  <a:lnTo>
                    <a:pt x="458" y="1254"/>
                  </a:lnTo>
                  <a:cubicBezTo>
                    <a:pt x="458" y="1258"/>
                    <a:pt x="453" y="1261"/>
                    <a:pt x="449" y="1261"/>
                  </a:cubicBezTo>
                  <a:cubicBezTo>
                    <a:pt x="445" y="1260"/>
                    <a:pt x="442" y="1256"/>
                    <a:pt x="443" y="1251"/>
                  </a:cubicBezTo>
                  <a:lnTo>
                    <a:pt x="462" y="1141"/>
                  </a:lnTo>
                  <a:cubicBezTo>
                    <a:pt x="463" y="1137"/>
                    <a:pt x="467" y="1134"/>
                    <a:pt x="472" y="1135"/>
                  </a:cubicBezTo>
                  <a:cubicBezTo>
                    <a:pt x="476" y="1135"/>
                    <a:pt x="479" y="1140"/>
                    <a:pt x="478" y="1144"/>
                  </a:cubicBezTo>
                  <a:close/>
                  <a:moveTo>
                    <a:pt x="444" y="1333"/>
                  </a:moveTo>
                  <a:lnTo>
                    <a:pt x="424" y="1443"/>
                  </a:lnTo>
                  <a:cubicBezTo>
                    <a:pt x="424" y="1447"/>
                    <a:pt x="419" y="1450"/>
                    <a:pt x="415" y="1450"/>
                  </a:cubicBezTo>
                  <a:cubicBezTo>
                    <a:pt x="411" y="1449"/>
                    <a:pt x="408" y="1445"/>
                    <a:pt x="409" y="1440"/>
                  </a:cubicBezTo>
                  <a:lnTo>
                    <a:pt x="428" y="1330"/>
                  </a:lnTo>
                  <a:cubicBezTo>
                    <a:pt x="429" y="1326"/>
                    <a:pt x="433" y="1323"/>
                    <a:pt x="438" y="1324"/>
                  </a:cubicBezTo>
                  <a:cubicBezTo>
                    <a:pt x="442" y="1324"/>
                    <a:pt x="445" y="1328"/>
                    <a:pt x="444" y="1333"/>
                  </a:cubicBezTo>
                  <a:close/>
                  <a:moveTo>
                    <a:pt x="410" y="1522"/>
                  </a:moveTo>
                  <a:lnTo>
                    <a:pt x="390" y="1632"/>
                  </a:lnTo>
                  <a:cubicBezTo>
                    <a:pt x="390" y="1636"/>
                    <a:pt x="385" y="1639"/>
                    <a:pt x="381" y="1638"/>
                  </a:cubicBezTo>
                  <a:cubicBezTo>
                    <a:pt x="377" y="1638"/>
                    <a:pt x="374" y="1634"/>
                    <a:pt x="375" y="1629"/>
                  </a:cubicBezTo>
                  <a:lnTo>
                    <a:pt x="394" y="1519"/>
                  </a:lnTo>
                  <a:cubicBezTo>
                    <a:pt x="395" y="1515"/>
                    <a:pt x="399" y="1512"/>
                    <a:pt x="404" y="1512"/>
                  </a:cubicBezTo>
                  <a:cubicBezTo>
                    <a:pt x="408" y="1513"/>
                    <a:pt x="411" y="1517"/>
                    <a:pt x="410" y="1522"/>
                  </a:cubicBezTo>
                  <a:close/>
                  <a:moveTo>
                    <a:pt x="376" y="1711"/>
                  </a:moveTo>
                  <a:lnTo>
                    <a:pt x="356" y="1821"/>
                  </a:lnTo>
                  <a:cubicBezTo>
                    <a:pt x="356" y="1825"/>
                    <a:pt x="351" y="1828"/>
                    <a:pt x="347" y="1827"/>
                  </a:cubicBezTo>
                  <a:cubicBezTo>
                    <a:pt x="343" y="1827"/>
                    <a:pt x="340" y="1822"/>
                    <a:pt x="341" y="1818"/>
                  </a:cubicBezTo>
                  <a:lnTo>
                    <a:pt x="360" y="1708"/>
                  </a:lnTo>
                  <a:cubicBezTo>
                    <a:pt x="361" y="1704"/>
                    <a:pt x="365" y="1701"/>
                    <a:pt x="370" y="1701"/>
                  </a:cubicBezTo>
                  <a:cubicBezTo>
                    <a:pt x="374" y="1702"/>
                    <a:pt x="377" y="1706"/>
                    <a:pt x="376" y="1711"/>
                  </a:cubicBezTo>
                  <a:close/>
                  <a:moveTo>
                    <a:pt x="342" y="1900"/>
                  </a:moveTo>
                  <a:lnTo>
                    <a:pt x="322" y="2010"/>
                  </a:lnTo>
                  <a:cubicBezTo>
                    <a:pt x="322" y="2014"/>
                    <a:pt x="317" y="2017"/>
                    <a:pt x="313" y="2016"/>
                  </a:cubicBezTo>
                  <a:cubicBezTo>
                    <a:pt x="309" y="2016"/>
                    <a:pt x="306" y="2011"/>
                    <a:pt x="307" y="2007"/>
                  </a:cubicBezTo>
                  <a:lnTo>
                    <a:pt x="326" y="1897"/>
                  </a:lnTo>
                  <a:cubicBezTo>
                    <a:pt x="327" y="1893"/>
                    <a:pt x="331" y="1890"/>
                    <a:pt x="336" y="1890"/>
                  </a:cubicBezTo>
                  <a:cubicBezTo>
                    <a:pt x="340" y="1891"/>
                    <a:pt x="343" y="1895"/>
                    <a:pt x="342" y="1900"/>
                  </a:cubicBezTo>
                  <a:close/>
                  <a:moveTo>
                    <a:pt x="308" y="2089"/>
                  </a:moveTo>
                  <a:lnTo>
                    <a:pt x="288" y="2199"/>
                  </a:lnTo>
                  <a:cubicBezTo>
                    <a:pt x="288" y="2203"/>
                    <a:pt x="283" y="2206"/>
                    <a:pt x="279" y="2205"/>
                  </a:cubicBezTo>
                  <a:cubicBezTo>
                    <a:pt x="275" y="2205"/>
                    <a:pt x="272" y="2200"/>
                    <a:pt x="273" y="2196"/>
                  </a:cubicBezTo>
                  <a:lnTo>
                    <a:pt x="292" y="2086"/>
                  </a:lnTo>
                  <a:cubicBezTo>
                    <a:pt x="293" y="2081"/>
                    <a:pt x="297" y="2079"/>
                    <a:pt x="302" y="2079"/>
                  </a:cubicBezTo>
                  <a:cubicBezTo>
                    <a:pt x="306" y="2080"/>
                    <a:pt x="309" y="2084"/>
                    <a:pt x="308" y="2089"/>
                  </a:cubicBezTo>
                  <a:close/>
                  <a:moveTo>
                    <a:pt x="274" y="2278"/>
                  </a:moveTo>
                  <a:lnTo>
                    <a:pt x="254" y="2388"/>
                  </a:lnTo>
                  <a:cubicBezTo>
                    <a:pt x="254" y="2392"/>
                    <a:pt x="249" y="2395"/>
                    <a:pt x="245" y="2394"/>
                  </a:cubicBezTo>
                  <a:cubicBezTo>
                    <a:pt x="241" y="2394"/>
                    <a:pt x="238" y="2389"/>
                    <a:pt x="239" y="2385"/>
                  </a:cubicBezTo>
                  <a:lnTo>
                    <a:pt x="258" y="2275"/>
                  </a:lnTo>
                  <a:cubicBezTo>
                    <a:pt x="259" y="2270"/>
                    <a:pt x="263" y="2268"/>
                    <a:pt x="268" y="2268"/>
                  </a:cubicBezTo>
                  <a:cubicBezTo>
                    <a:pt x="272" y="2269"/>
                    <a:pt x="275" y="2273"/>
                    <a:pt x="274" y="2278"/>
                  </a:cubicBezTo>
                  <a:close/>
                  <a:moveTo>
                    <a:pt x="240" y="2467"/>
                  </a:moveTo>
                  <a:lnTo>
                    <a:pt x="220" y="2577"/>
                  </a:lnTo>
                  <a:cubicBezTo>
                    <a:pt x="220" y="2581"/>
                    <a:pt x="215" y="2584"/>
                    <a:pt x="211" y="2583"/>
                  </a:cubicBezTo>
                  <a:cubicBezTo>
                    <a:pt x="207" y="2583"/>
                    <a:pt x="204" y="2578"/>
                    <a:pt x="205" y="2574"/>
                  </a:cubicBezTo>
                  <a:lnTo>
                    <a:pt x="224" y="2464"/>
                  </a:lnTo>
                  <a:cubicBezTo>
                    <a:pt x="225" y="2459"/>
                    <a:pt x="229" y="2457"/>
                    <a:pt x="234" y="2457"/>
                  </a:cubicBezTo>
                  <a:cubicBezTo>
                    <a:pt x="238" y="2458"/>
                    <a:pt x="241" y="2462"/>
                    <a:pt x="240" y="2467"/>
                  </a:cubicBezTo>
                  <a:close/>
                  <a:moveTo>
                    <a:pt x="206" y="2656"/>
                  </a:moveTo>
                  <a:lnTo>
                    <a:pt x="186" y="2766"/>
                  </a:lnTo>
                  <a:cubicBezTo>
                    <a:pt x="186" y="2770"/>
                    <a:pt x="181" y="2773"/>
                    <a:pt x="177" y="2772"/>
                  </a:cubicBezTo>
                  <a:cubicBezTo>
                    <a:pt x="173" y="2771"/>
                    <a:pt x="170" y="2767"/>
                    <a:pt x="171" y="2763"/>
                  </a:cubicBezTo>
                  <a:lnTo>
                    <a:pt x="190" y="2653"/>
                  </a:lnTo>
                  <a:cubicBezTo>
                    <a:pt x="191" y="2648"/>
                    <a:pt x="195" y="2645"/>
                    <a:pt x="200" y="2646"/>
                  </a:cubicBezTo>
                  <a:cubicBezTo>
                    <a:pt x="204" y="2647"/>
                    <a:pt x="207" y="2651"/>
                    <a:pt x="206" y="2656"/>
                  </a:cubicBezTo>
                  <a:close/>
                  <a:moveTo>
                    <a:pt x="172" y="2845"/>
                  </a:moveTo>
                  <a:lnTo>
                    <a:pt x="152" y="2955"/>
                  </a:lnTo>
                  <a:cubicBezTo>
                    <a:pt x="152" y="2959"/>
                    <a:pt x="147" y="2962"/>
                    <a:pt x="143" y="2961"/>
                  </a:cubicBezTo>
                  <a:cubicBezTo>
                    <a:pt x="139" y="2960"/>
                    <a:pt x="136" y="2956"/>
                    <a:pt x="137" y="2952"/>
                  </a:cubicBezTo>
                  <a:lnTo>
                    <a:pt x="156" y="2842"/>
                  </a:lnTo>
                  <a:cubicBezTo>
                    <a:pt x="157" y="2837"/>
                    <a:pt x="161" y="2834"/>
                    <a:pt x="166" y="2835"/>
                  </a:cubicBezTo>
                  <a:cubicBezTo>
                    <a:pt x="170" y="2836"/>
                    <a:pt x="173" y="2840"/>
                    <a:pt x="172" y="2845"/>
                  </a:cubicBezTo>
                  <a:close/>
                  <a:moveTo>
                    <a:pt x="138" y="3033"/>
                  </a:moveTo>
                  <a:lnTo>
                    <a:pt x="118" y="3144"/>
                  </a:lnTo>
                  <a:cubicBezTo>
                    <a:pt x="118" y="3148"/>
                    <a:pt x="113" y="3151"/>
                    <a:pt x="109" y="3150"/>
                  </a:cubicBezTo>
                  <a:cubicBezTo>
                    <a:pt x="105" y="3149"/>
                    <a:pt x="102" y="3145"/>
                    <a:pt x="103" y="3141"/>
                  </a:cubicBezTo>
                  <a:lnTo>
                    <a:pt x="122" y="3031"/>
                  </a:lnTo>
                  <a:cubicBezTo>
                    <a:pt x="123" y="3026"/>
                    <a:pt x="127" y="3023"/>
                    <a:pt x="132" y="3024"/>
                  </a:cubicBezTo>
                  <a:cubicBezTo>
                    <a:pt x="136" y="3025"/>
                    <a:pt x="139" y="3029"/>
                    <a:pt x="138" y="3033"/>
                  </a:cubicBezTo>
                  <a:close/>
                  <a:moveTo>
                    <a:pt x="104" y="3222"/>
                  </a:moveTo>
                  <a:lnTo>
                    <a:pt x="84" y="3333"/>
                  </a:lnTo>
                  <a:cubicBezTo>
                    <a:pt x="84" y="3337"/>
                    <a:pt x="79" y="3340"/>
                    <a:pt x="75" y="3339"/>
                  </a:cubicBezTo>
                  <a:cubicBezTo>
                    <a:pt x="71" y="3338"/>
                    <a:pt x="68" y="3334"/>
                    <a:pt x="69" y="3330"/>
                  </a:cubicBezTo>
                  <a:lnTo>
                    <a:pt x="88" y="3220"/>
                  </a:lnTo>
                  <a:cubicBezTo>
                    <a:pt x="89" y="3215"/>
                    <a:pt x="93" y="3212"/>
                    <a:pt x="98" y="3213"/>
                  </a:cubicBezTo>
                  <a:cubicBezTo>
                    <a:pt x="102" y="3214"/>
                    <a:pt x="105" y="3218"/>
                    <a:pt x="104" y="3222"/>
                  </a:cubicBezTo>
                  <a:close/>
                  <a:moveTo>
                    <a:pt x="70" y="3411"/>
                  </a:moveTo>
                  <a:lnTo>
                    <a:pt x="50" y="3522"/>
                  </a:lnTo>
                  <a:cubicBezTo>
                    <a:pt x="50" y="3526"/>
                    <a:pt x="45" y="3529"/>
                    <a:pt x="41" y="3528"/>
                  </a:cubicBezTo>
                  <a:cubicBezTo>
                    <a:pt x="37" y="3527"/>
                    <a:pt x="34" y="3523"/>
                    <a:pt x="35" y="3519"/>
                  </a:cubicBezTo>
                  <a:lnTo>
                    <a:pt x="54" y="3409"/>
                  </a:lnTo>
                  <a:cubicBezTo>
                    <a:pt x="55" y="3404"/>
                    <a:pt x="59" y="3401"/>
                    <a:pt x="64" y="3402"/>
                  </a:cubicBezTo>
                  <a:cubicBezTo>
                    <a:pt x="68" y="3403"/>
                    <a:pt x="71" y="3407"/>
                    <a:pt x="70" y="3411"/>
                  </a:cubicBezTo>
                  <a:close/>
                  <a:moveTo>
                    <a:pt x="36" y="3600"/>
                  </a:moveTo>
                  <a:lnTo>
                    <a:pt x="16" y="3711"/>
                  </a:lnTo>
                  <a:cubicBezTo>
                    <a:pt x="16" y="3715"/>
                    <a:pt x="11" y="3718"/>
                    <a:pt x="7" y="3717"/>
                  </a:cubicBezTo>
                  <a:cubicBezTo>
                    <a:pt x="3" y="3716"/>
                    <a:pt x="0" y="3712"/>
                    <a:pt x="1" y="3708"/>
                  </a:cubicBezTo>
                  <a:lnTo>
                    <a:pt x="20" y="3598"/>
                  </a:lnTo>
                  <a:cubicBezTo>
                    <a:pt x="21" y="3593"/>
                    <a:pt x="25" y="3590"/>
                    <a:pt x="30" y="3591"/>
                  </a:cubicBezTo>
                  <a:cubicBezTo>
                    <a:pt x="34" y="3592"/>
                    <a:pt x="37" y="3596"/>
                    <a:pt x="36" y="3600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161404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161404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1927442" y="4697054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1927442" y="4697054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2240841" y="4697054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2240841" y="4697054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2556908" y="4697054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2556908" y="4697054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2868974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2868974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31823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31823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0"/>
            <p:cNvSpPr>
              <a:spLocks/>
            </p:cNvSpPr>
            <p:nvPr/>
          </p:nvSpPr>
          <p:spPr bwMode="auto">
            <a:xfrm>
              <a:off x="34957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>
              <a:off x="34957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380917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3"/>
            <p:cNvSpPr>
              <a:spLocks/>
            </p:cNvSpPr>
            <p:nvPr/>
          </p:nvSpPr>
          <p:spPr bwMode="auto">
            <a:xfrm>
              <a:off x="380917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4"/>
            <p:cNvSpPr>
              <a:spLocks/>
            </p:cNvSpPr>
            <p:nvPr/>
          </p:nvSpPr>
          <p:spPr bwMode="auto">
            <a:xfrm>
              <a:off x="140599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140599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1718064" y="484552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1718064" y="484552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8"/>
            <p:cNvSpPr>
              <a:spLocks/>
            </p:cNvSpPr>
            <p:nvPr/>
          </p:nvSpPr>
          <p:spPr bwMode="auto">
            <a:xfrm>
              <a:off x="2031464" y="484552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>
              <a:off x="2031464" y="484552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0"/>
            <p:cNvSpPr>
              <a:spLocks/>
            </p:cNvSpPr>
            <p:nvPr/>
          </p:nvSpPr>
          <p:spPr bwMode="auto">
            <a:xfrm>
              <a:off x="2347530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>
              <a:off x="2347530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>
              <a:off x="2660930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43"/>
            <p:cNvSpPr>
              <a:spLocks/>
            </p:cNvSpPr>
            <p:nvPr/>
          </p:nvSpPr>
          <p:spPr bwMode="auto">
            <a:xfrm>
              <a:off x="2660930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2974329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2974329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6"/>
            <p:cNvSpPr>
              <a:spLocks/>
            </p:cNvSpPr>
            <p:nvPr/>
          </p:nvSpPr>
          <p:spPr bwMode="auto">
            <a:xfrm>
              <a:off x="3287729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3287729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8"/>
            <p:cNvSpPr>
              <a:spLocks/>
            </p:cNvSpPr>
            <p:nvPr/>
          </p:nvSpPr>
          <p:spPr bwMode="auto">
            <a:xfrm>
              <a:off x="360112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9"/>
            <p:cNvSpPr>
              <a:spLocks/>
            </p:cNvSpPr>
            <p:nvPr/>
          </p:nvSpPr>
          <p:spPr bwMode="auto">
            <a:xfrm>
              <a:off x="360112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50"/>
            <p:cNvSpPr>
              <a:spLocks/>
            </p:cNvSpPr>
            <p:nvPr/>
          </p:nvSpPr>
          <p:spPr bwMode="auto">
            <a:xfrm>
              <a:off x="119662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51"/>
            <p:cNvSpPr>
              <a:spLocks/>
            </p:cNvSpPr>
            <p:nvPr/>
          </p:nvSpPr>
          <p:spPr bwMode="auto">
            <a:xfrm>
              <a:off x="119662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52"/>
            <p:cNvSpPr>
              <a:spLocks/>
            </p:cNvSpPr>
            <p:nvPr/>
          </p:nvSpPr>
          <p:spPr bwMode="auto">
            <a:xfrm>
              <a:off x="1510020" y="499399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53"/>
            <p:cNvSpPr>
              <a:spLocks/>
            </p:cNvSpPr>
            <p:nvPr/>
          </p:nvSpPr>
          <p:spPr bwMode="auto">
            <a:xfrm>
              <a:off x="1510020" y="499399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54"/>
            <p:cNvSpPr>
              <a:spLocks/>
            </p:cNvSpPr>
            <p:nvPr/>
          </p:nvSpPr>
          <p:spPr bwMode="auto">
            <a:xfrm>
              <a:off x="1823420" y="499399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55"/>
            <p:cNvSpPr>
              <a:spLocks/>
            </p:cNvSpPr>
            <p:nvPr/>
          </p:nvSpPr>
          <p:spPr bwMode="auto">
            <a:xfrm>
              <a:off x="1823420" y="499399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6"/>
            <p:cNvSpPr>
              <a:spLocks/>
            </p:cNvSpPr>
            <p:nvPr/>
          </p:nvSpPr>
          <p:spPr bwMode="auto">
            <a:xfrm>
              <a:off x="2136819" y="499399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57"/>
            <p:cNvSpPr>
              <a:spLocks/>
            </p:cNvSpPr>
            <p:nvPr/>
          </p:nvSpPr>
          <p:spPr bwMode="auto">
            <a:xfrm>
              <a:off x="2136819" y="499399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58"/>
            <p:cNvSpPr>
              <a:spLocks/>
            </p:cNvSpPr>
            <p:nvPr/>
          </p:nvSpPr>
          <p:spPr bwMode="auto">
            <a:xfrm>
              <a:off x="24515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59"/>
            <p:cNvSpPr>
              <a:spLocks/>
            </p:cNvSpPr>
            <p:nvPr/>
          </p:nvSpPr>
          <p:spPr bwMode="auto">
            <a:xfrm>
              <a:off x="24515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60"/>
            <p:cNvSpPr>
              <a:spLocks/>
            </p:cNvSpPr>
            <p:nvPr/>
          </p:nvSpPr>
          <p:spPr bwMode="auto">
            <a:xfrm>
              <a:off x="27649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61"/>
            <p:cNvSpPr>
              <a:spLocks/>
            </p:cNvSpPr>
            <p:nvPr/>
          </p:nvSpPr>
          <p:spPr bwMode="auto">
            <a:xfrm>
              <a:off x="27649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62"/>
            <p:cNvSpPr>
              <a:spLocks/>
            </p:cNvSpPr>
            <p:nvPr/>
          </p:nvSpPr>
          <p:spPr bwMode="auto">
            <a:xfrm>
              <a:off x="3078351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63"/>
            <p:cNvSpPr>
              <a:spLocks/>
            </p:cNvSpPr>
            <p:nvPr/>
          </p:nvSpPr>
          <p:spPr bwMode="auto">
            <a:xfrm>
              <a:off x="3078351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64"/>
            <p:cNvSpPr>
              <a:spLocks/>
            </p:cNvSpPr>
            <p:nvPr/>
          </p:nvSpPr>
          <p:spPr bwMode="auto">
            <a:xfrm>
              <a:off x="339175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65"/>
            <p:cNvSpPr>
              <a:spLocks/>
            </p:cNvSpPr>
            <p:nvPr/>
          </p:nvSpPr>
          <p:spPr bwMode="auto">
            <a:xfrm>
              <a:off x="339175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66"/>
            <p:cNvSpPr>
              <a:spLocks/>
            </p:cNvSpPr>
            <p:nvPr/>
          </p:nvSpPr>
          <p:spPr bwMode="auto">
            <a:xfrm>
              <a:off x="9872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67"/>
            <p:cNvSpPr>
              <a:spLocks/>
            </p:cNvSpPr>
            <p:nvPr/>
          </p:nvSpPr>
          <p:spPr bwMode="auto">
            <a:xfrm>
              <a:off x="9872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68"/>
            <p:cNvSpPr>
              <a:spLocks/>
            </p:cNvSpPr>
            <p:nvPr/>
          </p:nvSpPr>
          <p:spPr bwMode="auto">
            <a:xfrm>
              <a:off x="13006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69"/>
            <p:cNvSpPr>
              <a:spLocks/>
            </p:cNvSpPr>
            <p:nvPr/>
          </p:nvSpPr>
          <p:spPr bwMode="auto">
            <a:xfrm>
              <a:off x="13006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1614042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1614042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1927442" y="514247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1927442" y="514247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2240841" y="514247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2240841" y="514247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2556908" y="514247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2556908" y="514247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2868974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2868974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18237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18237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77919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77919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1092599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1092599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1405998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1405998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1718064" y="529230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1718064" y="529230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2031464" y="529230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2031464" y="529230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2347530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2347530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2660930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2660930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297432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297432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56982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56982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883221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883221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1196621" y="544077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1196621" y="544077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1510020" y="544077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1510020" y="544077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1823420" y="544077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1823420" y="544077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2136819" y="544077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2136819" y="544077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24515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24515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27649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27649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177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177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675177" y="5589252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675177" y="5589252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9872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9872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13006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13006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1614042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1614042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1927442" y="558925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1927442" y="558925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2240841" y="558925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2240841" y="558925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255690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255690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152400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152400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465800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65800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779199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779199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1092599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1092599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1405998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1405998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1718064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1718064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2031464" y="5739086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2031464" y="5739086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2347530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2347530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1771408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1771408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2084808" y="3580106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2084808" y="3580106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2399541" y="3580106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2399541" y="3580106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2712941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53"/>
            <p:cNvSpPr>
              <a:spLocks/>
            </p:cNvSpPr>
            <p:nvPr/>
          </p:nvSpPr>
          <p:spPr bwMode="auto">
            <a:xfrm>
              <a:off x="2712941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54"/>
            <p:cNvSpPr>
              <a:spLocks/>
            </p:cNvSpPr>
            <p:nvPr/>
          </p:nvSpPr>
          <p:spPr bwMode="auto">
            <a:xfrm>
              <a:off x="1562031" y="3729940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55"/>
            <p:cNvSpPr>
              <a:spLocks/>
            </p:cNvSpPr>
            <p:nvPr/>
          </p:nvSpPr>
          <p:spPr bwMode="auto">
            <a:xfrm>
              <a:off x="1562031" y="3729940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56"/>
            <p:cNvSpPr>
              <a:spLocks/>
            </p:cNvSpPr>
            <p:nvPr/>
          </p:nvSpPr>
          <p:spPr bwMode="auto">
            <a:xfrm>
              <a:off x="1875430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57"/>
            <p:cNvSpPr>
              <a:spLocks/>
            </p:cNvSpPr>
            <p:nvPr/>
          </p:nvSpPr>
          <p:spPr bwMode="auto">
            <a:xfrm>
              <a:off x="1875430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58"/>
            <p:cNvSpPr>
              <a:spLocks/>
            </p:cNvSpPr>
            <p:nvPr/>
          </p:nvSpPr>
          <p:spPr bwMode="auto">
            <a:xfrm>
              <a:off x="2188830" y="3729940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59"/>
            <p:cNvSpPr>
              <a:spLocks/>
            </p:cNvSpPr>
            <p:nvPr/>
          </p:nvSpPr>
          <p:spPr bwMode="auto">
            <a:xfrm>
              <a:off x="2188830" y="3729940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60"/>
            <p:cNvSpPr>
              <a:spLocks/>
            </p:cNvSpPr>
            <p:nvPr/>
          </p:nvSpPr>
          <p:spPr bwMode="auto">
            <a:xfrm>
              <a:off x="2502229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61"/>
            <p:cNvSpPr>
              <a:spLocks/>
            </p:cNvSpPr>
            <p:nvPr/>
          </p:nvSpPr>
          <p:spPr bwMode="auto">
            <a:xfrm>
              <a:off x="2502229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62"/>
            <p:cNvSpPr>
              <a:spLocks/>
            </p:cNvSpPr>
            <p:nvPr/>
          </p:nvSpPr>
          <p:spPr bwMode="auto">
            <a:xfrm>
              <a:off x="1352653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63"/>
            <p:cNvSpPr>
              <a:spLocks/>
            </p:cNvSpPr>
            <p:nvPr/>
          </p:nvSpPr>
          <p:spPr bwMode="auto">
            <a:xfrm>
              <a:off x="1352653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64"/>
            <p:cNvSpPr>
              <a:spLocks/>
            </p:cNvSpPr>
            <p:nvPr/>
          </p:nvSpPr>
          <p:spPr bwMode="auto">
            <a:xfrm>
              <a:off x="1666090" y="3877780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65"/>
            <p:cNvSpPr>
              <a:spLocks/>
            </p:cNvSpPr>
            <p:nvPr/>
          </p:nvSpPr>
          <p:spPr bwMode="auto">
            <a:xfrm>
              <a:off x="1666090" y="388254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66"/>
            <p:cNvSpPr>
              <a:spLocks/>
            </p:cNvSpPr>
            <p:nvPr/>
          </p:nvSpPr>
          <p:spPr bwMode="auto">
            <a:xfrm>
              <a:off x="1979452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67"/>
            <p:cNvSpPr>
              <a:spLocks/>
            </p:cNvSpPr>
            <p:nvPr/>
          </p:nvSpPr>
          <p:spPr bwMode="auto">
            <a:xfrm>
              <a:off x="1979452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68"/>
            <p:cNvSpPr>
              <a:spLocks/>
            </p:cNvSpPr>
            <p:nvPr/>
          </p:nvSpPr>
          <p:spPr bwMode="auto">
            <a:xfrm>
              <a:off x="2292852" y="3878413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69"/>
            <p:cNvSpPr>
              <a:spLocks/>
            </p:cNvSpPr>
            <p:nvPr/>
          </p:nvSpPr>
          <p:spPr bwMode="auto">
            <a:xfrm>
              <a:off x="2292852" y="3878413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70"/>
            <p:cNvSpPr>
              <a:spLocks/>
            </p:cNvSpPr>
            <p:nvPr/>
          </p:nvSpPr>
          <p:spPr bwMode="auto">
            <a:xfrm>
              <a:off x="1144609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71"/>
            <p:cNvSpPr>
              <a:spLocks/>
            </p:cNvSpPr>
            <p:nvPr/>
          </p:nvSpPr>
          <p:spPr bwMode="auto">
            <a:xfrm>
              <a:off x="1144609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72"/>
            <p:cNvSpPr>
              <a:spLocks/>
            </p:cNvSpPr>
            <p:nvPr/>
          </p:nvSpPr>
          <p:spPr bwMode="auto">
            <a:xfrm>
              <a:off x="1458009" y="4026885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73"/>
            <p:cNvSpPr>
              <a:spLocks/>
            </p:cNvSpPr>
            <p:nvPr/>
          </p:nvSpPr>
          <p:spPr bwMode="auto">
            <a:xfrm>
              <a:off x="1458009" y="4026885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74"/>
            <p:cNvSpPr>
              <a:spLocks/>
            </p:cNvSpPr>
            <p:nvPr/>
          </p:nvSpPr>
          <p:spPr bwMode="auto">
            <a:xfrm>
              <a:off x="1771408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75"/>
            <p:cNvSpPr>
              <a:spLocks/>
            </p:cNvSpPr>
            <p:nvPr/>
          </p:nvSpPr>
          <p:spPr bwMode="auto">
            <a:xfrm>
              <a:off x="1771408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76"/>
            <p:cNvSpPr>
              <a:spLocks/>
            </p:cNvSpPr>
            <p:nvPr/>
          </p:nvSpPr>
          <p:spPr bwMode="auto">
            <a:xfrm>
              <a:off x="2084808" y="4026885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77"/>
            <p:cNvSpPr>
              <a:spLocks/>
            </p:cNvSpPr>
            <p:nvPr/>
          </p:nvSpPr>
          <p:spPr bwMode="auto">
            <a:xfrm>
              <a:off x="2084808" y="4026885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78"/>
            <p:cNvSpPr>
              <a:spLocks/>
            </p:cNvSpPr>
            <p:nvPr/>
          </p:nvSpPr>
          <p:spPr bwMode="auto">
            <a:xfrm>
              <a:off x="1875430" y="2911299"/>
              <a:ext cx="524111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79"/>
            <p:cNvSpPr>
              <a:spLocks/>
            </p:cNvSpPr>
            <p:nvPr/>
          </p:nvSpPr>
          <p:spPr bwMode="auto">
            <a:xfrm>
              <a:off x="1875430" y="2911299"/>
              <a:ext cx="524111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80"/>
            <p:cNvSpPr>
              <a:spLocks/>
            </p:cNvSpPr>
            <p:nvPr/>
          </p:nvSpPr>
          <p:spPr bwMode="auto">
            <a:xfrm>
              <a:off x="2188830" y="2911299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81"/>
            <p:cNvSpPr>
              <a:spLocks/>
            </p:cNvSpPr>
            <p:nvPr/>
          </p:nvSpPr>
          <p:spPr bwMode="auto">
            <a:xfrm>
              <a:off x="2188830" y="2911299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82"/>
            <p:cNvSpPr>
              <a:spLocks/>
            </p:cNvSpPr>
            <p:nvPr/>
          </p:nvSpPr>
          <p:spPr bwMode="auto">
            <a:xfrm>
              <a:off x="1666464" y="3060386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83"/>
            <p:cNvSpPr>
              <a:spLocks/>
            </p:cNvSpPr>
            <p:nvPr/>
          </p:nvSpPr>
          <p:spPr bwMode="auto">
            <a:xfrm>
              <a:off x="1666464" y="3060386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84"/>
            <p:cNvSpPr>
              <a:spLocks/>
            </p:cNvSpPr>
            <p:nvPr/>
          </p:nvSpPr>
          <p:spPr bwMode="auto">
            <a:xfrm>
              <a:off x="1886552" y="254413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85"/>
            <p:cNvSpPr>
              <a:spLocks/>
            </p:cNvSpPr>
            <p:nvPr/>
          </p:nvSpPr>
          <p:spPr bwMode="auto">
            <a:xfrm>
              <a:off x="1979452" y="3059771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88"/>
            <p:cNvSpPr>
              <a:spLocks noEditPoints="1"/>
            </p:cNvSpPr>
            <p:nvPr/>
          </p:nvSpPr>
          <p:spPr bwMode="auto">
            <a:xfrm>
              <a:off x="157122" y="2209800"/>
              <a:ext cx="1956595" cy="3672476"/>
            </a:xfrm>
            <a:custGeom>
              <a:avLst/>
              <a:gdLst>
                <a:gd name="T0" fmla="*/ 2147483647 w 4303"/>
                <a:gd name="T1" fmla="*/ 2147483647 h 5583"/>
                <a:gd name="T2" fmla="*/ 2147483647 w 4303"/>
                <a:gd name="T3" fmla="*/ 2147483647 h 5583"/>
                <a:gd name="T4" fmla="*/ 2147483647 w 4303"/>
                <a:gd name="T5" fmla="*/ 2147483647 h 5583"/>
                <a:gd name="T6" fmla="*/ 2147483647 w 4303"/>
                <a:gd name="T7" fmla="*/ 2147483647 h 5583"/>
                <a:gd name="T8" fmla="*/ 2147483647 w 4303"/>
                <a:gd name="T9" fmla="*/ 2147483647 h 5583"/>
                <a:gd name="T10" fmla="*/ 2147483647 w 4303"/>
                <a:gd name="T11" fmla="*/ 2147483647 h 5583"/>
                <a:gd name="T12" fmla="*/ 2147483647 w 4303"/>
                <a:gd name="T13" fmla="*/ 2147483647 h 5583"/>
                <a:gd name="T14" fmla="*/ 2147483647 w 4303"/>
                <a:gd name="T15" fmla="*/ 2147483647 h 5583"/>
                <a:gd name="T16" fmla="*/ 2147483647 w 4303"/>
                <a:gd name="T17" fmla="*/ 2147483647 h 5583"/>
                <a:gd name="T18" fmla="*/ 2147483647 w 4303"/>
                <a:gd name="T19" fmla="*/ 2147483647 h 5583"/>
                <a:gd name="T20" fmla="*/ 2147483647 w 4303"/>
                <a:gd name="T21" fmla="*/ 2147483647 h 5583"/>
                <a:gd name="T22" fmla="*/ 2147483647 w 4303"/>
                <a:gd name="T23" fmla="*/ 2147483647 h 5583"/>
                <a:gd name="T24" fmla="*/ 2147483647 w 4303"/>
                <a:gd name="T25" fmla="*/ 2147483647 h 5583"/>
                <a:gd name="T26" fmla="*/ 2147483647 w 4303"/>
                <a:gd name="T27" fmla="*/ 2147483647 h 5583"/>
                <a:gd name="T28" fmla="*/ 2147483647 w 4303"/>
                <a:gd name="T29" fmla="*/ 2147483647 h 5583"/>
                <a:gd name="T30" fmla="*/ 2147483647 w 4303"/>
                <a:gd name="T31" fmla="*/ 2147483647 h 5583"/>
                <a:gd name="T32" fmla="*/ 2147483647 w 4303"/>
                <a:gd name="T33" fmla="*/ 2147483647 h 5583"/>
                <a:gd name="T34" fmla="*/ 2147483647 w 4303"/>
                <a:gd name="T35" fmla="*/ 2147483647 h 5583"/>
                <a:gd name="T36" fmla="*/ 2147483647 w 4303"/>
                <a:gd name="T37" fmla="*/ 2147483647 h 5583"/>
                <a:gd name="T38" fmla="*/ 2147483647 w 4303"/>
                <a:gd name="T39" fmla="*/ 2147483647 h 5583"/>
                <a:gd name="T40" fmla="*/ 2147483647 w 4303"/>
                <a:gd name="T41" fmla="*/ 2147483647 h 5583"/>
                <a:gd name="T42" fmla="*/ 2147483647 w 4303"/>
                <a:gd name="T43" fmla="*/ 2147483647 h 5583"/>
                <a:gd name="T44" fmla="*/ 2147483647 w 4303"/>
                <a:gd name="T45" fmla="*/ 2147483647 h 5583"/>
                <a:gd name="T46" fmla="*/ 2147483647 w 4303"/>
                <a:gd name="T47" fmla="*/ 2147483647 h 5583"/>
                <a:gd name="T48" fmla="*/ 2147483647 w 4303"/>
                <a:gd name="T49" fmla="*/ 2147483647 h 5583"/>
                <a:gd name="T50" fmla="*/ 2147483647 w 4303"/>
                <a:gd name="T51" fmla="*/ 2147483647 h 5583"/>
                <a:gd name="T52" fmla="*/ 2147483647 w 4303"/>
                <a:gd name="T53" fmla="*/ 2147483647 h 5583"/>
                <a:gd name="T54" fmla="*/ 2147483647 w 4303"/>
                <a:gd name="T55" fmla="*/ 2147483647 h 5583"/>
                <a:gd name="T56" fmla="*/ 2147483647 w 4303"/>
                <a:gd name="T57" fmla="*/ 2147483647 h 5583"/>
                <a:gd name="T58" fmla="*/ 2147483647 w 4303"/>
                <a:gd name="T59" fmla="*/ 2147483647 h 5583"/>
                <a:gd name="T60" fmla="*/ 2147483647 w 4303"/>
                <a:gd name="T61" fmla="*/ 2147483647 h 5583"/>
                <a:gd name="T62" fmla="*/ 2147483647 w 4303"/>
                <a:gd name="T63" fmla="*/ 2147483647 h 5583"/>
                <a:gd name="T64" fmla="*/ 2147483647 w 4303"/>
                <a:gd name="T65" fmla="*/ 2147483647 h 5583"/>
                <a:gd name="T66" fmla="*/ 2147483647 w 4303"/>
                <a:gd name="T67" fmla="*/ 2147483647 h 5583"/>
                <a:gd name="T68" fmla="*/ 2147483647 w 4303"/>
                <a:gd name="T69" fmla="*/ 2147483647 h 5583"/>
                <a:gd name="T70" fmla="*/ 2147483647 w 4303"/>
                <a:gd name="T71" fmla="*/ 2147483647 h 5583"/>
                <a:gd name="T72" fmla="*/ 2147483647 w 4303"/>
                <a:gd name="T73" fmla="*/ 2147483647 h 5583"/>
                <a:gd name="T74" fmla="*/ 2147483647 w 4303"/>
                <a:gd name="T75" fmla="*/ 2147483647 h 5583"/>
                <a:gd name="T76" fmla="*/ 2147483647 w 4303"/>
                <a:gd name="T77" fmla="*/ 2147483647 h 5583"/>
                <a:gd name="T78" fmla="*/ 2147483647 w 4303"/>
                <a:gd name="T79" fmla="*/ 2147483647 h 5583"/>
                <a:gd name="T80" fmla="*/ 2147483647 w 4303"/>
                <a:gd name="T81" fmla="*/ 2147483647 h 5583"/>
                <a:gd name="T82" fmla="*/ 2147483647 w 4303"/>
                <a:gd name="T83" fmla="*/ 2147483647 h 5583"/>
                <a:gd name="T84" fmla="*/ 2147483647 w 4303"/>
                <a:gd name="T85" fmla="*/ 2147483647 h 5583"/>
                <a:gd name="T86" fmla="*/ 2147483647 w 4303"/>
                <a:gd name="T87" fmla="*/ 2147483647 h 5583"/>
                <a:gd name="T88" fmla="*/ 2147483647 w 4303"/>
                <a:gd name="T89" fmla="*/ 2147483647 h 5583"/>
                <a:gd name="T90" fmla="*/ 2147483647 w 4303"/>
                <a:gd name="T91" fmla="*/ 2147483647 h 5583"/>
                <a:gd name="T92" fmla="*/ 2147483647 w 4303"/>
                <a:gd name="T93" fmla="*/ 2147483647 h 5583"/>
                <a:gd name="T94" fmla="*/ 2147483647 w 4303"/>
                <a:gd name="T95" fmla="*/ 2147483647 h 5583"/>
                <a:gd name="T96" fmla="*/ 2147483647 w 4303"/>
                <a:gd name="T97" fmla="*/ 2147483647 h 5583"/>
                <a:gd name="T98" fmla="*/ 2147483647 w 4303"/>
                <a:gd name="T99" fmla="*/ 2147483647 h 5583"/>
                <a:gd name="T100" fmla="*/ 2147483647 w 4303"/>
                <a:gd name="T101" fmla="*/ 2147483647 h 55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03"/>
                <a:gd name="T154" fmla="*/ 0 h 5583"/>
                <a:gd name="T155" fmla="*/ 4303 w 4303"/>
                <a:gd name="T156" fmla="*/ 5583 h 55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03" h="5583">
                  <a:moveTo>
                    <a:pt x="4301" y="14"/>
                  </a:moveTo>
                  <a:lnTo>
                    <a:pt x="4232" y="102"/>
                  </a:lnTo>
                  <a:cubicBezTo>
                    <a:pt x="4230" y="106"/>
                    <a:pt x="4225" y="106"/>
                    <a:pt x="4221" y="104"/>
                  </a:cubicBezTo>
                  <a:cubicBezTo>
                    <a:pt x="4218" y="101"/>
                    <a:pt x="4217" y="96"/>
                    <a:pt x="4220" y="92"/>
                  </a:cubicBezTo>
                  <a:lnTo>
                    <a:pt x="4288" y="4"/>
                  </a:lnTo>
                  <a:cubicBezTo>
                    <a:pt x="4291" y="0"/>
                    <a:pt x="4296" y="0"/>
                    <a:pt x="4299" y="2"/>
                  </a:cubicBezTo>
                  <a:cubicBezTo>
                    <a:pt x="4303" y="5"/>
                    <a:pt x="4303" y="10"/>
                    <a:pt x="4301" y="14"/>
                  </a:cubicBezTo>
                  <a:close/>
                  <a:moveTo>
                    <a:pt x="4184" y="166"/>
                  </a:moveTo>
                  <a:lnTo>
                    <a:pt x="4115" y="254"/>
                  </a:lnTo>
                  <a:cubicBezTo>
                    <a:pt x="4112" y="258"/>
                    <a:pt x="4107" y="259"/>
                    <a:pt x="4104" y="256"/>
                  </a:cubicBezTo>
                  <a:cubicBezTo>
                    <a:pt x="4100" y="253"/>
                    <a:pt x="4100" y="248"/>
                    <a:pt x="4102" y="245"/>
                  </a:cubicBezTo>
                  <a:lnTo>
                    <a:pt x="4171" y="156"/>
                  </a:lnTo>
                  <a:cubicBezTo>
                    <a:pt x="4174" y="152"/>
                    <a:pt x="4179" y="152"/>
                    <a:pt x="4182" y="154"/>
                  </a:cubicBezTo>
                  <a:cubicBezTo>
                    <a:pt x="4186" y="157"/>
                    <a:pt x="4186" y="162"/>
                    <a:pt x="4184" y="166"/>
                  </a:cubicBezTo>
                  <a:close/>
                  <a:moveTo>
                    <a:pt x="4066" y="318"/>
                  </a:moveTo>
                  <a:lnTo>
                    <a:pt x="3998" y="406"/>
                  </a:lnTo>
                  <a:cubicBezTo>
                    <a:pt x="3995" y="410"/>
                    <a:pt x="3990" y="411"/>
                    <a:pt x="3987" y="408"/>
                  </a:cubicBezTo>
                  <a:cubicBezTo>
                    <a:pt x="3983" y="405"/>
                    <a:pt x="3983" y="400"/>
                    <a:pt x="3985" y="397"/>
                  </a:cubicBezTo>
                  <a:lnTo>
                    <a:pt x="4054" y="308"/>
                  </a:lnTo>
                  <a:cubicBezTo>
                    <a:pt x="4056" y="304"/>
                    <a:pt x="4061" y="304"/>
                    <a:pt x="4065" y="307"/>
                  </a:cubicBezTo>
                  <a:cubicBezTo>
                    <a:pt x="4068" y="309"/>
                    <a:pt x="4069" y="314"/>
                    <a:pt x="4066" y="318"/>
                  </a:cubicBezTo>
                  <a:close/>
                  <a:moveTo>
                    <a:pt x="3949" y="470"/>
                  </a:moveTo>
                  <a:lnTo>
                    <a:pt x="3881" y="559"/>
                  </a:lnTo>
                  <a:cubicBezTo>
                    <a:pt x="3878" y="562"/>
                    <a:pt x="3873" y="563"/>
                    <a:pt x="3870" y="560"/>
                  </a:cubicBezTo>
                  <a:cubicBezTo>
                    <a:pt x="3866" y="557"/>
                    <a:pt x="3865" y="552"/>
                    <a:pt x="3868" y="549"/>
                  </a:cubicBezTo>
                  <a:lnTo>
                    <a:pt x="3937" y="460"/>
                  </a:lnTo>
                  <a:cubicBezTo>
                    <a:pt x="3939" y="457"/>
                    <a:pt x="3944" y="456"/>
                    <a:pt x="3948" y="459"/>
                  </a:cubicBezTo>
                  <a:cubicBezTo>
                    <a:pt x="3951" y="461"/>
                    <a:pt x="3952" y="466"/>
                    <a:pt x="3949" y="470"/>
                  </a:cubicBezTo>
                  <a:close/>
                  <a:moveTo>
                    <a:pt x="3832" y="622"/>
                  </a:moveTo>
                  <a:lnTo>
                    <a:pt x="3764" y="711"/>
                  </a:lnTo>
                  <a:cubicBezTo>
                    <a:pt x="3761" y="714"/>
                    <a:pt x="3756" y="715"/>
                    <a:pt x="3753" y="712"/>
                  </a:cubicBezTo>
                  <a:cubicBezTo>
                    <a:pt x="3749" y="709"/>
                    <a:pt x="3748" y="704"/>
                    <a:pt x="3751" y="701"/>
                  </a:cubicBezTo>
                  <a:lnTo>
                    <a:pt x="3819" y="612"/>
                  </a:lnTo>
                  <a:cubicBezTo>
                    <a:pt x="3822" y="609"/>
                    <a:pt x="3827" y="608"/>
                    <a:pt x="3831" y="611"/>
                  </a:cubicBezTo>
                  <a:cubicBezTo>
                    <a:pt x="3834" y="613"/>
                    <a:pt x="3835" y="618"/>
                    <a:pt x="3832" y="622"/>
                  </a:cubicBezTo>
                  <a:close/>
                  <a:moveTo>
                    <a:pt x="3715" y="774"/>
                  </a:moveTo>
                  <a:lnTo>
                    <a:pt x="3647" y="863"/>
                  </a:lnTo>
                  <a:cubicBezTo>
                    <a:pt x="3644" y="866"/>
                    <a:pt x="3639" y="867"/>
                    <a:pt x="3635" y="864"/>
                  </a:cubicBezTo>
                  <a:cubicBezTo>
                    <a:pt x="3632" y="862"/>
                    <a:pt x="3631" y="857"/>
                    <a:pt x="3634" y="853"/>
                  </a:cubicBezTo>
                  <a:lnTo>
                    <a:pt x="3702" y="764"/>
                  </a:lnTo>
                  <a:cubicBezTo>
                    <a:pt x="3705" y="761"/>
                    <a:pt x="3710" y="760"/>
                    <a:pt x="3713" y="763"/>
                  </a:cubicBezTo>
                  <a:cubicBezTo>
                    <a:pt x="3717" y="766"/>
                    <a:pt x="3718" y="771"/>
                    <a:pt x="3715" y="774"/>
                  </a:cubicBezTo>
                  <a:close/>
                  <a:moveTo>
                    <a:pt x="3598" y="926"/>
                  </a:moveTo>
                  <a:lnTo>
                    <a:pt x="3529" y="1015"/>
                  </a:lnTo>
                  <a:cubicBezTo>
                    <a:pt x="3527" y="1018"/>
                    <a:pt x="3522" y="1019"/>
                    <a:pt x="3518" y="1016"/>
                  </a:cubicBezTo>
                  <a:cubicBezTo>
                    <a:pt x="3515" y="1014"/>
                    <a:pt x="3514" y="1009"/>
                    <a:pt x="3517" y="1005"/>
                  </a:cubicBezTo>
                  <a:lnTo>
                    <a:pt x="3585" y="916"/>
                  </a:lnTo>
                  <a:cubicBezTo>
                    <a:pt x="3588" y="913"/>
                    <a:pt x="3593" y="912"/>
                    <a:pt x="3596" y="915"/>
                  </a:cubicBezTo>
                  <a:cubicBezTo>
                    <a:pt x="3600" y="918"/>
                    <a:pt x="3600" y="923"/>
                    <a:pt x="3598" y="926"/>
                  </a:cubicBezTo>
                  <a:close/>
                  <a:moveTo>
                    <a:pt x="3481" y="1078"/>
                  </a:moveTo>
                  <a:lnTo>
                    <a:pt x="3412" y="1167"/>
                  </a:lnTo>
                  <a:cubicBezTo>
                    <a:pt x="3410" y="1171"/>
                    <a:pt x="3405" y="1171"/>
                    <a:pt x="3401" y="1169"/>
                  </a:cubicBezTo>
                  <a:cubicBezTo>
                    <a:pt x="3398" y="1166"/>
                    <a:pt x="3397" y="1161"/>
                    <a:pt x="3400" y="1157"/>
                  </a:cubicBezTo>
                  <a:lnTo>
                    <a:pt x="3468" y="1069"/>
                  </a:lnTo>
                  <a:cubicBezTo>
                    <a:pt x="3471" y="1065"/>
                    <a:pt x="3476" y="1064"/>
                    <a:pt x="3479" y="1067"/>
                  </a:cubicBezTo>
                  <a:cubicBezTo>
                    <a:pt x="3483" y="1070"/>
                    <a:pt x="3483" y="1075"/>
                    <a:pt x="3481" y="1078"/>
                  </a:cubicBezTo>
                  <a:close/>
                  <a:moveTo>
                    <a:pt x="3363" y="1230"/>
                  </a:moveTo>
                  <a:lnTo>
                    <a:pt x="3295" y="1319"/>
                  </a:lnTo>
                  <a:cubicBezTo>
                    <a:pt x="3292" y="1323"/>
                    <a:pt x="3287" y="1323"/>
                    <a:pt x="3284" y="1321"/>
                  </a:cubicBezTo>
                  <a:cubicBezTo>
                    <a:pt x="3280" y="1318"/>
                    <a:pt x="3280" y="1313"/>
                    <a:pt x="3282" y="1309"/>
                  </a:cubicBezTo>
                  <a:lnTo>
                    <a:pt x="3351" y="1221"/>
                  </a:lnTo>
                  <a:cubicBezTo>
                    <a:pt x="3353" y="1217"/>
                    <a:pt x="3359" y="1217"/>
                    <a:pt x="3362" y="1219"/>
                  </a:cubicBezTo>
                  <a:cubicBezTo>
                    <a:pt x="3366" y="1222"/>
                    <a:pt x="3366" y="1227"/>
                    <a:pt x="3363" y="1230"/>
                  </a:cubicBezTo>
                  <a:close/>
                  <a:moveTo>
                    <a:pt x="3246" y="1383"/>
                  </a:moveTo>
                  <a:lnTo>
                    <a:pt x="3178" y="1471"/>
                  </a:lnTo>
                  <a:cubicBezTo>
                    <a:pt x="3175" y="1475"/>
                    <a:pt x="3170" y="1475"/>
                    <a:pt x="3167" y="1473"/>
                  </a:cubicBezTo>
                  <a:cubicBezTo>
                    <a:pt x="3163" y="1470"/>
                    <a:pt x="3163" y="1465"/>
                    <a:pt x="3165" y="1462"/>
                  </a:cubicBezTo>
                  <a:lnTo>
                    <a:pt x="3234" y="1373"/>
                  </a:lnTo>
                  <a:cubicBezTo>
                    <a:pt x="3236" y="1369"/>
                    <a:pt x="3241" y="1369"/>
                    <a:pt x="3245" y="1371"/>
                  </a:cubicBezTo>
                  <a:cubicBezTo>
                    <a:pt x="3248" y="1374"/>
                    <a:pt x="3249" y="1379"/>
                    <a:pt x="3246" y="1383"/>
                  </a:cubicBezTo>
                  <a:close/>
                  <a:moveTo>
                    <a:pt x="3129" y="1535"/>
                  </a:moveTo>
                  <a:lnTo>
                    <a:pt x="3061" y="1623"/>
                  </a:lnTo>
                  <a:cubicBezTo>
                    <a:pt x="3058" y="1627"/>
                    <a:pt x="3053" y="1628"/>
                    <a:pt x="3050" y="1625"/>
                  </a:cubicBezTo>
                  <a:cubicBezTo>
                    <a:pt x="3046" y="1622"/>
                    <a:pt x="3045" y="1617"/>
                    <a:pt x="3048" y="1614"/>
                  </a:cubicBezTo>
                  <a:lnTo>
                    <a:pt x="3116" y="1525"/>
                  </a:lnTo>
                  <a:cubicBezTo>
                    <a:pt x="3119" y="1521"/>
                    <a:pt x="3124" y="1521"/>
                    <a:pt x="3128" y="1523"/>
                  </a:cubicBezTo>
                  <a:cubicBezTo>
                    <a:pt x="3131" y="1526"/>
                    <a:pt x="3132" y="1531"/>
                    <a:pt x="3129" y="1535"/>
                  </a:cubicBezTo>
                  <a:close/>
                  <a:moveTo>
                    <a:pt x="3012" y="1687"/>
                  </a:moveTo>
                  <a:lnTo>
                    <a:pt x="2944" y="1776"/>
                  </a:lnTo>
                  <a:cubicBezTo>
                    <a:pt x="2941" y="1779"/>
                    <a:pt x="2936" y="1780"/>
                    <a:pt x="2932" y="1777"/>
                  </a:cubicBezTo>
                  <a:cubicBezTo>
                    <a:pt x="2929" y="1774"/>
                    <a:pt x="2928" y="1769"/>
                    <a:pt x="2931" y="1766"/>
                  </a:cubicBezTo>
                  <a:lnTo>
                    <a:pt x="2999" y="1677"/>
                  </a:lnTo>
                  <a:cubicBezTo>
                    <a:pt x="3002" y="1674"/>
                    <a:pt x="3007" y="1673"/>
                    <a:pt x="3011" y="1676"/>
                  </a:cubicBezTo>
                  <a:cubicBezTo>
                    <a:pt x="3014" y="1678"/>
                    <a:pt x="3015" y="1683"/>
                    <a:pt x="3012" y="1687"/>
                  </a:cubicBezTo>
                  <a:close/>
                  <a:moveTo>
                    <a:pt x="2895" y="1839"/>
                  </a:moveTo>
                  <a:lnTo>
                    <a:pt x="2827" y="1928"/>
                  </a:lnTo>
                  <a:cubicBezTo>
                    <a:pt x="2824" y="1931"/>
                    <a:pt x="2819" y="1932"/>
                    <a:pt x="2815" y="1929"/>
                  </a:cubicBezTo>
                  <a:cubicBezTo>
                    <a:pt x="2812" y="1926"/>
                    <a:pt x="2811" y="1921"/>
                    <a:pt x="2814" y="1918"/>
                  </a:cubicBezTo>
                  <a:lnTo>
                    <a:pt x="2882" y="1829"/>
                  </a:lnTo>
                  <a:cubicBezTo>
                    <a:pt x="2885" y="1826"/>
                    <a:pt x="2890" y="1825"/>
                    <a:pt x="2893" y="1828"/>
                  </a:cubicBezTo>
                  <a:cubicBezTo>
                    <a:pt x="2897" y="1830"/>
                    <a:pt x="2898" y="1835"/>
                    <a:pt x="2895" y="1839"/>
                  </a:cubicBezTo>
                  <a:close/>
                  <a:moveTo>
                    <a:pt x="2778" y="1991"/>
                  </a:moveTo>
                  <a:lnTo>
                    <a:pt x="2709" y="2080"/>
                  </a:lnTo>
                  <a:cubicBezTo>
                    <a:pt x="2707" y="2083"/>
                    <a:pt x="2702" y="2084"/>
                    <a:pt x="2698" y="2081"/>
                  </a:cubicBezTo>
                  <a:cubicBezTo>
                    <a:pt x="2695" y="2079"/>
                    <a:pt x="2694" y="2074"/>
                    <a:pt x="2697" y="2070"/>
                  </a:cubicBezTo>
                  <a:lnTo>
                    <a:pt x="2765" y="1981"/>
                  </a:lnTo>
                  <a:cubicBezTo>
                    <a:pt x="2768" y="1978"/>
                    <a:pt x="2773" y="1977"/>
                    <a:pt x="2776" y="1980"/>
                  </a:cubicBezTo>
                  <a:cubicBezTo>
                    <a:pt x="2780" y="1983"/>
                    <a:pt x="2780" y="1988"/>
                    <a:pt x="2778" y="1991"/>
                  </a:cubicBezTo>
                  <a:close/>
                  <a:moveTo>
                    <a:pt x="2661" y="2143"/>
                  </a:moveTo>
                  <a:lnTo>
                    <a:pt x="2592" y="2232"/>
                  </a:lnTo>
                  <a:cubicBezTo>
                    <a:pt x="2590" y="2235"/>
                    <a:pt x="2585" y="2236"/>
                    <a:pt x="2581" y="2233"/>
                  </a:cubicBezTo>
                  <a:cubicBezTo>
                    <a:pt x="2578" y="2231"/>
                    <a:pt x="2577" y="2226"/>
                    <a:pt x="2580" y="2222"/>
                  </a:cubicBezTo>
                  <a:lnTo>
                    <a:pt x="2648" y="2133"/>
                  </a:lnTo>
                  <a:cubicBezTo>
                    <a:pt x="2651" y="2130"/>
                    <a:pt x="2656" y="2129"/>
                    <a:pt x="2659" y="2132"/>
                  </a:cubicBezTo>
                  <a:cubicBezTo>
                    <a:pt x="2663" y="2135"/>
                    <a:pt x="2663" y="2140"/>
                    <a:pt x="2661" y="2143"/>
                  </a:cubicBezTo>
                  <a:close/>
                  <a:moveTo>
                    <a:pt x="2543" y="2295"/>
                  </a:moveTo>
                  <a:lnTo>
                    <a:pt x="2475" y="2384"/>
                  </a:lnTo>
                  <a:cubicBezTo>
                    <a:pt x="2472" y="2388"/>
                    <a:pt x="2467" y="2388"/>
                    <a:pt x="2464" y="2385"/>
                  </a:cubicBezTo>
                  <a:cubicBezTo>
                    <a:pt x="2460" y="2383"/>
                    <a:pt x="2460" y="2378"/>
                    <a:pt x="2462" y="2374"/>
                  </a:cubicBezTo>
                  <a:lnTo>
                    <a:pt x="2531" y="2286"/>
                  </a:lnTo>
                  <a:cubicBezTo>
                    <a:pt x="2533" y="2282"/>
                    <a:pt x="2538" y="2281"/>
                    <a:pt x="2542" y="2284"/>
                  </a:cubicBezTo>
                  <a:cubicBezTo>
                    <a:pt x="2545" y="2287"/>
                    <a:pt x="2546" y="2292"/>
                    <a:pt x="2543" y="2295"/>
                  </a:cubicBezTo>
                  <a:close/>
                  <a:moveTo>
                    <a:pt x="2426" y="2447"/>
                  </a:moveTo>
                  <a:lnTo>
                    <a:pt x="2358" y="2536"/>
                  </a:lnTo>
                  <a:cubicBezTo>
                    <a:pt x="2355" y="2540"/>
                    <a:pt x="2350" y="2540"/>
                    <a:pt x="2347" y="2538"/>
                  </a:cubicBezTo>
                  <a:cubicBezTo>
                    <a:pt x="2343" y="2535"/>
                    <a:pt x="2343" y="2530"/>
                    <a:pt x="2345" y="2526"/>
                  </a:cubicBezTo>
                  <a:lnTo>
                    <a:pt x="2414" y="2438"/>
                  </a:lnTo>
                  <a:cubicBezTo>
                    <a:pt x="2416" y="2434"/>
                    <a:pt x="2421" y="2434"/>
                    <a:pt x="2425" y="2436"/>
                  </a:cubicBezTo>
                  <a:cubicBezTo>
                    <a:pt x="2428" y="2439"/>
                    <a:pt x="2429" y="2444"/>
                    <a:pt x="2426" y="2447"/>
                  </a:cubicBezTo>
                  <a:close/>
                  <a:moveTo>
                    <a:pt x="2309" y="2600"/>
                  </a:moveTo>
                  <a:lnTo>
                    <a:pt x="2241" y="2688"/>
                  </a:lnTo>
                  <a:cubicBezTo>
                    <a:pt x="2238" y="2692"/>
                    <a:pt x="2233" y="2692"/>
                    <a:pt x="2230" y="2690"/>
                  </a:cubicBezTo>
                  <a:cubicBezTo>
                    <a:pt x="2226" y="2687"/>
                    <a:pt x="2225" y="2682"/>
                    <a:pt x="2228" y="2679"/>
                  </a:cubicBezTo>
                  <a:lnTo>
                    <a:pt x="2296" y="2590"/>
                  </a:lnTo>
                  <a:cubicBezTo>
                    <a:pt x="2299" y="2586"/>
                    <a:pt x="2304" y="2586"/>
                    <a:pt x="2308" y="2588"/>
                  </a:cubicBezTo>
                  <a:cubicBezTo>
                    <a:pt x="2311" y="2591"/>
                    <a:pt x="2312" y="2596"/>
                    <a:pt x="2309" y="2600"/>
                  </a:cubicBezTo>
                  <a:close/>
                  <a:moveTo>
                    <a:pt x="2192" y="2752"/>
                  </a:moveTo>
                  <a:lnTo>
                    <a:pt x="2124" y="2840"/>
                  </a:lnTo>
                  <a:cubicBezTo>
                    <a:pt x="2121" y="2844"/>
                    <a:pt x="2116" y="2845"/>
                    <a:pt x="2112" y="2842"/>
                  </a:cubicBezTo>
                  <a:cubicBezTo>
                    <a:pt x="2109" y="2839"/>
                    <a:pt x="2108" y="2834"/>
                    <a:pt x="2111" y="2831"/>
                  </a:cubicBezTo>
                  <a:lnTo>
                    <a:pt x="2179" y="2742"/>
                  </a:lnTo>
                  <a:cubicBezTo>
                    <a:pt x="2182" y="2738"/>
                    <a:pt x="2187" y="2738"/>
                    <a:pt x="2191" y="2740"/>
                  </a:cubicBezTo>
                  <a:cubicBezTo>
                    <a:pt x="2194" y="2743"/>
                    <a:pt x="2195" y="2748"/>
                    <a:pt x="2192" y="2752"/>
                  </a:cubicBezTo>
                  <a:close/>
                  <a:moveTo>
                    <a:pt x="2075" y="2904"/>
                  </a:moveTo>
                  <a:lnTo>
                    <a:pt x="2006" y="2993"/>
                  </a:lnTo>
                  <a:cubicBezTo>
                    <a:pt x="2004" y="2996"/>
                    <a:pt x="1999" y="2997"/>
                    <a:pt x="1995" y="2994"/>
                  </a:cubicBezTo>
                  <a:cubicBezTo>
                    <a:pt x="1992" y="2991"/>
                    <a:pt x="1991" y="2986"/>
                    <a:pt x="1994" y="2983"/>
                  </a:cubicBezTo>
                  <a:lnTo>
                    <a:pt x="2062" y="2894"/>
                  </a:lnTo>
                  <a:cubicBezTo>
                    <a:pt x="2065" y="2891"/>
                    <a:pt x="2070" y="2890"/>
                    <a:pt x="2073" y="2893"/>
                  </a:cubicBezTo>
                  <a:cubicBezTo>
                    <a:pt x="2077" y="2895"/>
                    <a:pt x="2078" y="2900"/>
                    <a:pt x="2075" y="2904"/>
                  </a:cubicBezTo>
                  <a:close/>
                  <a:moveTo>
                    <a:pt x="1958" y="3056"/>
                  </a:moveTo>
                  <a:lnTo>
                    <a:pt x="1889" y="3145"/>
                  </a:lnTo>
                  <a:cubicBezTo>
                    <a:pt x="1887" y="3148"/>
                    <a:pt x="1882" y="3149"/>
                    <a:pt x="1878" y="3146"/>
                  </a:cubicBezTo>
                  <a:cubicBezTo>
                    <a:pt x="1875" y="3143"/>
                    <a:pt x="1874" y="3138"/>
                    <a:pt x="1877" y="3135"/>
                  </a:cubicBezTo>
                  <a:lnTo>
                    <a:pt x="1945" y="3046"/>
                  </a:lnTo>
                  <a:cubicBezTo>
                    <a:pt x="1948" y="3043"/>
                    <a:pt x="1953" y="3042"/>
                    <a:pt x="1956" y="3045"/>
                  </a:cubicBezTo>
                  <a:cubicBezTo>
                    <a:pt x="1960" y="3047"/>
                    <a:pt x="1960" y="3052"/>
                    <a:pt x="1958" y="3056"/>
                  </a:cubicBezTo>
                  <a:close/>
                  <a:moveTo>
                    <a:pt x="1841" y="3208"/>
                  </a:moveTo>
                  <a:lnTo>
                    <a:pt x="1772" y="3297"/>
                  </a:lnTo>
                  <a:cubicBezTo>
                    <a:pt x="1769" y="3300"/>
                    <a:pt x="1764" y="3301"/>
                    <a:pt x="1761" y="3298"/>
                  </a:cubicBezTo>
                  <a:cubicBezTo>
                    <a:pt x="1757" y="3296"/>
                    <a:pt x="1757" y="3290"/>
                    <a:pt x="1760" y="3287"/>
                  </a:cubicBezTo>
                  <a:lnTo>
                    <a:pt x="1828" y="3198"/>
                  </a:lnTo>
                  <a:cubicBezTo>
                    <a:pt x="1831" y="3195"/>
                    <a:pt x="1836" y="3194"/>
                    <a:pt x="1839" y="3197"/>
                  </a:cubicBezTo>
                  <a:cubicBezTo>
                    <a:pt x="1843" y="3199"/>
                    <a:pt x="1843" y="3205"/>
                    <a:pt x="1841" y="3208"/>
                  </a:cubicBezTo>
                  <a:close/>
                  <a:moveTo>
                    <a:pt x="1723" y="3360"/>
                  </a:moveTo>
                  <a:lnTo>
                    <a:pt x="1655" y="3449"/>
                  </a:lnTo>
                  <a:cubicBezTo>
                    <a:pt x="1652" y="3452"/>
                    <a:pt x="1647" y="3453"/>
                    <a:pt x="1644" y="3450"/>
                  </a:cubicBezTo>
                  <a:cubicBezTo>
                    <a:pt x="1640" y="3448"/>
                    <a:pt x="1640" y="3443"/>
                    <a:pt x="1642" y="3439"/>
                  </a:cubicBezTo>
                  <a:lnTo>
                    <a:pt x="1711" y="3350"/>
                  </a:lnTo>
                  <a:cubicBezTo>
                    <a:pt x="1713" y="3347"/>
                    <a:pt x="1718" y="3346"/>
                    <a:pt x="1722" y="3349"/>
                  </a:cubicBezTo>
                  <a:cubicBezTo>
                    <a:pt x="1725" y="3352"/>
                    <a:pt x="1726" y="3357"/>
                    <a:pt x="1723" y="3360"/>
                  </a:cubicBezTo>
                  <a:close/>
                  <a:moveTo>
                    <a:pt x="1606" y="3512"/>
                  </a:moveTo>
                  <a:lnTo>
                    <a:pt x="1538" y="3601"/>
                  </a:lnTo>
                  <a:cubicBezTo>
                    <a:pt x="1535" y="3604"/>
                    <a:pt x="1530" y="3605"/>
                    <a:pt x="1527" y="3602"/>
                  </a:cubicBezTo>
                  <a:cubicBezTo>
                    <a:pt x="1523" y="3600"/>
                    <a:pt x="1523" y="3595"/>
                    <a:pt x="1525" y="3591"/>
                  </a:cubicBezTo>
                  <a:lnTo>
                    <a:pt x="1594" y="3502"/>
                  </a:lnTo>
                  <a:cubicBezTo>
                    <a:pt x="1596" y="3499"/>
                    <a:pt x="1601" y="3498"/>
                    <a:pt x="1605" y="3501"/>
                  </a:cubicBezTo>
                  <a:cubicBezTo>
                    <a:pt x="1608" y="3504"/>
                    <a:pt x="1609" y="3509"/>
                    <a:pt x="1606" y="3512"/>
                  </a:cubicBezTo>
                  <a:close/>
                  <a:moveTo>
                    <a:pt x="1489" y="3664"/>
                  </a:moveTo>
                  <a:lnTo>
                    <a:pt x="1421" y="3753"/>
                  </a:lnTo>
                  <a:cubicBezTo>
                    <a:pt x="1418" y="3757"/>
                    <a:pt x="1413" y="3757"/>
                    <a:pt x="1410" y="3755"/>
                  </a:cubicBezTo>
                  <a:cubicBezTo>
                    <a:pt x="1406" y="3752"/>
                    <a:pt x="1405" y="3747"/>
                    <a:pt x="1408" y="3743"/>
                  </a:cubicBezTo>
                  <a:lnTo>
                    <a:pt x="1476" y="3655"/>
                  </a:lnTo>
                  <a:cubicBezTo>
                    <a:pt x="1479" y="3651"/>
                    <a:pt x="1484" y="3650"/>
                    <a:pt x="1488" y="3653"/>
                  </a:cubicBezTo>
                  <a:cubicBezTo>
                    <a:pt x="1491" y="3656"/>
                    <a:pt x="1492" y="3661"/>
                    <a:pt x="1489" y="3664"/>
                  </a:cubicBezTo>
                  <a:close/>
                  <a:moveTo>
                    <a:pt x="1372" y="3816"/>
                  </a:moveTo>
                  <a:lnTo>
                    <a:pt x="1304" y="3905"/>
                  </a:lnTo>
                  <a:cubicBezTo>
                    <a:pt x="1301" y="3909"/>
                    <a:pt x="1296" y="3909"/>
                    <a:pt x="1292" y="3907"/>
                  </a:cubicBezTo>
                  <a:cubicBezTo>
                    <a:pt x="1289" y="3904"/>
                    <a:pt x="1288" y="3899"/>
                    <a:pt x="1291" y="3895"/>
                  </a:cubicBezTo>
                  <a:lnTo>
                    <a:pt x="1359" y="3807"/>
                  </a:lnTo>
                  <a:cubicBezTo>
                    <a:pt x="1362" y="3803"/>
                    <a:pt x="1367" y="3803"/>
                    <a:pt x="1370" y="3805"/>
                  </a:cubicBezTo>
                  <a:cubicBezTo>
                    <a:pt x="1374" y="3808"/>
                    <a:pt x="1375" y="3813"/>
                    <a:pt x="1372" y="3816"/>
                  </a:cubicBezTo>
                  <a:close/>
                  <a:moveTo>
                    <a:pt x="1255" y="3969"/>
                  </a:moveTo>
                  <a:lnTo>
                    <a:pt x="1186" y="4057"/>
                  </a:lnTo>
                  <a:cubicBezTo>
                    <a:pt x="1184" y="4061"/>
                    <a:pt x="1179" y="4062"/>
                    <a:pt x="1175" y="4059"/>
                  </a:cubicBezTo>
                  <a:cubicBezTo>
                    <a:pt x="1172" y="4056"/>
                    <a:pt x="1171" y="4051"/>
                    <a:pt x="1174" y="4048"/>
                  </a:cubicBezTo>
                  <a:lnTo>
                    <a:pt x="1242" y="3959"/>
                  </a:lnTo>
                  <a:cubicBezTo>
                    <a:pt x="1245" y="3955"/>
                    <a:pt x="1250" y="3955"/>
                    <a:pt x="1253" y="3957"/>
                  </a:cubicBezTo>
                  <a:cubicBezTo>
                    <a:pt x="1257" y="3960"/>
                    <a:pt x="1257" y="3965"/>
                    <a:pt x="1255" y="3969"/>
                  </a:cubicBezTo>
                  <a:close/>
                  <a:moveTo>
                    <a:pt x="1138" y="4121"/>
                  </a:moveTo>
                  <a:lnTo>
                    <a:pt x="1069" y="4209"/>
                  </a:lnTo>
                  <a:cubicBezTo>
                    <a:pt x="1067" y="4213"/>
                    <a:pt x="1062" y="4214"/>
                    <a:pt x="1058" y="4211"/>
                  </a:cubicBezTo>
                  <a:cubicBezTo>
                    <a:pt x="1055" y="4208"/>
                    <a:pt x="1054" y="4203"/>
                    <a:pt x="1057" y="4200"/>
                  </a:cubicBezTo>
                  <a:lnTo>
                    <a:pt x="1125" y="4111"/>
                  </a:lnTo>
                  <a:cubicBezTo>
                    <a:pt x="1128" y="4107"/>
                    <a:pt x="1133" y="4107"/>
                    <a:pt x="1136" y="4110"/>
                  </a:cubicBezTo>
                  <a:cubicBezTo>
                    <a:pt x="1140" y="4112"/>
                    <a:pt x="1140" y="4117"/>
                    <a:pt x="1138" y="4121"/>
                  </a:cubicBezTo>
                  <a:close/>
                  <a:moveTo>
                    <a:pt x="1020" y="4273"/>
                  </a:moveTo>
                  <a:lnTo>
                    <a:pt x="952" y="4362"/>
                  </a:lnTo>
                  <a:cubicBezTo>
                    <a:pt x="949" y="4365"/>
                    <a:pt x="944" y="4366"/>
                    <a:pt x="941" y="4363"/>
                  </a:cubicBezTo>
                  <a:cubicBezTo>
                    <a:pt x="937" y="4360"/>
                    <a:pt x="937" y="4355"/>
                    <a:pt x="939" y="4352"/>
                  </a:cubicBezTo>
                  <a:lnTo>
                    <a:pt x="1008" y="4263"/>
                  </a:lnTo>
                  <a:cubicBezTo>
                    <a:pt x="1011" y="4260"/>
                    <a:pt x="1016" y="4259"/>
                    <a:pt x="1019" y="4262"/>
                  </a:cubicBezTo>
                  <a:cubicBezTo>
                    <a:pt x="1023" y="4264"/>
                    <a:pt x="1023" y="4269"/>
                    <a:pt x="1020" y="4273"/>
                  </a:cubicBezTo>
                  <a:close/>
                  <a:moveTo>
                    <a:pt x="903" y="4425"/>
                  </a:moveTo>
                  <a:lnTo>
                    <a:pt x="835" y="4514"/>
                  </a:lnTo>
                  <a:cubicBezTo>
                    <a:pt x="832" y="4517"/>
                    <a:pt x="827" y="4518"/>
                    <a:pt x="824" y="4515"/>
                  </a:cubicBezTo>
                  <a:cubicBezTo>
                    <a:pt x="820" y="4512"/>
                    <a:pt x="820" y="4507"/>
                    <a:pt x="822" y="4504"/>
                  </a:cubicBezTo>
                  <a:lnTo>
                    <a:pt x="891" y="4415"/>
                  </a:lnTo>
                  <a:cubicBezTo>
                    <a:pt x="893" y="4412"/>
                    <a:pt x="898" y="4411"/>
                    <a:pt x="902" y="4414"/>
                  </a:cubicBezTo>
                  <a:cubicBezTo>
                    <a:pt x="905" y="4416"/>
                    <a:pt x="906" y="4421"/>
                    <a:pt x="903" y="4425"/>
                  </a:cubicBezTo>
                  <a:close/>
                  <a:moveTo>
                    <a:pt x="786" y="4577"/>
                  </a:moveTo>
                  <a:lnTo>
                    <a:pt x="718" y="4666"/>
                  </a:lnTo>
                  <a:cubicBezTo>
                    <a:pt x="715" y="4669"/>
                    <a:pt x="710" y="4670"/>
                    <a:pt x="707" y="4667"/>
                  </a:cubicBezTo>
                  <a:cubicBezTo>
                    <a:pt x="703" y="4665"/>
                    <a:pt x="702" y="4660"/>
                    <a:pt x="705" y="4656"/>
                  </a:cubicBezTo>
                  <a:lnTo>
                    <a:pt x="774" y="4567"/>
                  </a:lnTo>
                  <a:cubicBezTo>
                    <a:pt x="776" y="4564"/>
                    <a:pt x="781" y="4563"/>
                    <a:pt x="785" y="4566"/>
                  </a:cubicBezTo>
                  <a:cubicBezTo>
                    <a:pt x="788" y="4569"/>
                    <a:pt x="789" y="4574"/>
                    <a:pt x="786" y="4577"/>
                  </a:cubicBezTo>
                  <a:close/>
                  <a:moveTo>
                    <a:pt x="669" y="4729"/>
                  </a:moveTo>
                  <a:lnTo>
                    <a:pt x="601" y="4818"/>
                  </a:lnTo>
                  <a:cubicBezTo>
                    <a:pt x="598" y="4821"/>
                    <a:pt x="593" y="4822"/>
                    <a:pt x="589" y="4819"/>
                  </a:cubicBezTo>
                  <a:cubicBezTo>
                    <a:pt x="586" y="4817"/>
                    <a:pt x="585" y="4812"/>
                    <a:pt x="588" y="4808"/>
                  </a:cubicBezTo>
                  <a:lnTo>
                    <a:pt x="656" y="4719"/>
                  </a:lnTo>
                  <a:cubicBezTo>
                    <a:pt x="659" y="4716"/>
                    <a:pt x="664" y="4715"/>
                    <a:pt x="668" y="4718"/>
                  </a:cubicBezTo>
                  <a:cubicBezTo>
                    <a:pt x="671" y="4721"/>
                    <a:pt x="672" y="4726"/>
                    <a:pt x="669" y="4729"/>
                  </a:cubicBezTo>
                  <a:close/>
                  <a:moveTo>
                    <a:pt x="552" y="4881"/>
                  </a:moveTo>
                  <a:lnTo>
                    <a:pt x="484" y="4970"/>
                  </a:lnTo>
                  <a:cubicBezTo>
                    <a:pt x="481" y="4974"/>
                    <a:pt x="476" y="4974"/>
                    <a:pt x="472" y="4972"/>
                  </a:cubicBezTo>
                  <a:cubicBezTo>
                    <a:pt x="469" y="4969"/>
                    <a:pt x="468" y="4964"/>
                    <a:pt x="471" y="4960"/>
                  </a:cubicBezTo>
                  <a:lnTo>
                    <a:pt x="539" y="4872"/>
                  </a:lnTo>
                  <a:cubicBezTo>
                    <a:pt x="542" y="4868"/>
                    <a:pt x="547" y="4867"/>
                    <a:pt x="550" y="4870"/>
                  </a:cubicBezTo>
                  <a:cubicBezTo>
                    <a:pt x="554" y="4873"/>
                    <a:pt x="555" y="4878"/>
                    <a:pt x="552" y="4881"/>
                  </a:cubicBezTo>
                  <a:close/>
                  <a:moveTo>
                    <a:pt x="435" y="5033"/>
                  </a:moveTo>
                  <a:lnTo>
                    <a:pt x="366" y="5122"/>
                  </a:lnTo>
                  <a:cubicBezTo>
                    <a:pt x="364" y="5126"/>
                    <a:pt x="359" y="5126"/>
                    <a:pt x="355" y="5124"/>
                  </a:cubicBezTo>
                  <a:cubicBezTo>
                    <a:pt x="352" y="5121"/>
                    <a:pt x="351" y="5116"/>
                    <a:pt x="354" y="5112"/>
                  </a:cubicBezTo>
                  <a:lnTo>
                    <a:pt x="422" y="5024"/>
                  </a:lnTo>
                  <a:cubicBezTo>
                    <a:pt x="425" y="5020"/>
                    <a:pt x="430" y="5020"/>
                    <a:pt x="433" y="5022"/>
                  </a:cubicBezTo>
                  <a:cubicBezTo>
                    <a:pt x="437" y="5025"/>
                    <a:pt x="437" y="5030"/>
                    <a:pt x="435" y="5033"/>
                  </a:cubicBezTo>
                  <a:close/>
                  <a:moveTo>
                    <a:pt x="318" y="5186"/>
                  </a:moveTo>
                  <a:lnTo>
                    <a:pt x="249" y="5274"/>
                  </a:lnTo>
                  <a:cubicBezTo>
                    <a:pt x="247" y="5278"/>
                    <a:pt x="242" y="5278"/>
                    <a:pt x="238" y="5276"/>
                  </a:cubicBezTo>
                  <a:cubicBezTo>
                    <a:pt x="235" y="5273"/>
                    <a:pt x="234" y="5268"/>
                    <a:pt x="237" y="5265"/>
                  </a:cubicBezTo>
                  <a:lnTo>
                    <a:pt x="305" y="5176"/>
                  </a:lnTo>
                  <a:cubicBezTo>
                    <a:pt x="308" y="5172"/>
                    <a:pt x="313" y="5172"/>
                    <a:pt x="316" y="5174"/>
                  </a:cubicBezTo>
                  <a:cubicBezTo>
                    <a:pt x="320" y="5177"/>
                    <a:pt x="320" y="5182"/>
                    <a:pt x="318" y="5186"/>
                  </a:cubicBezTo>
                  <a:close/>
                  <a:moveTo>
                    <a:pt x="200" y="5338"/>
                  </a:moveTo>
                  <a:lnTo>
                    <a:pt x="132" y="5426"/>
                  </a:lnTo>
                  <a:cubicBezTo>
                    <a:pt x="129" y="5430"/>
                    <a:pt x="124" y="5431"/>
                    <a:pt x="121" y="5428"/>
                  </a:cubicBezTo>
                  <a:cubicBezTo>
                    <a:pt x="117" y="5425"/>
                    <a:pt x="117" y="5420"/>
                    <a:pt x="119" y="5417"/>
                  </a:cubicBezTo>
                  <a:lnTo>
                    <a:pt x="188" y="5328"/>
                  </a:lnTo>
                  <a:cubicBezTo>
                    <a:pt x="190" y="5324"/>
                    <a:pt x="195" y="5324"/>
                    <a:pt x="199" y="5326"/>
                  </a:cubicBezTo>
                  <a:cubicBezTo>
                    <a:pt x="202" y="5329"/>
                    <a:pt x="203" y="5334"/>
                    <a:pt x="200" y="5338"/>
                  </a:cubicBezTo>
                  <a:close/>
                  <a:moveTo>
                    <a:pt x="83" y="5490"/>
                  </a:moveTo>
                  <a:lnTo>
                    <a:pt x="15" y="5579"/>
                  </a:lnTo>
                  <a:cubicBezTo>
                    <a:pt x="12" y="5582"/>
                    <a:pt x="7" y="5583"/>
                    <a:pt x="4" y="5580"/>
                  </a:cubicBezTo>
                  <a:cubicBezTo>
                    <a:pt x="0" y="5577"/>
                    <a:pt x="0" y="5572"/>
                    <a:pt x="2" y="5569"/>
                  </a:cubicBezTo>
                  <a:lnTo>
                    <a:pt x="71" y="5480"/>
                  </a:lnTo>
                  <a:cubicBezTo>
                    <a:pt x="73" y="5477"/>
                    <a:pt x="78" y="5476"/>
                    <a:pt x="82" y="5479"/>
                  </a:cubicBezTo>
                  <a:cubicBezTo>
                    <a:pt x="85" y="5481"/>
                    <a:pt x="86" y="5486"/>
                    <a:pt x="83" y="5490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90"/>
            <p:cNvSpPr>
              <a:spLocks noEditPoints="1"/>
            </p:cNvSpPr>
            <p:nvPr/>
          </p:nvSpPr>
          <p:spPr bwMode="auto">
            <a:xfrm>
              <a:off x="2159096" y="2220074"/>
              <a:ext cx="2133599" cy="2481513"/>
            </a:xfrm>
            <a:custGeom>
              <a:avLst/>
              <a:gdLst>
                <a:gd name="T0" fmla="*/ 2147483647 w 4759"/>
                <a:gd name="T1" fmla="*/ 2147483647 h 3781"/>
                <a:gd name="T2" fmla="*/ 2147483647 w 4759"/>
                <a:gd name="T3" fmla="*/ 2147483647 h 3781"/>
                <a:gd name="T4" fmla="*/ 2147483647 w 4759"/>
                <a:gd name="T5" fmla="*/ 2147483647 h 3781"/>
                <a:gd name="T6" fmla="*/ 2147483647 w 4759"/>
                <a:gd name="T7" fmla="*/ 2147483647 h 3781"/>
                <a:gd name="T8" fmla="*/ 2147483647 w 4759"/>
                <a:gd name="T9" fmla="*/ 2147483647 h 3781"/>
                <a:gd name="T10" fmla="*/ 2147483647 w 4759"/>
                <a:gd name="T11" fmla="*/ 2147483647 h 3781"/>
                <a:gd name="T12" fmla="*/ 2147483647 w 4759"/>
                <a:gd name="T13" fmla="*/ 2147483647 h 3781"/>
                <a:gd name="T14" fmla="*/ 2147483647 w 4759"/>
                <a:gd name="T15" fmla="*/ 2147483647 h 3781"/>
                <a:gd name="T16" fmla="*/ 2147483647 w 4759"/>
                <a:gd name="T17" fmla="*/ 2147483647 h 3781"/>
                <a:gd name="T18" fmla="*/ 2147483647 w 4759"/>
                <a:gd name="T19" fmla="*/ 2147483647 h 3781"/>
                <a:gd name="T20" fmla="*/ 2147483647 w 4759"/>
                <a:gd name="T21" fmla="*/ 2147483647 h 3781"/>
                <a:gd name="T22" fmla="*/ 2147483647 w 4759"/>
                <a:gd name="T23" fmla="*/ 2147483647 h 3781"/>
                <a:gd name="T24" fmla="*/ 2147483647 w 4759"/>
                <a:gd name="T25" fmla="*/ 2147483647 h 3781"/>
                <a:gd name="T26" fmla="*/ 2147483647 w 4759"/>
                <a:gd name="T27" fmla="*/ 2147483647 h 3781"/>
                <a:gd name="T28" fmla="*/ 2147483647 w 4759"/>
                <a:gd name="T29" fmla="*/ 2147483647 h 3781"/>
                <a:gd name="T30" fmla="*/ 2147483647 w 4759"/>
                <a:gd name="T31" fmla="*/ 2147483647 h 3781"/>
                <a:gd name="T32" fmla="*/ 2147483647 w 4759"/>
                <a:gd name="T33" fmla="*/ 2147483647 h 3781"/>
                <a:gd name="T34" fmla="*/ 2147483647 w 4759"/>
                <a:gd name="T35" fmla="*/ 2147483647 h 3781"/>
                <a:gd name="T36" fmla="*/ 2147483647 w 4759"/>
                <a:gd name="T37" fmla="*/ 2147483647 h 3781"/>
                <a:gd name="T38" fmla="*/ 2147483647 w 4759"/>
                <a:gd name="T39" fmla="*/ 2147483647 h 3781"/>
                <a:gd name="T40" fmla="*/ 2147483647 w 4759"/>
                <a:gd name="T41" fmla="*/ 2147483647 h 3781"/>
                <a:gd name="T42" fmla="*/ 2147483647 w 4759"/>
                <a:gd name="T43" fmla="*/ 2147483647 h 3781"/>
                <a:gd name="T44" fmla="*/ 2147483647 w 4759"/>
                <a:gd name="T45" fmla="*/ 2147483647 h 3781"/>
                <a:gd name="T46" fmla="*/ 2147483647 w 4759"/>
                <a:gd name="T47" fmla="*/ 2147483647 h 3781"/>
                <a:gd name="T48" fmla="*/ 2147483647 w 4759"/>
                <a:gd name="T49" fmla="*/ 2147483647 h 3781"/>
                <a:gd name="T50" fmla="*/ 2147483647 w 4759"/>
                <a:gd name="T51" fmla="*/ 2147483647 h 3781"/>
                <a:gd name="T52" fmla="*/ 2147483647 w 4759"/>
                <a:gd name="T53" fmla="*/ 2147483647 h 3781"/>
                <a:gd name="T54" fmla="*/ 2147483647 w 4759"/>
                <a:gd name="T55" fmla="*/ 2147483647 h 3781"/>
                <a:gd name="T56" fmla="*/ 2147483647 w 4759"/>
                <a:gd name="T57" fmla="*/ 2147483647 h 3781"/>
                <a:gd name="T58" fmla="*/ 2147483647 w 4759"/>
                <a:gd name="T59" fmla="*/ 2147483647 h 3781"/>
                <a:gd name="T60" fmla="*/ 2147483647 w 4759"/>
                <a:gd name="T61" fmla="*/ 2147483647 h 3781"/>
                <a:gd name="T62" fmla="*/ 2147483647 w 4759"/>
                <a:gd name="T63" fmla="*/ 2147483647 h 3781"/>
                <a:gd name="T64" fmla="*/ 2147483647 w 4759"/>
                <a:gd name="T65" fmla="*/ 2147483647 h 3781"/>
                <a:gd name="T66" fmla="*/ 2147483647 w 4759"/>
                <a:gd name="T67" fmla="*/ 2147483647 h 3781"/>
                <a:gd name="T68" fmla="*/ 2147483647 w 4759"/>
                <a:gd name="T69" fmla="*/ 2147483647 h 3781"/>
                <a:gd name="T70" fmla="*/ 2147483647 w 4759"/>
                <a:gd name="T71" fmla="*/ 2147483647 h 3781"/>
                <a:gd name="T72" fmla="*/ 2147483647 w 4759"/>
                <a:gd name="T73" fmla="*/ 2147483647 h 3781"/>
                <a:gd name="T74" fmla="*/ 2147483647 w 4759"/>
                <a:gd name="T75" fmla="*/ 2147483647 h 3781"/>
                <a:gd name="T76" fmla="*/ 2147483647 w 4759"/>
                <a:gd name="T77" fmla="*/ 2147483647 h 3781"/>
                <a:gd name="T78" fmla="*/ 2147483647 w 4759"/>
                <a:gd name="T79" fmla="*/ 2147483647 h 3781"/>
                <a:gd name="T80" fmla="*/ 2147483647 w 4759"/>
                <a:gd name="T81" fmla="*/ 2147483647 h 3781"/>
                <a:gd name="T82" fmla="*/ 2147483647 w 4759"/>
                <a:gd name="T83" fmla="*/ 2147483647 h 3781"/>
                <a:gd name="T84" fmla="*/ 2147483647 w 4759"/>
                <a:gd name="T85" fmla="*/ 2147483647 h 3781"/>
                <a:gd name="T86" fmla="*/ 2147483647 w 4759"/>
                <a:gd name="T87" fmla="*/ 2147483647 h 3781"/>
                <a:gd name="T88" fmla="*/ 2147483647 w 4759"/>
                <a:gd name="T89" fmla="*/ 2147483647 h 3781"/>
                <a:gd name="T90" fmla="*/ 2147483647 w 4759"/>
                <a:gd name="T91" fmla="*/ 2147483647 h 3781"/>
                <a:gd name="T92" fmla="*/ 2147483647 w 4759"/>
                <a:gd name="T93" fmla="*/ 2147483647 h 3781"/>
                <a:gd name="T94" fmla="*/ 2147483647 w 4759"/>
                <a:gd name="T95" fmla="*/ 2147483647 h 3781"/>
                <a:gd name="T96" fmla="*/ 2147483647 w 4759"/>
                <a:gd name="T97" fmla="*/ 2147483647 h 3781"/>
                <a:gd name="T98" fmla="*/ 2147483647 w 4759"/>
                <a:gd name="T99" fmla="*/ 2147483647 h 3781"/>
                <a:gd name="T100" fmla="*/ 2147483647 w 4759"/>
                <a:gd name="T101" fmla="*/ 2147483647 h 3781"/>
                <a:gd name="T102" fmla="*/ 2147483647 w 4759"/>
                <a:gd name="T103" fmla="*/ 2147483647 h 3781"/>
                <a:gd name="T104" fmla="*/ 2147483647 w 4759"/>
                <a:gd name="T105" fmla="*/ 2147483647 h 3781"/>
                <a:gd name="T106" fmla="*/ 2147483647 w 4759"/>
                <a:gd name="T107" fmla="*/ 2147483647 h 3781"/>
                <a:gd name="T108" fmla="*/ 2147483647 w 4759"/>
                <a:gd name="T109" fmla="*/ 2147483647 h 3781"/>
                <a:gd name="T110" fmla="*/ 2147483647 w 4759"/>
                <a:gd name="T111" fmla="*/ 2147483647 h 37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59"/>
                <a:gd name="T169" fmla="*/ 0 h 3781"/>
                <a:gd name="T170" fmla="*/ 4759 w 4759"/>
                <a:gd name="T171" fmla="*/ 3781 h 37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59" h="3781">
                  <a:moveTo>
                    <a:pt x="4745" y="3778"/>
                  </a:moveTo>
                  <a:lnTo>
                    <a:pt x="4657" y="3709"/>
                  </a:lnTo>
                  <a:cubicBezTo>
                    <a:pt x="4654" y="3706"/>
                    <a:pt x="4653" y="3701"/>
                    <a:pt x="4656" y="3697"/>
                  </a:cubicBezTo>
                  <a:cubicBezTo>
                    <a:pt x="4658" y="3694"/>
                    <a:pt x="4663" y="3693"/>
                    <a:pt x="4667" y="3696"/>
                  </a:cubicBezTo>
                  <a:lnTo>
                    <a:pt x="4755" y="3766"/>
                  </a:lnTo>
                  <a:cubicBezTo>
                    <a:pt x="4758" y="3768"/>
                    <a:pt x="4759" y="3773"/>
                    <a:pt x="4756" y="3777"/>
                  </a:cubicBezTo>
                  <a:cubicBezTo>
                    <a:pt x="4753" y="3780"/>
                    <a:pt x="4748" y="3781"/>
                    <a:pt x="4745" y="3778"/>
                  </a:cubicBezTo>
                  <a:close/>
                  <a:moveTo>
                    <a:pt x="4594" y="3659"/>
                  </a:moveTo>
                  <a:lnTo>
                    <a:pt x="4507" y="3589"/>
                  </a:lnTo>
                  <a:cubicBezTo>
                    <a:pt x="4503" y="3586"/>
                    <a:pt x="4503" y="3581"/>
                    <a:pt x="4505" y="3578"/>
                  </a:cubicBezTo>
                  <a:cubicBezTo>
                    <a:pt x="4508" y="3575"/>
                    <a:pt x="4513" y="3574"/>
                    <a:pt x="4517" y="3577"/>
                  </a:cubicBezTo>
                  <a:lnTo>
                    <a:pt x="4604" y="3646"/>
                  </a:lnTo>
                  <a:cubicBezTo>
                    <a:pt x="4608" y="3649"/>
                    <a:pt x="4608" y="3654"/>
                    <a:pt x="4606" y="3658"/>
                  </a:cubicBezTo>
                  <a:cubicBezTo>
                    <a:pt x="4603" y="3661"/>
                    <a:pt x="4598" y="3662"/>
                    <a:pt x="4594" y="3659"/>
                  </a:cubicBezTo>
                  <a:close/>
                  <a:moveTo>
                    <a:pt x="4444" y="3539"/>
                  </a:moveTo>
                  <a:lnTo>
                    <a:pt x="4356" y="3470"/>
                  </a:lnTo>
                  <a:cubicBezTo>
                    <a:pt x="4353" y="3467"/>
                    <a:pt x="4352" y="3462"/>
                    <a:pt x="4355" y="3459"/>
                  </a:cubicBezTo>
                  <a:cubicBezTo>
                    <a:pt x="4358" y="3455"/>
                    <a:pt x="4363" y="3455"/>
                    <a:pt x="4366" y="3457"/>
                  </a:cubicBezTo>
                  <a:lnTo>
                    <a:pt x="4454" y="3527"/>
                  </a:lnTo>
                  <a:cubicBezTo>
                    <a:pt x="4457" y="3530"/>
                    <a:pt x="4458" y="3535"/>
                    <a:pt x="4455" y="3538"/>
                  </a:cubicBezTo>
                  <a:cubicBezTo>
                    <a:pt x="4452" y="3542"/>
                    <a:pt x="4447" y="3542"/>
                    <a:pt x="4444" y="3539"/>
                  </a:cubicBezTo>
                  <a:close/>
                  <a:moveTo>
                    <a:pt x="4294" y="3420"/>
                  </a:moveTo>
                  <a:lnTo>
                    <a:pt x="4206" y="3350"/>
                  </a:lnTo>
                  <a:cubicBezTo>
                    <a:pt x="4202" y="3348"/>
                    <a:pt x="4202" y="3343"/>
                    <a:pt x="4205" y="3339"/>
                  </a:cubicBezTo>
                  <a:cubicBezTo>
                    <a:pt x="4207" y="3336"/>
                    <a:pt x="4212" y="3335"/>
                    <a:pt x="4216" y="3338"/>
                  </a:cubicBezTo>
                  <a:lnTo>
                    <a:pt x="4304" y="3408"/>
                  </a:lnTo>
                  <a:cubicBezTo>
                    <a:pt x="4307" y="3410"/>
                    <a:pt x="4308" y="3415"/>
                    <a:pt x="4305" y="3419"/>
                  </a:cubicBezTo>
                  <a:cubicBezTo>
                    <a:pt x="4302" y="3422"/>
                    <a:pt x="4297" y="3423"/>
                    <a:pt x="4294" y="3420"/>
                  </a:cubicBezTo>
                  <a:close/>
                  <a:moveTo>
                    <a:pt x="4143" y="3301"/>
                  </a:moveTo>
                  <a:lnTo>
                    <a:pt x="4055" y="3231"/>
                  </a:lnTo>
                  <a:cubicBezTo>
                    <a:pt x="4052" y="3228"/>
                    <a:pt x="4051" y="3223"/>
                    <a:pt x="4054" y="3220"/>
                  </a:cubicBezTo>
                  <a:cubicBezTo>
                    <a:pt x="4057" y="3216"/>
                    <a:pt x="4062" y="3216"/>
                    <a:pt x="4065" y="3219"/>
                  </a:cubicBezTo>
                  <a:lnTo>
                    <a:pt x="4153" y="3288"/>
                  </a:lnTo>
                  <a:cubicBezTo>
                    <a:pt x="4157" y="3291"/>
                    <a:pt x="4157" y="3296"/>
                    <a:pt x="4154" y="3299"/>
                  </a:cubicBezTo>
                  <a:cubicBezTo>
                    <a:pt x="4152" y="3303"/>
                    <a:pt x="4147" y="3303"/>
                    <a:pt x="4143" y="3301"/>
                  </a:cubicBezTo>
                  <a:close/>
                  <a:moveTo>
                    <a:pt x="3993" y="3181"/>
                  </a:moveTo>
                  <a:lnTo>
                    <a:pt x="3905" y="3112"/>
                  </a:lnTo>
                  <a:cubicBezTo>
                    <a:pt x="3902" y="3109"/>
                    <a:pt x="3901" y="3104"/>
                    <a:pt x="3904" y="3100"/>
                  </a:cubicBezTo>
                  <a:cubicBezTo>
                    <a:pt x="3907" y="3097"/>
                    <a:pt x="3912" y="3096"/>
                    <a:pt x="3915" y="3099"/>
                  </a:cubicBezTo>
                  <a:lnTo>
                    <a:pt x="4003" y="3169"/>
                  </a:lnTo>
                  <a:cubicBezTo>
                    <a:pt x="4006" y="3172"/>
                    <a:pt x="4007" y="3177"/>
                    <a:pt x="4004" y="3180"/>
                  </a:cubicBezTo>
                  <a:cubicBezTo>
                    <a:pt x="4001" y="3184"/>
                    <a:pt x="3996" y="3184"/>
                    <a:pt x="3993" y="3181"/>
                  </a:cubicBezTo>
                  <a:close/>
                  <a:moveTo>
                    <a:pt x="3842" y="3062"/>
                  </a:moveTo>
                  <a:lnTo>
                    <a:pt x="3755" y="2992"/>
                  </a:lnTo>
                  <a:cubicBezTo>
                    <a:pt x="3751" y="2990"/>
                    <a:pt x="3751" y="2985"/>
                    <a:pt x="3753" y="2981"/>
                  </a:cubicBezTo>
                  <a:cubicBezTo>
                    <a:pt x="3756" y="2978"/>
                    <a:pt x="3761" y="2977"/>
                    <a:pt x="3765" y="2980"/>
                  </a:cubicBezTo>
                  <a:lnTo>
                    <a:pt x="3852" y="3049"/>
                  </a:lnTo>
                  <a:cubicBezTo>
                    <a:pt x="3856" y="3052"/>
                    <a:pt x="3856" y="3057"/>
                    <a:pt x="3854" y="3061"/>
                  </a:cubicBezTo>
                  <a:cubicBezTo>
                    <a:pt x="3851" y="3064"/>
                    <a:pt x="3846" y="3065"/>
                    <a:pt x="3842" y="3062"/>
                  </a:cubicBezTo>
                  <a:close/>
                  <a:moveTo>
                    <a:pt x="3692" y="2943"/>
                  </a:moveTo>
                  <a:lnTo>
                    <a:pt x="3604" y="2873"/>
                  </a:lnTo>
                  <a:cubicBezTo>
                    <a:pt x="3601" y="2870"/>
                    <a:pt x="3600" y="2865"/>
                    <a:pt x="3603" y="2862"/>
                  </a:cubicBezTo>
                  <a:cubicBezTo>
                    <a:pt x="3606" y="2858"/>
                    <a:pt x="3611" y="2858"/>
                    <a:pt x="3614" y="2860"/>
                  </a:cubicBezTo>
                  <a:lnTo>
                    <a:pt x="3702" y="2930"/>
                  </a:lnTo>
                  <a:cubicBezTo>
                    <a:pt x="3706" y="2933"/>
                    <a:pt x="3706" y="2938"/>
                    <a:pt x="3703" y="2941"/>
                  </a:cubicBezTo>
                  <a:cubicBezTo>
                    <a:pt x="3701" y="2945"/>
                    <a:pt x="3696" y="2945"/>
                    <a:pt x="3692" y="2943"/>
                  </a:cubicBezTo>
                  <a:close/>
                  <a:moveTo>
                    <a:pt x="3542" y="2823"/>
                  </a:moveTo>
                  <a:lnTo>
                    <a:pt x="3454" y="2754"/>
                  </a:lnTo>
                  <a:cubicBezTo>
                    <a:pt x="3451" y="2751"/>
                    <a:pt x="3450" y="2746"/>
                    <a:pt x="3453" y="2742"/>
                  </a:cubicBezTo>
                  <a:cubicBezTo>
                    <a:pt x="3455" y="2739"/>
                    <a:pt x="3460" y="2738"/>
                    <a:pt x="3464" y="2741"/>
                  </a:cubicBezTo>
                  <a:lnTo>
                    <a:pt x="3552" y="2811"/>
                  </a:lnTo>
                  <a:cubicBezTo>
                    <a:pt x="3555" y="2813"/>
                    <a:pt x="3556" y="2818"/>
                    <a:pt x="3553" y="2822"/>
                  </a:cubicBezTo>
                  <a:cubicBezTo>
                    <a:pt x="3550" y="2825"/>
                    <a:pt x="3545" y="2826"/>
                    <a:pt x="3542" y="2823"/>
                  </a:cubicBezTo>
                  <a:close/>
                  <a:moveTo>
                    <a:pt x="3391" y="2704"/>
                  </a:moveTo>
                  <a:lnTo>
                    <a:pt x="3304" y="2634"/>
                  </a:lnTo>
                  <a:cubicBezTo>
                    <a:pt x="3300" y="2631"/>
                    <a:pt x="3300" y="2626"/>
                    <a:pt x="3302" y="2623"/>
                  </a:cubicBezTo>
                  <a:cubicBezTo>
                    <a:pt x="3305" y="2619"/>
                    <a:pt x="3310" y="2619"/>
                    <a:pt x="3314" y="2622"/>
                  </a:cubicBezTo>
                  <a:lnTo>
                    <a:pt x="3401" y="2691"/>
                  </a:lnTo>
                  <a:cubicBezTo>
                    <a:pt x="3405" y="2694"/>
                    <a:pt x="3405" y="2699"/>
                    <a:pt x="3403" y="2703"/>
                  </a:cubicBezTo>
                  <a:cubicBezTo>
                    <a:pt x="3400" y="2706"/>
                    <a:pt x="3395" y="2707"/>
                    <a:pt x="3391" y="2704"/>
                  </a:cubicBezTo>
                  <a:close/>
                  <a:moveTo>
                    <a:pt x="3241" y="2584"/>
                  </a:moveTo>
                  <a:lnTo>
                    <a:pt x="3153" y="2515"/>
                  </a:lnTo>
                  <a:cubicBezTo>
                    <a:pt x="3150" y="2512"/>
                    <a:pt x="3149" y="2507"/>
                    <a:pt x="3152" y="2504"/>
                  </a:cubicBezTo>
                  <a:cubicBezTo>
                    <a:pt x="3155" y="2500"/>
                    <a:pt x="3160" y="2500"/>
                    <a:pt x="3163" y="2502"/>
                  </a:cubicBezTo>
                  <a:lnTo>
                    <a:pt x="3251" y="2572"/>
                  </a:lnTo>
                  <a:cubicBezTo>
                    <a:pt x="3254" y="2575"/>
                    <a:pt x="3255" y="2580"/>
                    <a:pt x="3252" y="2583"/>
                  </a:cubicBezTo>
                  <a:cubicBezTo>
                    <a:pt x="3249" y="2587"/>
                    <a:pt x="3244" y="2587"/>
                    <a:pt x="3241" y="2584"/>
                  </a:cubicBezTo>
                  <a:close/>
                  <a:moveTo>
                    <a:pt x="3091" y="2465"/>
                  </a:moveTo>
                  <a:lnTo>
                    <a:pt x="3003" y="2395"/>
                  </a:lnTo>
                  <a:cubicBezTo>
                    <a:pt x="2999" y="2393"/>
                    <a:pt x="2999" y="2388"/>
                    <a:pt x="3002" y="2384"/>
                  </a:cubicBezTo>
                  <a:cubicBezTo>
                    <a:pt x="3004" y="2381"/>
                    <a:pt x="3009" y="2380"/>
                    <a:pt x="3013" y="2383"/>
                  </a:cubicBezTo>
                  <a:lnTo>
                    <a:pt x="3101" y="2453"/>
                  </a:lnTo>
                  <a:cubicBezTo>
                    <a:pt x="3104" y="2455"/>
                    <a:pt x="3105" y="2460"/>
                    <a:pt x="3102" y="2464"/>
                  </a:cubicBezTo>
                  <a:cubicBezTo>
                    <a:pt x="3099" y="2467"/>
                    <a:pt x="3094" y="2468"/>
                    <a:pt x="3091" y="2465"/>
                  </a:cubicBezTo>
                  <a:close/>
                  <a:moveTo>
                    <a:pt x="2940" y="2346"/>
                  </a:moveTo>
                  <a:lnTo>
                    <a:pt x="2852" y="2276"/>
                  </a:lnTo>
                  <a:cubicBezTo>
                    <a:pt x="2849" y="2273"/>
                    <a:pt x="2848" y="2268"/>
                    <a:pt x="2851" y="2265"/>
                  </a:cubicBezTo>
                  <a:cubicBezTo>
                    <a:pt x="2854" y="2261"/>
                    <a:pt x="2859" y="2261"/>
                    <a:pt x="2862" y="2264"/>
                  </a:cubicBezTo>
                  <a:lnTo>
                    <a:pt x="2950" y="2333"/>
                  </a:lnTo>
                  <a:cubicBezTo>
                    <a:pt x="2954" y="2336"/>
                    <a:pt x="2954" y="2341"/>
                    <a:pt x="2951" y="2344"/>
                  </a:cubicBezTo>
                  <a:cubicBezTo>
                    <a:pt x="2949" y="2348"/>
                    <a:pt x="2944" y="2348"/>
                    <a:pt x="2940" y="2346"/>
                  </a:cubicBezTo>
                  <a:close/>
                  <a:moveTo>
                    <a:pt x="2790" y="2226"/>
                  </a:moveTo>
                  <a:lnTo>
                    <a:pt x="2702" y="2157"/>
                  </a:lnTo>
                  <a:cubicBezTo>
                    <a:pt x="2699" y="2154"/>
                    <a:pt x="2698" y="2149"/>
                    <a:pt x="2701" y="2145"/>
                  </a:cubicBezTo>
                  <a:cubicBezTo>
                    <a:pt x="2704" y="2142"/>
                    <a:pt x="2709" y="2141"/>
                    <a:pt x="2712" y="2144"/>
                  </a:cubicBezTo>
                  <a:lnTo>
                    <a:pt x="2800" y="2214"/>
                  </a:lnTo>
                  <a:cubicBezTo>
                    <a:pt x="2803" y="2217"/>
                    <a:pt x="2804" y="2222"/>
                    <a:pt x="2801" y="2225"/>
                  </a:cubicBezTo>
                  <a:cubicBezTo>
                    <a:pt x="2798" y="2228"/>
                    <a:pt x="2793" y="2229"/>
                    <a:pt x="2790" y="2226"/>
                  </a:cubicBezTo>
                  <a:close/>
                  <a:moveTo>
                    <a:pt x="2639" y="2107"/>
                  </a:moveTo>
                  <a:lnTo>
                    <a:pt x="2552" y="2037"/>
                  </a:lnTo>
                  <a:cubicBezTo>
                    <a:pt x="2548" y="2035"/>
                    <a:pt x="2548" y="2029"/>
                    <a:pt x="2550" y="2026"/>
                  </a:cubicBezTo>
                  <a:cubicBezTo>
                    <a:pt x="2553" y="2023"/>
                    <a:pt x="2558" y="2022"/>
                    <a:pt x="2562" y="2025"/>
                  </a:cubicBezTo>
                  <a:lnTo>
                    <a:pt x="2649" y="2094"/>
                  </a:lnTo>
                  <a:cubicBezTo>
                    <a:pt x="2653" y="2097"/>
                    <a:pt x="2653" y="2102"/>
                    <a:pt x="2651" y="2106"/>
                  </a:cubicBezTo>
                  <a:cubicBezTo>
                    <a:pt x="2648" y="2109"/>
                    <a:pt x="2643" y="2110"/>
                    <a:pt x="2639" y="2107"/>
                  </a:cubicBezTo>
                  <a:close/>
                  <a:moveTo>
                    <a:pt x="2489" y="1988"/>
                  </a:moveTo>
                  <a:lnTo>
                    <a:pt x="2401" y="1918"/>
                  </a:lnTo>
                  <a:cubicBezTo>
                    <a:pt x="2398" y="1915"/>
                    <a:pt x="2397" y="1910"/>
                    <a:pt x="2400" y="1907"/>
                  </a:cubicBezTo>
                  <a:cubicBezTo>
                    <a:pt x="2403" y="1903"/>
                    <a:pt x="2408" y="1903"/>
                    <a:pt x="2411" y="1905"/>
                  </a:cubicBezTo>
                  <a:lnTo>
                    <a:pt x="2499" y="1975"/>
                  </a:lnTo>
                  <a:cubicBezTo>
                    <a:pt x="2503" y="1978"/>
                    <a:pt x="2503" y="1983"/>
                    <a:pt x="2500" y="1986"/>
                  </a:cubicBezTo>
                  <a:cubicBezTo>
                    <a:pt x="2498" y="1990"/>
                    <a:pt x="2493" y="1990"/>
                    <a:pt x="2489" y="1988"/>
                  </a:cubicBezTo>
                  <a:close/>
                  <a:moveTo>
                    <a:pt x="2339" y="1868"/>
                  </a:moveTo>
                  <a:lnTo>
                    <a:pt x="2251" y="1799"/>
                  </a:lnTo>
                  <a:cubicBezTo>
                    <a:pt x="2248" y="1796"/>
                    <a:pt x="2247" y="1791"/>
                    <a:pt x="2250" y="1787"/>
                  </a:cubicBezTo>
                  <a:cubicBezTo>
                    <a:pt x="2252" y="1784"/>
                    <a:pt x="2257" y="1783"/>
                    <a:pt x="2261" y="1786"/>
                  </a:cubicBezTo>
                  <a:lnTo>
                    <a:pt x="2349" y="1856"/>
                  </a:lnTo>
                  <a:cubicBezTo>
                    <a:pt x="2352" y="1858"/>
                    <a:pt x="2353" y="1863"/>
                    <a:pt x="2350" y="1867"/>
                  </a:cubicBezTo>
                  <a:cubicBezTo>
                    <a:pt x="2347" y="1870"/>
                    <a:pt x="2342" y="1871"/>
                    <a:pt x="2339" y="1868"/>
                  </a:cubicBezTo>
                  <a:close/>
                  <a:moveTo>
                    <a:pt x="2188" y="1749"/>
                  </a:moveTo>
                  <a:lnTo>
                    <a:pt x="2101" y="1679"/>
                  </a:lnTo>
                  <a:cubicBezTo>
                    <a:pt x="2097" y="1676"/>
                    <a:pt x="2097" y="1671"/>
                    <a:pt x="2099" y="1668"/>
                  </a:cubicBezTo>
                  <a:cubicBezTo>
                    <a:pt x="2102" y="1664"/>
                    <a:pt x="2107" y="1664"/>
                    <a:pt x="2111" y="1667"/>
                  </a:cubicBezTo>
                  <a:lnTo>
                    <a:pt x="2198" y="1736"/>
                  </a:lnTo>
                  <a:cubicBezTo>
                    <a:pt x="2202" y="1739"/>
                    <a:pt x="2202" y="1744"/>
                    <a:pt x="2200" y="1747"/>
                  </a:cubicBezTo>
                  <a:cubicBezTo>
                    <a:pt x="2197" y="1751"/>
                    <a:pt x="2192" y="1752"/>
                    <a:pt x="2188" y="1749"/>
                  </a:cubicBezTo>
                  <a:close/>
                  <a:moveTo>
                    <a:pt x="2038" y="1629"/>
                  </a:moveTo>
                  <a:lnTo>
                    <a:pt x="1950" y="1560"/>
                  </a:lnTo>
                  <a:cubicBezTo>
                    <a:pt x="1947" y="1557"/>
                    <a:pt x="1946" y="1552"/>
                    <a:pt x="1949" y="1549"/>
                  </a:cubicBezTo>
                  <a:cubicBezTo>
                    <a:pt x="1952" y="1545"/>
                    <a:pt x="1957" y="1544"/>
                    <a:pt x="1960" y="1547"/>
                  </a:cubicBezTo>
                  <a:lnTo>
                    <a:pt x="2048" y="1617"/>
                  </a:lnTo>
                  <a:cubicBezTo>
                    <a:pt x="2051" y="1620"/>
                    <a:pt x="2052" y="1625"/>
                    <a:pt x="2049" y="1628"/>
                  </a:cubicBezTo>
                  <a:cubicBezTo>
                    <a:pt x="2046" y="1632"/>
                    <a:pt x="2041" y="1632"/>
                    <a:pt x="2038" y="1629"/>
                  </a:cubicBezTo>
                  <a:close/>
                  <a:moveTo>
                    <a:pt x="1888" y="1510"/>
                  </a:moveTo>
                  <a:lnTo>
                    <a:pt x="1800" y="1440"/>
                  </a:lnTo>
                  <a:cubicBezTo>
                    <a:pt x="1796" y="1438"/>
                    <a:pt x="1796" y="1433"/>
                    <a:pt x="1799" y="1429"/>
                  </a:cubicBezTo>
                  <a:cubicBezTo>
                    <a:pt x="1801" y="1426"/>
                    <a:pt x="1806" y="1425"/>
                    <a:pt x="1810" y="1428"/>
                  </a:cubicBezTo>
                  <a:lnTo>
                    <a:pt x="1898" y="1497"/>
                  </a:lnTo>
                  <a:cubicBezTo>
                    <a:pt x="1901" y="1500"/>
                    <a:pt x="1902" y="1505"/>
                    <a:pt x="1899" y="1509"/>
                  </a:cubicBezTo>
                  <a:cubicBezTo>
                    <a:pt x="1896" y="1512"/>
                    <a:pt x="1891" y="1513"/>
                    <a:pt x="1888" y="1510"/>
                  </a:cubicBezTo>
                  <a:close/>
                  <a:moveTo>
                    <a:pt x="1737" y="1391"/>
                  </a:moveTo>
                  <a:lnTo>
                    <a:pt x="1650" y="1321"/>
                  </a:lnTo>
                  <a:cubicBezTo>
                    <a:pt x="1646" y="1318"/>
                    <a:pt x="1645" y="1313"/>
                    <a:pt x="1648" y="1310"/>
                  </a:cubicBezTo>
                  <a:cubicBezTo>
                    <a:pt x="1651" y="1306"/>
                    <a:pt x="1656" y="1306"/>
                    <a:pt x="1659" y="1308"/>
                  </a:cubicBezTo>
                  <a:lnTo>
                    <a:pt x="1747" y="1378"/>
                  </a:lnTo>
                  <a:cubicBezTo>
                    <a:pt x="1751" y="1381"/>
                    <a:pt x="1751" y="1386"/>
                    <a:pt x="1748" y="1389"/>
                  </a:cubicBezTo>
                  <a:cubicBezTo>
                    <a:pt x="1746" y="1393"/>
                    <a:pt x="1741" y="1393"/>
                    <a:pt x="1737" y="1391"/>
                  </a:cubicBezTo>
                  <a:close/>
                  <a:moveTo>
                    <a:pt x="1587" y="1271"/>
                  </a:moveTo>
                  <a:lnTo>
                    <a:pt x="1499" y="1202"/>
                  </a:lnTo>
                  <a:cubicBezTo>
                    <a:pt x="1496" y="1199"/>
                    <a:pt x="1495" y="1194"/>
                    <a:pt x="1498" y="1190"/>
                  </a:cubicBezTo>
                  <a:cubicBezTo>
                    <a:pt x="1501" y="1187"/>
                    <a:pt x="1506" y="1186"/>
                    <a:pt x="1509" y="1189"/>
                  </a:cubicBezTo>
                  <a:lnTo>
                    <a:pt x="1597" y="1259"/>
                  </a:lnTo>
                  <a:cubicBezTo>
                    <a:pt x="1600" y="1261"/>
                    <a:pt x="1601" y="1266"/>
                    <a:pt x="1598" y="1270"/>
                  </a:cubicBezTo>
                  <a:cubicBezTo>
                    <a:pt x="1595" y="1273"/>
                    <a:pt x="1590" y="1274"/>
                    <a:pt x="1587" y="1271"/>
                  </a:cubicBezTo>
                  <a:close/>
                  <a:moveTo>
                    <a:pt x="1436" y="1152"/>
                  </a:moveTo>
                  <a:lnTo>
                    <a:pt x="1349" y="1082"/>
                  </a:lnTo>
                  <a:cubicBezTo>
                    <a:pt x="1345" y="1079"/>
                    <a:pt x="1345" y="1074"/>
                    <a:pt x="1347" y="1071"/>
                  </a:cubicBezTo>
                  <a:cubicBezTo>
                    <a:pt x="1350" y="1068"/>
                    <a:pt x="1355" y="1067"/>
                    <a:pt x="1359" y="1070"/>
                  </a:cubicBezTo>
                  <a:lnTo>
                    <a:pt x="1446" y="1139"/>
                  </a:lnTo>
                  <a:cubicBezTo>
                    <a:pt x="1450" y="1142"/>
                    <a:pt x="1450" y="1147"/>
                    <a:pt x="1448" y="1151"/>
                  </a:cubicBezTo>
                  <a:cubicBezTo>
                    <a:pt x="1445" y="1154"/>
                    <a:pt x="1440" y="1155"/>
                    <a:pt x="1436" y="1152"/>
                  </a:cubicBezTo>
                  <a:close/>
                  <a:moveTo>
                    <a:pt x="1286" y="1032"/>
                  </a:moveTo>
                  <a:lnTo>
                    <a:pt x="1198" y="963"/>
                  </a:lnTo>
                  <a:cubicBezTo>
                    <a:pt x="1195" y="960"/>
                    <a:pt x="1194" y="955"/>
                    <a:pt x="1197" y="952"/>
                  </a:cubicBezTo>
                  <a:cubicBezTo>
                    <a:pt x="1200" y="948"/>
                    <a:pt x="1205" y="948"/>
                    <a:pt x="1208" y="950"/>
                  </a:cubicBezTo>
                  <a:lnTo>
                    <a:pt x="1296" y="1020"/>
                  </a:lnTo>
                  <a:cubicBezTo>
                    <a:pt x="1300" y="1023"/>
                    <a:pt x="1300" y="1028"/>
                    <a:pt x="1297" y="1031"/>
                  </a:cubicBezTo>
                  <a:cubicBezTo>
                    <a:pt x="1295" y="1035"/>
                    <a:pt x="1290" y="1035"/>
                    <a:pt x="1286" y="1032"/>
                  </a:cubicBezTo>
                  <a:close/>
                  <a:moveTo>
                    <a:pt x="1136" y="913"/>
                  </a:moveTo>
                  <a:lnTo>
                    <a:pt x="1048" y="843"/>
                  </a:lnTo>
                  <a:cubicBezTo>
                    <a:pt x="1045" y="841"/>
                    <a:pt x="1044" y="836"/>
                    <a:pt x="1047" y="832"/>
                  </a:cubicBezTo>
                  <a:cubicBezTo>
                    <a:pt x="1049" y="829"/>
                    <a:pt x="1054" y="828"/>
                    <a:pt x="1058" y="831"/>
                  </a:cubicBezTo>
                  <a:lnTo>
                    <a:pt x="1146" y="901"/>
                  </a:lnTo>
                  <a:cubicBezTo>
                    <a:pt x="1149" y="903"/>
                    <a:pt x="1150" y="908"/>
                    <a:pt x="1147" y="912"/>
                  </a:cubicBezTo>
                  <a:cubicBezTo>
                    <a:pt x="1144" y="915"/>
                    <a:pt x="1139" y="916"/>
                    <a:pt x="1136" y="913"/>
                  </a:cubicBezTo>
                  <a:close/>
                  <a:moveTo>
                    <a:pt x="985" y="794"/>
                  </a:moveTo>
                  <a:lnTo>
                    <a:pt x="898" y="724"/>
                  </a:lnTo>
                  <a:cubicBezTo>
                    <a:pt x="894" y="721"/>
                    <a:pt x="894" y="716"/>
                    <a:pt x="896" y="713"/>
                  </a:cubicBezTo>
                  <a:cubicBezTo>
                    <a:pt x="899" y="709"/>
                    <a:pt x="904" y="709"/>
                    <a:pt x="908" y="712"/>
                  </a:cubicBezTo>
                  <a:lnTo>
                    <a:pt x="995" y="781"/>
                  </a:lnTo>
                  <a:cubicBezTo>
                    <a:pt x="999" y="784"/>
                    <a:pt x="999" y="789"/>
                    <a:pt x="997" y="792"/>
                  </a:cubicBezTo>
                  <a:cubicBezTo>
                    <a:pt x="994" y="796"/>
                    <a:pt x="989" y="796"/>
                    <a:pt x="985" y="794"/>
                  </a:cubicBezTo>
                  <a:close/>
                  <a:moveTo>
                    <a:pt x="835" y="674"/>
                  </a:moveTo>
                  <a:lnTo>
                    <a:pt x="747" y="605"/>
                  </a:lnTo>
                  <a:cubicBezTo>
                    <a:pt x="744" y="602"/>
                    <a:pt x="743" y="597"/>
                    <a:pt x="746" y="593"/>
                  </a:cubicBezTo>
                  <a:cubicBezTo>
                    <a:pt x="749" y="590"/>
                    <a:pt x="754" y="589"/>
                    <a:pt x="757" y="592"/>
                  </a:cubicBezTo>
                  <a:lnTo>
                    <a:pt x="845" y="662"/>
                  </a:lnTo>
                  <a:cubicBezTo>
                    <a:pt x="848" y="665"/>
                    <a:pt x="849" y="670"/>
                    <a:pt x="846" y="673"/>
                  </a:cubicBezTo>
                  <a:cubicBezTo>
                    <a:pt x="843" y="677"/>
                    <a:pt x="838" y="677"/>
                    <a:pt x="835" y="674"/>
                  </a:cubicBezTo>
                  <a:close/>
                  <a:moveTo>
                    <a:pt x="685" y="555"/>
                  </a:moveTo>
                  <a:lnTo>
                    <a:pt x="597" y="485"/>
                  </a:lnTo>
                  <a:cubicBezTo>
                    <a:pt x="593" y="483"/>
                    <a:pt x="593" y="478"/>
                    <a:pt x="596" y="474"/>
                  </a:cubicBezTo>
                  <a:cubicBezTo>
                    <a:pt x="598" y="471"/>
                    <a:pt x="603" y="470"/>
                    <a:pt x="607" y="473"/>
                  </a:cubicBezTo>
                  <a:lnTo>
                    <a:pt x="695" y="542"/>
                  </a:lnTo>
                  <a:cubicBezTo>
                    <a:pt x="698" y="545"/>
                    <a:pt x="699" y="550"/>
                    <a:pt x="696" y="554"/>
                  </a:cubicBezTo>
                  <a:cubicBezTo>
                    <a:pt x="693" y="557"/>
                    <a:pt x="688" y="558"/>
                    <a:pt x="685" y="555"/>
                  </a:cubicBezTo>
                  <a:close/>
                  <a:moveTo>
                    <a:pt x="534" y="436"/>
                  </a:moveTo>
                  <a:lnTo>
                    <a:pt x="447" y="366"/>
                  </a:lnTo>
                  <a:cubicBezTo>
                    <a:pt x="443" y="363"/>
                    <a:pt x="442" y="358"/>
                    <a:pt x="445" y="355"/>
                  </a:cubicBezTo>
                  <a:cubicBezTo>
                    <a:pt x="448" y="351"/>
                    <a:pt x="453" y="351"/>
                    <a:pt x="456" y="353"/>
                  </a:cubicBezTo>
                  <a:lnTo>
                    <a:pt x="544" y="423"/>
                  </a:lnTo>
                  <a:cubicBezTo>
                    <a:pt x="548" y="426"/>
                    <a:pt x="548" y="431"/>
                    <a:pt x="545" y="434"/>
                  </a:cubicBezTo>
                  <a:cubicBezTo>
                    <a:pt x="543" y="438"/>
                    <a:pt x="538" y="438"/>
                    <a:pt x="534" y="436"/>
                  </a:cubicBezTo>
                  <a:close/>
                  <a:moveTo>
                    <a:pt x="384" y="316"/>
                  </a:moveTo>
                  <a:lnTo>
                    <a:pt x="296" y="247"/>
                  </a:lnTo>
                  <a:cubicBezTo>
                    <a:pt x="293" y="244"/>
                    <a:pt x="292" y="239"/>
                    <a:pt x="295" y="235"/>
                  </a:cubicBezTo>
                  <a:cubicBezTo>
                    <a:pt x="298" y="232"/>
                    <a:pt x="303" y="231"/>
                    <a:pt x="306" y="234"/>
                  </a:cubicBezTo>
                  <a:lnTo>
                    <a:pt x="394" y="304"/>
                  </a:lnTo>
                  <a:cubicBezTo>
                    <a:pt x="397" y="306"/>
                    <a:pt x="398" y="311"/>
                    <a:pt x="395" y="315"/>
                  </a:cubicBezTo>
                  <a:cubicBezTo>
                    <a:pt x="392" y="318"/>
                    <a:pt x="387" y="319"/>
                    <a:pt x="384" y="316"/>
                  </a:cubicBezTo>
                  <a:close/>
                  <a:moveTo>
                    <a:pt x="233" y="197"/>
                  </a:moveTo>
                  <a:lnTo>
                    <a:pt x="146" y="127"/>
                  </a:lnTo>
                  <a:cubicBezTo>
                    <a:pt x="142" y="124"/>
                    <a:pt x="142" y="119"/>
                    <a:pt x="144" y="116"/>
                  </a:cubicBezTo>
                  <a:cubicBezTo>
                    <a:pt x="147" y="112"/>
                    <a:pt x="152" y="112"/>
                    <a:pt x="156" y="115"/>
                  </a:cubicBezTo>
                  <a:lnTo>
                    <a:pt x="243" y="184"/>
                  </a:lnTo>
                  <a:cubicBezTo>
                    <a:pt x="247" y="187"/>
                    <a:pt x="247" y="192"/>
                    <a:pt x="245" y="196"/>
                  </a:cubicBezTo>
                  <a:cubicBezTo>
                    <a:pt x="242" y="199"/>
                    <a:pt x="237" y="200"/>
                    <a:pt x="233" y="197"/>
                  </a:cubicBezTo>
                  <a:close/>
                  <a:moveTo>
                    <a:pt x="83" y="77"/>
                  </a:moveTo>
                  <a:lnTo>
                    <a:pt x="4" y="15"/>
                  </a:lnTo>
                  <a:cubicBezTo>
                    <a:pt x="1" y="12"/>
                    <a:pt x="0" y="7"/>
                    <a:pt x="3" y="4"/>
                  </a:cubicBezTo>
                  <a:cubicBezTo>
                    <a:pt x="6" y="0"/>
                    <a:pt x="11" y="0"/>
                    <a:pt x="14" y="2"/>
                  </a:cubicBezTo>
                  <a:lnTo>
                    <a:pt x="93" y="65"/>
                  </a:lnTo>
                  <a:cubicBezTo>
                    <a:pt x="97" y="68"/>
                    <a:pt x="97" y="73"/>
                    <a:pt x="94" y="76"/>
                  </a:cubicBezTo>
                  <a:cubicBezTo>
                    <a:pt x="92" y="80"/>
                    <a:pt x="87" y="80"/>
                    <a:pt x="83" y="77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97"/>
            <p:cNvSpPr>
              <a:spLocks noChangeShapeType="1"/>
            </p:cNvSpPr>
            <p:nvPr/>
          </p:nvSpPr>
          <p:spPr bwMode="auto">
            <a:xfrm flipV="1">
              <a:off x="2660930" y="4697054"/>
              <a:ext cx="1671019" cy="1190504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98"/>
            <p:cNvSpPr>
              <a:spLocks noChangeShapeType="1"/>
            </p:cNvSpPr>
            <p:nvPr/>
          </p:nvSpPr>
          <p:spPr bwMode="auto">
            <a:xfrm flipV="1">
              <a:off x="152400" y="4697054"/>
              <a:ext cx="1671020" cy="1190504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99"/>
            <p:cNvSpPr>
              <a:spLocks noChangeShapeType="1"/>
            </p:cNvSpPr>
            <p:nvPr/>
          </p:nvSpPr>
          <p:spPr bwMode="auto">
            <a:xfrm>
              <a:off x="1823420" y="4697054"/>
              <a:ext cx="2508529" cy="13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00"/>
            <p:cNvSpPr>
              <a:spLocks noChangeShapeType="1"/>
            </p:cNvSpPr>
            <p:nvPr/>
          </p:nvSpPr>
          <p:spPr bwMode="auto">
            <a:xfrm>
              <a:off x="152400" y="5887558"/>
              <a:ext cx="2508530" cy="13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01"/>
            <p:cNvSpPr>
              <a:spLocks noChangeShapeType="1"/>
            </p:cNvSpPr>
            <p:nvPr/>
          </p:nvSpPr>
          <p:spPr bwMode="auto">
            <a:xfrm flipV="1">
              <a:off x="2399541" y="3580106"/>
              <a:ext cx="834843" cy="59525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02"/>
            <p:cNvSpPr>
              <a:spLocks noChangeShapeType="1"/>
            </p:cNvSpPr>
            <p:nvPr/>
          </p:nvSpPr>
          <p:spPr bwMode="auto">
            <a:xfrm flipV="1">
              <a:off x="1144609" y="3580106"/>
              <a:ext cx="834843" cy="59525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03"/>
            <p:cNvSpPr>
              <a:spLocks noChangeShapeType="1"/>
            </p:cNvSpPr>
            <p:nvPr/>
          </p:nvSpPr>
          <p:spPr bwMode="auto">
            <a:xfrm>
              <a:off x="1979452" y="3580106"/>
              <a:ext cx="1254932" cy="13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04"/>
            <p:cNvSpPr>
              <a:spLocks noChangeShapeType="1"/>
            </p:cNvSpPr>
            <p:nvPr/>
          </p:nvSpPr>
          <p:spPr bwMode="auto">
            <a:xfrm>
              <a:off x="1144609" y="4175358"/>
              <a:ext cx="1254932" cy="13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05"/>
            <p:cNvSpPr>
              <a:spLocks noChangeShapeType="1"/>
            </p:cNvSpPr>
            <p:nvPr/>
          </p:nvSpPr>
          <p:spPr bwMode="auto">
            <a:xfrm flipV="1">
              <a:off x="2292852" y="2911299"/>
              <a:ext cx="420088" cy="29694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06"/>
            <p:cNvSpPr>
              <a:spLocks noChangeShapeType="1"/>
            </p:cNvSpPr>
            <p:nvPr/>
          </p:nvSpPr>
          <p:spPr bwMode="auto">
            <a:xfrm flipV="1">
              <a:off x="1666053" y="2911299"/>
              <a:ext cx="418755" cy="29694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07"/>
            <p:cNvSpPr>
              <a:spLocks noChangeShapeType="1"/>
            </p:cNvSpPr>
            <p:nvPr/>
          </p:nvSpPr>
          <p:spPr bwMode="auto">
            <a:xfrm>
              <a:off x="2084808" y="2911299"/>
              <a:ext cx="628132" cy="13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08"/>
            <p:cNvSpPr>
              <a:spLocks noChangeShapeType="1"/>
            </p:cNvSpPr>
            <p:nvPr/>
          </p:nvSpPr>
          <p:spPr bwMode="auto">
            <a:xfrm>
              <a:off x="1666053" y="3208244"/>
              <a:ext cx="626799" cy="13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87"/>
            <p:cNvSpPr>
              <a:spLocks/>
            </p:cNvSpPr>
            <p:nvPr/>
          </p:nvSpPr>
          <p:spPr bwMode="auto">
            <a:xfrm>
              <a:off x="1978819" y="3060868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800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89"/>
            <p:cNvSpPr>
              <a:spLocks noEditPoints="1"/>
            </p:cNvSpPr>
            <p:nvPr/>
          </p:nvSpPr>
          <p:spPr bwMode="auto">
            <a:xfrm>
              <a:off x="2134152" y="2209800"/>
              <a:ext cx="490770" cy="3683207"/>
            </a:xfrm>
            <a:custGeom>
              <a:avLst/>
              <a:gdLst>
                <a:gd name="T0" fmla="*/ 2147483647 w 1061"/>
                <a:gd name="T1" fmla="*/ 2147483647 h 5587"/>
                <a:gd name="T2" fmla="*/ 2147483647 w 1061"/>
                <a:gd name="T3" fmla="*/ 2147483647 h 5587"/>
                <a:gd name="T4" fmla="*/ 2147483647 w 1061"/>
                <a:gd name="T5" fmla="*/ 2147483647 h 5587"/>
                <a:gd name="T6" fmla="*/ 2147483647 w 1061"/>
                <a:gd name="T7" fmla="*/ 2147483647 h 5587"/>
                <a:gd name="T8" fmla="*/ 2147483647 w 1061"/>
                <a:gd name="T9" fmla="*/ 2147483647 h 5587"/>
                <a:gd name="T10" fmla="*/ 2147483647 w 1061"/>
                <a:gd name="T11" fmla="*/ 2147483647 h 5587"/>
                <a:gd name="T12" fmla="*/ 2147483647 w 1061"/>
                <a:gd name="T13" fmla="*/ 2147483647 h 5587"/>
                <a:gd name="T14" fmla="*/ 2147483647 w 1061"/>
                <a:gd name="T15" fmla="*/ 2147483647 h 5587"/>
                <a:gd name="T16" fmla="*/ 2147483647 w 1061"/>
                <a:gd name="T17" fmla="*/ 2147483647 h 5587"/>
                <a:gd name="T18" fmla="*/ 2147483647 w 1061"/>
                <a:gd name="T19" fmla="*/ 2147483647 h 5587"/>
                <a:gd name="T20" fmla="*/ 2147483647 w 1061"/>
                <a:gd name="T21" fmla="*/ 2147483647 h 5587"/>
                <a:gd name="T22" fmla="*/ 2147483647 w 1061"/>
                <a:gd name="T23" fmla="*/ 2147483647 h 5587"/>
                <a:gd name="T24" fmla="*/ 2147483647 w 1061"/>
                <a:gd name="T25" fmla="*/ 2147483647 h 5587"/>
                <a:gd name="T26" fmla="*/ 2147483647 w 1061"/>
                <a:gd name="T27" fmla="*/ 2147483647 h 5587"/>
                <a:gd name="T28" fmla="*/ 2147483647 w 1061"/>
                <a:gd name="T29" fmla="*/ 2147483647 h 5587"/>
                <a:gd name="T30" fmla="*/ 2147483647 w 1061"/>
                <a:gd name="T31" fmla="*/ 2147483647 h 5587"/>
                <a:gd name="T32" fmla="*/ 2147483647 w 1061"/>
                <a:gd name="T33" fmla="*/ 2147483647 h 5587"/>
                <a:gd name="T34" fmla="*/ 2147483647 w 1061"/>
                <a:gd name="T35" fmla="*/ 2147483647 h 5587"/>
                <a:gd name="T36" fmla="*/ 2147483647 w 1061"/>
                <a:gd name="T37" fmla="*/ 2147483647 h 5587"/>
                <a:gd name="T38" fmla="*/ 2147483647 w 1061"/>
                <a:gd name="T39" fmla="*/ 2147483647 h 5587"/>
                <a:gd name="T40" fmla="*/ 2147483647 w 1061"/>
                <a:gd name="T41" fmla="*/ 2147483647 h 5587"/>
                <a:gd name="T42" fmla="*/ 2147483647 w 1061"/>
                <a:gd name="T43" fmla="*/ 2147483647 h 5587"/>
                <a:gd name="T44" fmla="*/ 2147483647 w 1061"/>
                <a:gd name="T45" fmla="*/ 2147483647 h 5587"/>
                <a:gd name="T46" fmla="*/ 2147483647 w 1061"/>
                <a:gd name="T47" fmla="*/ 2147483647 h 5587"/>
                <a:gd name="T48" fmla="*/ 2147483647 w 1061"/>
                <a:gd name="T49" fmla="*/ 2147483647 h 5587"/>
                <a:gd name="T50" fmla="*/ 2147483647 w 1061"/>
                <a:gd name="T51" fmla="*/ 2147483647 h 5587"/>
                <a:gd name="T52" fmla="*/ 2147483647 w 1061"/>
                <a:gd name="T53" fmla="*/ 2147483647 h 5587"/>
                <a:gd name="T54" fmla="*/ 2147483647 w 1061"/>
                <a:gd name="T55" fmla="*/ 2147483647 h 5587"/>
                <a:gd name="T56" fmla="*/ 2147483647 w 1061"/>
                <a:gd name="T57" fmla="*/ 2147483647 h 5587"/>
                <a:gd name="T58" fmla="*/ 2147483647 w 1061"/>
                <a:gd name="T59" fmla="*/ 2147483647 h 5587"/>
                <a:gd name="T60" fmla="*/ 2147483647 w 1061"/>
                <a:gd name="T61" fmla="*/ 2147483647 h 5587"/>
                <a:gd name="T62" fmla="*/ 2147483647 w 1061"/>
                <a:gd name="T63" fmla="*/ 2147483647 h 5587"/>
                <a:gd name="T64" fmla="*/ 2147483647 w 1061"/>
                <a:gd name="T65" fmla="*/ 2147483647 h 5587"/>
                <a:gd name="T66" fmla="*/ 2147483647 w 1061"/>
                <a:gd name="T67" fmla="*/ 2147483647 h 5587"/>
                <a:gd name="T68" fmla="*/ 2147483647 w 1061"/>
                <a:gd name="T69" fmla="*/ 2147483647 h 5587"/>
                <a:gd name="T70" fmla="*/ 2147483647 w 1061"/>
                <a:gd name="T71" fmla="*/ 2147483647 h 5587"/>
                <a:gd name="T72" fmla="*/ 2147483647 w 1061"/>
                <a:gd name="T73" fmla="*/ 2147483647 h 5587"/>
                <a:gd name="T74" fmla="*/ 2147483647 w 1061"/>
                <a:gd name="T75" fmla="*/ 2147483647 h 5587"/>
                <a:gd name="T76" fmla="*/ 2147483647 w 1061"/>
                <a:gd name="T77" fmla="*/ 2147483647 h 5587"/>
                <a:gd name="T78" fmla="*/ 2147483647 w 1061"/>
                <a:gd name="T79" fmla="*/ 2147483647 h 5587"/>
                <a:gd name="T80" fmla="*/ 2147483647 w 1061"/>
                <a:gd name="T81" fmla="*/ 2147483647 h 5587"/>
                <a:gd name="T82" fmla="*/ 2147483647 w 1061"/>
                <a:gd name="T83" fmla="*/ 2147483647 h 5587"/>
                <a:gd name="T84" fmla="*/ 2147483647 w 1061"/>
                <a:gd name="T85" fmla="*/ 2147483647 h 5587"/>
                <a:gd name="T86" fmla="*/ 2147483647 w 1061"/>
                <a:gd name="T87" fmla="*/ 2147483647 h 5587"/>
                <a:gd name="T88" fmla="*/ 2147483647 w 1061"/>
                <a:gd name="T89" fmla="*/ 2147483647 h 5587"/>
                <a:gd name="T90" fmla="*/ 2147483647 w 1061"/>
                <a:gd name="T91" fmla="*/ 2147483647 h 5587"/>
                <a:gd name="T92" fmla="*/ 2147483647 w 1061"/>
                <a:gd name="T93" fmla="*/ 2147483647 h 5587"/>
                <a:gd name="T94" fmla="*/ 2147483647 w 1061"/>
                <a:gd name="T95" fmla="*/ 2147483647 h 5587"/>
                <a:gd name="T96" fmla="*/ 2147483647 w 1061"/>
                <a:gd name="T97" fmla="*/ 2147483647 h 5587"/>
                <a:gd name="T98" fmla="*/ 2147483647 w 1061"/>
                <a:gd name="T99" fmla="*/ 2147483647 h 5587"/>
                <a:gd name="T100" fmla="*/ 2147483647 w 1061"/>
                <a:gd name="T101" fmla="*/ 2147483647 h 5587"/>
                <a:gd name="T102" fmla="*/ 2147483647 w 1061"/>
                <a:gd name="T103" fmla="*/ 2147483647 h 55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1"/>
                <a:gd name="T157" fmla="*/ 0 h 5587"/>
                <a:gd name="T158" fmla="*/ 1061 w 1061"/>
                <a:gd name="T159" fmla="*/ 5587 h 55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1" h="5587">
                  <a:moveTo>
                    <a:pt x="16" y="7"/>
                  </a:moveTo>
                  <a:lnTo>
                    <a:pt x="37" y="117"/>
                  </a:lnTo>
                  <a:cubicBezTo>
                    <a:pt x="38" y="122"/>
                    <a:pt x="35" y="126"/>
                    <a:pt x="30" y="127"/>
                  </a:cubicBezTo>
                  <a:cubicBezTo>
                    <a:pt x="26" y="127"/>
                    <a:pt x="22" y="125"/>
                    <a:pt x="21" y="120"/>
                  </a:cubicBezTo>
                  <a:lnTo>
                    <a:pt x="0" y="10"/>
                  </a:lnTo>
                  <a:cubicBezTo>
                    <a:pt x="0" y="6"/>
                    <a:pt x="3" y="2"/>
                    <a:pt x="7" y="1"/>
                  </a:cubicBezTo>
                  <a:cubicBezTo>
                    <a:pt x="11" y="0"/>
                    <a:pt x="15" y="3"/>
                    <a:pt x="16" y="7"/>
                  </a:cubicBezTo>
                  <a:close/>
                  <a:moveTo>
                    <a:pt x="52" y="196"/>
                  </a:moveTo>
                  <a:lnTo>
                    <a:pt x="72" y="306"/>
                  </a:lnTo>
                  <a:cubicBezTo>
                    <a:pt x="73" y="310"/>
                    <a:pt x="70" y="314"/>
                    <a:pt x="66" y="315"/>
                  </a:cubicBezTo>
                  <a:cubicBezTo>
                    <a:pt x="61" y="316"/>
                    <a:pt x="57" y="313"/>
                    <a:pt x="56" y="309"/>
                  </a:cubicBezTo>
                  <a:lnTo>
                    <a:pt x="36" y="199"/>
                  </a:lnTo>
                  <a:cubicBezTo>
                    <a:pt x="35" y="194"/>
                    <a:pt x="38" y="190"/>
                    <a:pt x="42" y="189"/>
                  </a:cubicBezTo>
                  <a:cubicBezTo>
                    <a:pt x="47" y="189"/>
                    <a:pt x="51" y="192"/>
                    <a:pt x="52" y="196"/>
                  </a:cubicBezTo>
                  <a:close/>
                  <a:moveTo>
                    <a:pt x="87" y="385"/>
                  </a:moveTo>
                  <a:lnTo>
                    <a:pt x="108" y="495"/>
                  </a:lnTo>
                  <a:cubicBezTo>
                    <a:pt x="108" y="499"/>
                    <a:pt x="106" y="503"/>
                    <a:pt x="101" y="504"/>
                  </a:cubicBezTo>
                  <a:cubicBezTo>
                    <a:pt x="97" y="505"/>
                    <a:pt x="93" y="502"/>
                    <a:pt x="92" y="498"/>
                  </a:cubicBezTo>
                  <a:lnTo>
                    <a:pt x="71" y="388"/>
                  </a:lnTo>
                  <a:cubicBezTo>
                    <a:pt x="70" y="383"/>
                    <a:pt x="73" y="379"/>
                    <a:pt x="78" y="378"/>
                  </a:cubicBezTo>
                  <a:cubicBezTo>
                    <a:pt x="82" y="377"/>
                    <a:pt x="86" y="380"/>
                    <a:pt x="87" y="385"/>
                  </a:cubicBezTo>
                  <a:close/>
                  <a:moveTo>
                    <a:pt x="122" y="573"/>
                  </a:moveTo>
                  <a:lnTo>
                    <a:pt x="143" y="683"/>
                  </a:lnTo>
                  <a:cubicBezTo>
                    <a:pt x="144" y="688"/>
                    <a:pt x="141" y="692"/>
                    <a:pt x="137" y="693"/>
                  </a:cubicBezTo>
                  <a:cubicBezTo>
                    <a:pt x="132" y="694"/>
                    <a:pt x="128" y="691"/>
                    <a:pt x="127" y="686"/>
                  </a:cubicBezTo>
                  <a:lnTo>
                    <a:pt x="107" y="576"/>
                  </a:lnTo>
                  <a:cubicBezTo>
                    <a:pt x="106" y="572"/>
                    <a:pt x="109" y="568"/>
                    <a:pt x="113" y="567"/>
                  </a:cubicBezTo>
                  <a:cubicBezTo>
                    <a:pt x="117" y="566"/>
                    <a:pt x="121" y="569"/>
                    <a:pt x="122" y="573"/>
                  </a:cubicBezTo>
                  <a:close/>
                  <a:moveTo>
                    <a:pt x="158" y="762"/>
                  </a:moveTo>
                  <a:lnTo>
                    <a:pt x="178" y="872"/>
                  </a:lnTo>
                  <a:cubicBezTo>
                    <a:pt x="179" y="876"/>
                    <a:pt x="176" y="881"/>
                    <a:pt x="172" y="881"/>
                  </a:cubicBezTo>
                  <a:cubicBezTo>
                    <a:pt x="168" y="882"/>
                    <a:pt x="163" y="879"/>
                    <a:pt x="163" y="875"/>
                  </a:cubicBezTo>
                  <a:lnTo>
                    <a:pt x="142" y="765"/>
                  </a:lnTo>
                  <a:cubicBezTo>
                    <a:pt x="141" y="761"/>
                    <a:pt x="144" y="756"/>
                    <a:pt x="148" y="756"/>
                  </a:cubicBezTo>
                  <a:cubicBezTo>
                    <a:pt x="153" y="755"/>
                    <a:pt x="157" y="758"/>
                    <a:pt x="158" y="762"/>
                  </a:cubicBezTo>
                  <a:close/>
                  <a:moveTo>
                    <a:pt x="193" y="951"/>
                  </a:moveTo>
                  <a:lnTo>
                    <a:pt x="214" y="1061"/>
                  </a:lnTo>
                  <a:cubicBezTo>
                    <a:pt x="215" y="1065"/>
                    <a:pt x="212" y="1069"/>
                    <a:pt x="207" y="1070"/>
                  </a:cubicBezTo>
                  <a:cubicBezTo>
                    <a:pt x="203" y="1071"/>
                    <a:pt x="199" y="1068"/>
                    <a:pt x="198" y="1064"/>
                  </a:cubicBezTo>
                  <a:lnTo>
                    <a:pt x="177" y="954"/>
                  </a:lnTo>
                  <a:cubicBezTo>
                    <a:pt x="177" y="949"/>
                    <a:pt x="179" y="945"/>
                    <a:pt x="184" y="944"/>
                  </a:cubicBezTo>
                  <a:cubicBezTo>
                    <a:pt x="188" y="944"/>
                    <a:pt x="192" y="946"/>
                    <a:pt x="193" y="951"/>
                  </a:cubicBezTo>
                  <a:close/>
                  <a:moveTo>
                    <a:pt x="228" y="1139"/>
                  </a:moveTo>
                  <a:lnTo>
                    <a:pt x="249" y="1250"/>
                  </a:lnTo>
                  <a:cubicBezTo>
                    <a:pt x="250" y="1254"/>
                    <a:pt x="247" y="1258"/>
                    <a:pt x="243" y="1259"/>
                  </a:cubicBezTo>
                  <a:cubicBezTo>
                    <a:pt x="238" y="1260"/>
                    <a:pt x="234" y="1257"/>
                    <a:pt x="233" y="1252"/>
                  </a:cubicBezTo>
                  <a:lnTo>
                    <a:pt x="213" y="1142"/>
                  </a:lnTo>
                  <a:cubicBezTo>
                    <a:pt x="212" y="1138"/>
                    <a:pt x="215" y="1134"/>
                    <a:pt x="219" y="1133"/>
                  </a:cubicBezTo>
                  <a:cubicBezTo>
                    <a:pt x="223" y="1132"/>
                    <a:pt x="228" y="1135"/>
                    <a:pt x="228" y="1139"/>
                  </a:cubicBezTo>
                  <a:close/>
                  <a:moveTo>
                    <a:pt x="264" y="1328"/>
                  </a:moveTo>
                  <a:lnTo>
                    <a:pt x="284" y="1438"/>
                  </a:lnTo>
                  <a:cubicBezTo>
                    <a:pt x="285" y="1443"/>
                    <a:pt x="282" y="1447"/>
                    <a:pt x="278" y="1448"/>
                  </a:cubicBezTo>
                  <a:cubicBezTo>
                    <a:pt x="274" y="1448"/>
                    <a:pt x="270" y="1446"/>
                    <a:pt x="269" y="1441"/>
                  </a:cubicBezTo>
                  <a:lnTo>
                    <a:pt x="248" y="1331"/>
                  </a:lnTo>
                  <a:cubicBezTo>
                    <a:pt x="247" y="1327"/>
                    <a:pt x="250" y="1323"/>
                    <a:pt x="254" y="1322"/>
                  </a:cubicBezTo>
                  <a:cubicBezTo>
                    <a:pt x="259" y="1321"/>
                    <a:pt x="263" y="1324"/>
                    <a:pt x="264" y="1328"/>
                  </a:cubicBezTo>
                  <a:close/>
                  <a:moveTo>
                    <a:pt x="299" y="1517"/>
                  </a:moveTo>
                  <a:lnTo>
                    <a:pt x="320" y="1627"/>
                  </a:lnTo>
                  <a:cubicBezTo>
                    <a:pt x="321" y="1631"/>
                    <a:pt x="318" y="1635"/>
                    <a:pt x="313" y="1636"/>
                  </a:cubicBezTo>
                  <a:cubicBezTo>
                    <a:pt x="309" y="1637"/>
                    <a:pt x="305" y="1634"/>
                    <a:pt x="304" y="1630"/>
                  </a:cubicBezTo>
                  <a:lnTo>
                    <a:pt x="283" y="1520"/>
                  </a:lnTo>
                  <a:cubicBezTo>
                    <a:pt x="283" y="1515"/>
                    <a:pt x="286" y="1511"/>
                    <a:pt x="290" y="1510"/>
                  </a:cubicBezTo>
                  <a:cubicBezTo>
                    <a:pt x="294" y="1510"/>
                    <a:pt x="298" y="1513"/>
                    <a:pt x="299" y="1517"/>
                  </a:cubicBezTo>
                  <a:close/>
                  <a:moveTo>
                    <a:pt x="335" y="1706"/>
                  </a:moveTo>
                  <a:lnTo>
                    <a:pt x="355" y="1816"/>
                  </a:lnTo>
                  <a:cubicBezTo>
                    <a:pt x="356" y="1820"/>
                    <a:pt x="353" y="1824"/>
                    <a:pt x="349" y="1825"/>
                  </a:cubicBezTo>
                  <a:cubicBezTo>
                    <a:pt x="344" y="1826"/>
                    <a:pt x="340" y="1823"/>
                    <a:pt x="339" y="1819"/>
                  </a:cubicBezTo>
                  <a:lnTo>
                    <a:pt x="319" y="1709"/>
                  </a:lnTo>
                  <a:cubicBezTo>
                    <a:pt x="318" y="1704"/>
                    <a:pt x="321" y="1700"/>
                    <a:pt x="325" y="1699"/>
                  </a:cubicBezTo>
                  <a:cubicBezTo>
                    <a:pt x="330" y="1698"/>
                    <a:pt x="334" y="1701"/>
                    <a:pt x="335" y="1706"/>
                  </a:cubicBezTo>
                  <a:close/>
                  <a:moveTo>
                    <a:pt x="370" y="1894"/>
                  </a:moveTo>
                  <a:lnTo>
                    <a:pt x="391" y="2004"/>
                  </a:lnTo>
                  <a:cubicBezTo>
                    <a:pt x="391" y="2009"/>
                    <a:pt x="389" y="2013"/>
                    <a:pt x="384" y="2014"/>
                  </a:cubicBezTo>
                  <a:cubicBezTo>
                    <a:pt x="380" y="2015"/>
                    <a:pt x="376" y="2012"/>
                    <a:pt x="375" y="2007"/>
                  </a:cubicBezTo>
                  <a:lnTo>
                    <a:pt x="354" y="1897"/>
                  </a:lnTo>
                  <a:cubicBezTo>
                    <a:pt x="353" y="1893"/>
                    <a:pt x="356" y="1889"/>
                    <a:pt x="361" y="1888"/>
                  </a:cubicBezTo>
                  <a:cubicBezTo>
                    <a:pt x="365" y="1887"/>
                    <a:pt x="369" y="1890"/>
                    <a:pt x="370" y="1894"/>
                  </a:cubicBezTo>
                  <a:close/>
                  <a:moveTo>
                    <a:pt x="405" y="2083"/>
                  </a:moveTo>
                  <a:lnTo>
                    <a:pt x="426" y="2193"/>
                  </a:lnTo>
                  <a:cubicBezTo>
                    <a:pt x="427" y="2197"/>
                    <a:pt x="424" y="2202"/>
                    <a:pt x="420" y="2202"/>
                  </a:cubicBezTo>
                  <a:cubicBezTo>
                    <a:pt x="415" y="2203"/>
                    <a:pt x="411" y="2200"/>
                    <a:pt x="410" y="2196"/>
                  </a:cubicBezTo>
                  <a:lnTo>
                    <a:pt x="390" y="2086"/>
                  </a:lnTo>
                  <a:cubicBezTo>
                    <a:pt x="389" y="2082"/>
                    <a:pt x="392" y="2077"/>
                    <a:pt x="396" y="2077"/>
                  </a:cubicBezTo>
                  <a:cubicBezTo>
                    <a:pt x="400" y="2076"/>
                    <a:pt x="405" y="2079"/>
                    <a:pt x="405" y="2083"/>
                  </a:cubicBezTo>
                  <a:close/>
                  <a:moveTo>
                    <a:pt x="441" y="2272"/>
                  </a:moveTo>
                  <a:lnTo>
                    <a:pt x="461" y="2382"/>
                  </a:lnTo>
                  <a:cubicBezTo>
                    <a:pt x="462" y="2386"/>
                    <a:pt x="459" y="2390"/>
                    <a:pt x="455" y="2391"/>
                  </a:cubicBezTo>
                  <a:cubicBezTo>
                    <a:pt x="451" y="2392"/>
                    <a:pt x="446" y="2389"/>
                    <a:pt x="446" y="2385"/>
                  </a:cubicBezTo>
                  <a:lnTo>
                    <a:pt x="425" y="2275"/>
                  </a:lnTo>
                  <a:cubicBezTo>
                    <a:pt x="424" y="2270"/>
                    <a:pt x="427" y="2266"/>
                    <a:pt x="431" y="2265"/>
                  </a:cubicBezTo>
                  <a:cubicBezTo>
                    <a:pt x="436" y="2265"/>
                    <a:pt x="440" y="2267"/>
                    <a:pt x="441" y="2272"/>
                  </a:cubicBezTo>
                  <a:close/>
                  <a:moveTo>
                    <a:pt x="476" y="2460"/>
                  </a:moveTo>
                  <a:lnTo>
                    <a:pt x="497" y="2571"/>
                  </a:lnTo>
                  <a:cubicBezTo>
                    <a:pt x="498" y="2575"/>
                    <a:pt x="495" y="2579"/>
                    <a:pt x="490" y="2580"/>
                  </a:cubicBezTo>
                  <a:cubicBezTo>
                    <a:pt x="486" y="2581"/>
                    <a:pt x="482" y="2578"/>
                    <a:pt x="481" y="2573"/>
                  </a:cubicBezTo>
                  <a:lnTo>
                    <a:pt x="460" y="2463"/>
                  </a:lnTo>
                  <a:cubicBezTo>
                    <a:pt x="460" y="2459"/>
                    <a:pt x="462" y="2455"/>
                    <a:pt x="467" y="2454"/>
                  </a:cubicBezTo>
                  <a:cubicBezTo>
                    <a:pt x="471" y="2453"/>
                    <a:pt x="475" y="2456"/>
                    <a:pt x="476" y="2460"/>
                  </a:cubicBezTo>
                  <a:close/>
                  <a:moveTo>
                    <a:pt x="511" y="2649"/>
                  </a:moveTo>
                  <a:lnTo>
                    <a:pt x="532" y="2759"/>
                  </a:lnTo>
                  <a:cubicBezTo>
                    <a:pt x="533" y="2764"/>
                    <a:pt x="530" y="2768"/>
                    <a:pt x="526" y="2769"/>
                  </a:cubicBezTo>
                  <a:cubicBezTo>
                    <a:pt x="521" y="2769"/>
                    <a:pt x="517" y="2767"/>
                    <a:pt x="516" y="2762"/>
                  </a:cubicBezTo>
                  <a:lnTo>
                    <a:pt x="496" y="2652"/>
                  </a:lnTo>
                  <a:cubicBezTo>
                    <a:pt x="495" y="2648"/>
                    <a:pt x="498" y="2644"/>
                    <a:pt x="502" y="2643"/>
                  </a:cubicBezTo>
                  <a:cubicBezTo>
                    <a:pt x="506" y="2642"/>
                    <a:pt x="511" y="2645"/>
                    <a:pt x="511" y="2649"/>
                  </a:cubicBezTo>
                  <a:close/>
                  <a:moveTo>
                    <a:pt x="547" y="2838"/>
                  </a:moveTo>
                  <a:lnTo>
                    <a:pt x="567" y="2948"/>
                  </a:lnTo>
                  <a:cubicBezTo>
                    <a:pt x="568" y="2952"/>
                    <a:pt x="565" y="2956"/>
                    <a:pt x="561" y="2957"/>
                  </a:cubicBezTo>
                  <a:cubicBezTo>
                    <a:pt x="557" y="2958"/>
                    <a:pt x="553" y="2955"/>
                    <a:pt x="552" y="2951"/>
                  </a:cubicBezTo>
                  <a:lnTo>
                    <a:pt x="531" y="2841"/>
                  </a:lnTo>
                  <a:cubicBezTo>
                    <a:pt x="530" y="2836"/>
                    <a:pt x="533" y="2832"/>
                    <a:pt x="537" y="2831"/>
                  </a:cubicBezTo>
                  <a:cubicBezTo>
                    <a:pt x="542" y="2831"/>
                    <a:pt x="546" y="2834"/>
                    <a:pt x="547" y="2838"/>
                  </a:cubicBezTo>
                  <a:close/>
                  <a:moveTo>
                    <a:pt x="582" y="3027"/>
                  </a:moveTo>
                  <a:lnTo>
                    <a:pt x="603" y="3137"/>
                  </a:lnTo>
                  <a:cubicBezTo>
                    <a:pt x="604" y="3141"/>
                    <a:pt x="601" y="3145"/>
                    <a:pt x="596" y="3146"/>
                  </a:cubicBezTo>
                  <a:cubicBezTo>
                    <a:pt x="592" y="3147"/>
                    <a:pt x="588" y="3144"/>
                    <a:pt x="587" y="3140"/>
                  </a:cubicBezTo>
                  <a:lnTo>
                    <a:pt x="566" y="3030"/>
                  </a:lnTo>
                  <a:cubicBezTo>
                    <a:pt x="566" y="3025"/>
                    <a:pt x="569" y="3021"/>
                    <a:pt x="573" y="3020"/>
                  </a:cubicBezTo>
                  <a:cubicBezTo>
                    <a:pt x="577" y="3019"/>
                    <a:pt x="581" y="3022"/>
                    <a:pt x="582" y="3027"/>
                  </a:cubicBezTo>
                  <a:close/>
                  <a:moveTo>
                    <a:pt x="618" y="3215"/>
                  </a:moveTo>
                  <a:lnTo>
                    <a:pt x="638" y="3325"/>
                  </a:lnTo>
                  <a:cubicBezTo>
                    <a:pt x="639" y="3330"/>
                    <a:pt x="636" y="3334"/>
                    <a:pt x="632" y="3335"/>
                  </a:cubicBezTo>
                  <a:cubicBezTo>
                    <a:pt x="627" y="3336"/>
                    <a:pt x="623" y="3333"/>
                    <a:pt x="622" y="3328"/>
                  </a:cubicBezTo>
                  <a:lnTo>
                    <a:pt x="602" y="3218"/>
                  </a:lnTo>
                  <a:cubicBezTo>
                    <a:pt x="601" y="3214"/>
                    <a:pt x="604" y="3210"/>
                    <a:pt x="608" y="3209"/>
                  </a:cubicBezTo>
                  <a:cubicBezTo>
                    <a:pt x="613" y="3208"/>
                    <a:pt x="617" y="3211"/>
                    <a:pt x="618" y="3215"/>
                  </a:cubicBezTo>
                  <a:close/>
                  <a:moveTo>
                    <a:pt x="653" y="3404"/>
                  </a:moveTo>
                  <a:lnTo>
                    <a:pt x="674" y="3514"/>
                  </a:lnTo>
                  <a:cubicBezTo>
                    <a:pt x="674" y="3518"/>
                    <a:pt x="672" y="3523"/>
                    <a:pt x="667" y="3523"/>
                  </a:cubicBezTo>
                  <a:cubicBezTo>
                    <a:pt x="663" y="3524"/>
                    <a:pt x="659" y="3521"/>
                    <a:pt x="658" y="3517"/>
                  </a:cubicBezTo>
                  <a:lnTo>
                    <a:pt x="637" y="3407"/>
                  </a:lnTo>
                  <a:cubicBezTo>
                    <a:pt x="636" y="3403"/>
                    <a:pt x="639" y="3398"/>
                    <a:pt x="644" y="3398"/>
                  </a:cubicBezTo>
                  <a:cubicBezTo>
                    <a:pt x="648" y="3397"/>
                    <a:pt x="652" y="3400"/>
                    <a:pt x="653" y="3404"/>
                  </a:cubicBezTo>
                  <a:close/>
                  <a:moveTo>
                    <a:pt x="688" y="3593"/>
                  </a:moveTo>
                  <a:lnTo>
                    <a:pt x="709" y="3703"/>
                  </a:lnTo>
                  <a:cubicBezTo>
                    <a:pt x="710" y="3707"/>
                    <a:pt x="707" y="3711"/>
                    <a:pt x="703" y="3712"/>
                  </a:cubicBezTo>
                  <a:cubicBezTo>
                    <a:pt x="698" y="3713"/>
                    <a:pt x="694" y="3710"/>
                    <a:pt x="693" y="3706"/>
                  </a:cubicBezTo>
                  <a:lnTo>
                    <a:pt x="673" y="3596"/>
                  </a:lnTo>
                  <a:cubicBezTo>
                    <a:pt x="672" y="3591"/>
                    <a:pt x="675" y="3587"/>
                    <a:pt x="679" y="3586"/>
                  </a:cubicBezTo>
                  <a:cubicBezTo>
                    <a:pt x="683" y="3586"/>
                    <a:pt x="688" y="3588"/>
                    <a:pt x="688" y="3593"/>
                  </a:cubicBezTo>
                  <a:close/>
                  <a:moveTo>
                    <a:pt x="724" y="3781"/>
                  </a:moveTo>
                  <a:lnTo>
                    <a:pt x="744" y="3892"/>
                  </a:lnTo>
                  <a:cubicBezTo>
                    <a:pt x="745" y="3896"/>
                    <a:pt x="742" y="3900"/>
                    <a:pt x="738" y="3901"/>
                  </a:cubicBezTo>
                  <a:cubicBezTo>
                    <a:pt x="734" y="3902"/>
                    <a:pt x="729" y="3899"/>
                    <a:pt x="729" y="3894"/>
                  </a:cubicBezTo>
                  <a:lnTo>
                    <a:pt x="708" y="3784"/>
                  </a:lnTo>
                  <a:cubicBezTo>
                    <a:pt x="707" y="3780"/>
                    <a:pt x="710" y="3776"/>
                    <a:pt x="714" y="3775"/>
                  </a:cubicBezTo>
                  <a:cubicBezTo>
                    <a:pt x="719" y="3774"/>
                    <a:pt x="723" y="3777"/>
                    <a:pt x="724" y="3781"/>
                  </a:cubicBezTo>
                  <a:close/>
                  <a:moveTo>
                    <a:pt x="759" y="3970"/>
                  </a:moveTo>
                  <a:lnTo>
                    <a:pt x="780" y="4080"/>
                  </a:lnTo>
                  <a:cubicBezTo>
                    <a:pt x="781" y="4085"/>
                    <a:pt x="778" y="4089"/>
                    <a:pt x="773" y="4090"/>
                  </a:cubicBezTo>
                  <a:cubicBezTo>
                    <a:pt x="769" y="4090"/>
                    <a:pt x="765" y="4088"/>
                    <a:pt x="764" y="4083"/>
                  </a:cubicBezTo>
                  <a:lnTo>
                    <a:pt x="743" y="3973"/>
                  </a:lnTo>
                  <a:cubicBezTo>
                    <a:pt x="743" y="3969"/>
                    <a:pt x="745" y="3965"/>
                    <a:pt x="750" y="3964"/>
                  </a:cubicBezTo>
                  <a:cubicBezTo>
                    <a:pt x="754" y="3963"/>
                    <a:pt x="758" y="3966"/>
                    <a:pt x="759" y="3970"/>
                  </a:cubicBezTo>
                  <a:close/>
                  <a:moveTo>
                    <a:pt x="794" y="4159"/>
                  </a:moveTo>
                  <a:lnTo>
                    <a:pt x="815" y="4269"/>
                  </a:lnTo>
                  <a:cubicBezTo>
                    <a:pt x="816" y="4273"/>
                    <a:pt x="813" y="4277"/>
                    <a:pt x="809" y="4278"/>
                  </a:cubicBezTo>
                  <a:cubicBezTo>
                    <a:pt x="804" y="4279"/>
                    <a:pt x="800" y="4276"/>
                    <a:pt x="799" y="4272"/>
                  </a:cubicBezTo>
                  <a:lnTo>
                    <a:pt x="779" y="4162"/>
                  </a:lnTo>
                  <a:cubicBezTo>
                    <a:pt x="778" y="4157"/>
                    <a:pt x="781" y="4153"/>
                    <a:pt x="785" y="4152"/>
                  </a:cubicBezTo>
                  <a:cubicBezTo>
                    <a:pt x="789" y="4152"/>
                    <a:pt x="794" y="4155"/>
                    <a:pt x="794" y="4159"/>
                  </a:cubicBezTo>
                  <a:close/>
                  <a:moveTo>
                    <a:pt x="830" y="4348"/>
                  </a:moveTo>
                  <a:lnTo>
                    <a:pt x="850" y="4458"/>
                  </a:lnTo>
                  <a:cubicBezTo>
                    <a:pt x="851" y="4462"/>
                    <a:pt x="848" y="4466"/>
                    <a:pt x="844" y="4467"/>
                  </a:cubicBezTo>
                  <a:cubicBezTo>
                    <a:pt x="840" y="4468"/>
                    <a:pt x="836" y="4465"/>
                    <a:pt x="835" y="4461"/>
                  </a:cubicBezTo>
                  <a:lnTo>
                    <a:pt x="814" y="4351"/>
                  </a:lnTo>
                  <a:cubicBezTo>
                    <a:pt x="813" y="4346"/>
                    <a:pt x="816" y="4342"/>
                    <a:pt x="821" y="4341"/>
                  </a:cubicBezTo>
                  <a:cubicBezTo>
                    <a:pt x="825" y="4340"/>
                    <a:pt x="829" y="4343"/>
                    <a:pt x="830" y="4348"/>
                  </a:cubicBezTo>
                  <a:close/>
                  <a:moveTo>
                    <a:pt x="865" y="4536"/>
                  </a:moveTo>
                  <a:lnTo>
                    <a:pt x="886" y="4646"/>
                  </a:lnTo>
                  <a:cubicBezTo>
                    <a:pt x="887" y="4651"/>
                    <a:pt x="884" y="4655"/>
                    <a:pt x="879" y="4656"/>
                  </a:cubicBezTo>
                  <a:cubicBezTo>
                    <a:pt x="875" y="4657"/>
                    <a:pt x="871" y="4654"/>
                    <a:pt x="870" y="4649"/>
                  </a:cubicBezTo>
                  <a:lnTo>
                    <a:pt x="849" y="4539"/>
                  </a:lnTo>
                  <a:cubicBezTo>
                    <a:pt x="849" y="4535"/>
                    <a:pt x="852" y="4531"/>
                    <a:pt x="856" y="4530"/>
                  </a:cubicBezTo>
                  <a:cubicBezTo>
                    <a:pt x="860" y="4529"/>
                    <a:pt x="864" y="4532"/>
                    <a:pt x="865" y="4536"/>
                  </a:cubicBezTo>
                  <a:close/>
                  <a:moveTo>
                    <a:pt x="901" y="4725"/>
                  </a:moveTo>
                  <a:lnTo>
                    <a:pt x="921" y="4835"/>
                  </a:lnTo>
                  <a:cubicBezTo>
                    <a:pt x="922" y="4839"/>
                    <a:pt x="919" y="4844"/>
                    <a:pt x="915" y="4844"/>
                  </a:cubicBezTo>
                  <a:cubicBezTo>
                    <a:pt x="910" y="4845"/>
                    <a:pt x="906" y="4842"/>
                    <a:pt x="906" y="4838"/>
                  </a:cubicBezTo>
                  <a:lnTo>
                    <a:pt x="885" y="4728"/>
                  </a:lnTo>
                  <a:cubicBezTo>
                    <a:pt x="884" y="4724"/>
                    <a:pt x="887" y="4719"/>
                    <a:pt x="891" y="4719"/>
                  </a:cubicBezTo>
                  <a:cubicBezTo>
                    <a:pt x="896" y="4718"/>
                    <a:pt x="900" y="4721"/>
                    <a:pt x="901" y="4725"/>
                  </a:cubicBezTo>
                  <a:close/>
                  <a:moveTo>
                    <a:pt x="936" y="4914"/>
                  </a:moveTo>
                  <a:lnTo>
                    <a:pt x="957" y="5024"/>
                  </a:lnTo>
                  <a:cubicBezTo>
                    <a:pt x="957" y="5028"/>
                    <a:pt x="955" y="5032"/>
                    <a:pt x="950" y="5033"/>
                  </a:cubicBezTo>
                  <a:cubicBezTo>
                    <a:pt x="946" y="5034"/>
                    <a:pt x="942" y="5031"/>
                    <a:pt x="941" y="5027"/>
                  </a:cubicBezTo>
                  <a:lnTo>
                    <a:pt x="920" y="4917"/>
                  </a:lnTo>
                  <a:cubicBezTo>
                    <a:pt x="919" y="4912"/>
                    <a:pt x="922" y="4908"/>
                    <a:pt x="927" y="4907"/>
                  </a:cubicBezTo>
                  <a:cubicBezTo>
                    <a:pt x="931" y="4906"/>
                    <a:pt x="935" y="4909"/>
                    <a:pt x="936" y="4914"/>
                  </a:cubicBezTo>
                  <a:close/>
                  <a:moveTo>
                    <a:pt x="971" y="5102"/>
                  </a:moveTo>
                  <a:lnTo>
                    <a:pt x="992" y="5212"/>
                  </a:lnTo>
                  <a:cubicBezTo>
                    <a:pt x="993" y="5217"/>
                    <a:pt x="990" y="5221"/>
                    <a:pt x="986" y="5222"/>
                  </a:cubicBezTo>
                  <a:cubicBezTo>
                    <a:pt x="981" y="5223"/>
                    <a:pt x="977" y="5220"/>
                    <a:pt x="976" y="5215"/>
                  </a:cubicBezTo>
                  <a:lnTo>
                    <a:pt x="956" y="5105"/>
                  </a:lnTo>
                  <a:cubicBezTo>
                    <a:pt x="955" y="5101"/>
                    <a:pt x="958" y="5097"/>
                    <a:pt x="962" y="5096"/>
                  </a:cubicBezTo>
                  <a:cubicBezTo>
                    <a:pt x="966" y="5095"/>
                    <a:pt x="971" y="5098"/>
                    <a:pt x="971" y="5102"/>
                  </a:cubicBezTo>
                  <a:close/>
                  <a:moveTo>
                    <a:pt x="1007" y="5291"/>
                  </a:moveTo>
                  <a:lnTo>
                    <a:pt x="1027" y="5401"/>
                  </a:lnTo>
                  <a:cubicBezTo>
                    <a:pt x="1028" y="5406"/>
                    <a:pt x="1025" y="5410"/>
                    <a:pt x="1021" y="5411"/>
                  </a:cubicBezTo>
                  <a:cubicBezTo>
                    <a:pt x="1017" y="5411"/>
                    <a:pt x="1012" y="5408"/>
                    <a:pt x="1012" y="5404"/>
                  </a:cubicBezTo>
                  <a:lnTo>
                    <a:pt x="991" y="5294"/>
                  </a:lnTo>
                  <a:cubicBezTo>
                    <a:pt x="990" y="5290"/>
                    <a:pt x="993" y="5286"/>
                    <a:pt x="997" y="5285"/>
                  </a:cubicBezTo>
                  <a:cubicBezTo>
                    <a:pt x="1002" y="5284"/>
                    <a:pt x="1006" y="5287"/>
                    <a:pt x="1007" y="5291"/>
                  </a:cubicBezTo>
                  <a:close/>
                  <a:moveTo>
                    <a:pt x="1042" y="5480"/>
                  </a:moveTo>
                  <a:lnTo>
                    <a:pt x="1060" y="5576"/>
                  </a:lnTo>
                  <a:cubicBezTo>
                    <a:pt x="1061" y="5581"/>
                    <a:pt x="1058" y="5585"/>
                    <a:pt x="1054" y="5586"/>
                  </a:cubicBezTo>
                  <a:cubicBezTo>
                    <a:pt x="1049" y="5587"/>
                    <a:pt x="1045" y="5584"/>
                    <a:pt x="1044" y="5579"/>
                  </a:cubicBezTo>
                  <a:lnTo>
                    <a:pt x="1026" y="5483"/>
                  </a:lnTo>
                  <a:cubicBezTo>
                    <a:pt x="1026" y="5478"/>
                    <a:pt x="1028" y="5474"/>
                    <a:pt x="1033" y="5473"/>
                  </a:cubicBezTo>
                  <a:cubicBezTo>
                    <a:pt x="1037" y="5473"/>
                    <a:pt x="1041" y="5475"/>
                    <a:pt x="1042" y="5480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6" name="Straight Connector 225"/>
          <p:cNvCxnSpPr/>
          <p:nvPr/>
        </p:nvCxnSpPr>
        <p:spPr bwMode="auto">
          <a:xfrm>
            <a:off x="8706637" y="1295400"/>
            <a:ext cx="0" cy="3886200"/>
          </a:xfrm>
          <a:prstGeom prst="line">
            <a:avLst/>
          </a:prstGeom>
          <a:ln>
            <a:gradFill>
              <a:gsLst>
                <a:gs pos="0">
                  <a:srgbClr val="FFCC00"/>
                </a:gs>
                <a:gs pos="100000">
                  <a:srgbClr val="8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 rot="5400000">
            <a:off x="7740135" y="3168133"/>
            <a:ext cx="243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Influence Levels</a:t>
            </a:r>
            <a:endParaRPr lang="en-US" sz="1800" dirty="0"/>
          </a:p>
        </p:txBody>
      </p:sp>
      <p:sp>
        <p:nvSpPr>
          <p:cNvPr id="228" name="TextBox 227"/>
          <p:cNvSpPr txBox="1"/>
          <p:nvPr/>
        </p:nvSpPr>
        <p:spPr>
          <a:xfrm>
            <a:off x="4106631" y="5619690"/>
            <a:ext cx="4884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</a:rPr>
              <a:t>Smaller cells </a:t>
            </a:r>
            <a:r>
              <a:rPr lang="en-US" sz="2000" dirty="0" smtClean="0">
                <a:solidFill>
                  <a:srgbClr val="800000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800000"/>
                </a:solidFill>
              </a:rPr>
              <a:t> more “localized” answers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5277866" y="742890"/>
            <a:ext cx="3637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Regular Collaborative Filtering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52400" y="838200"/>
            <a:ext cx="3962400" cy="646331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User Partitioning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7" grpId="0"/>
      <p:bldP spid="228" grpId="0"/>
      <p:bldP spid="229" grpId="0"/>
      <p:bldP spid="237" grpId="0" animBg="1"/>
      <p:bldP spid="2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egoe UI Light" pitchFamily="34" charset="0"/>
              </a:rPr>
              <a:t>Recommender </a:t>
            </a:r>
            <a:r>
              <a:rPr lang="en-US" b="1" dirty="0" smtClean="0">
                <a:latin typeface="Arial"/>
                <a:cs typeface="Arial"/>
              </a:rPr>
              <a:t>Systems</a:t>
            </a:r>
            <a:r>
              <a:rPr lang="en-US" b="1" dirty="0" smtClean="0">
                <a:latin typeface="Segoe UI Light" pitchFamily="34" charset="0"/>
              </a:rPr>
              <a:t> – Basic Idea (1/2)</a:t>
            </a:r>
            <a:endParaRPr lang="en-US" b="1" dirty="0">
              <a:latin typeface="Segoe UI Light" pitchFamily="34" charset="0"/>
            </a:endParaRPr>
          </a:p>
        </p:txBody>
      </p:sp>
      <p:pic>
        <p:nvPicPr>
          <p:cNvPr id="4" name="Picture 2" descr="http://e-strategyblog.com/blog/wp-content/uploads/2011/06/Personalization-Amazon-Recommend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7" y="696394"/>
            <a:ext cx="4406633" cy="281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23" y="685800"/>
            <a:ext cx="4214977" cy="282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94" y="3629946"/>
            <a:ext cx="4270731" cy="311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63" y="6420555"/>
            <a:ext cx="2133600" cy="365125"/>
          </a:xfrm>
          <a:prstGeom prst="rect">
            <a:avLst/>
          </a:prstGeom>
        </p:spPr>
        <p:txBody>
          <a:bodyPr/>
          <a:lstStyle/>
          <a:p>
            <a:fld id="{6E76DC3E-84F6-2D4B-A59C-4891C063435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624" y="3645605"/>
            <a:ext cx="4214976" cy="310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498987"/>
            <a:ext cx="9144000" cy="2242568"/>
          </a:xfrm>
          <a:prstGeom prst="rect">
            <a:avLst/>
          </a:prstGeom>
          <a:solidFill>
            <a:srgbClr val="640607"/>
          </a:solidFill>
          <a:ln w="9525">
            <a:solidFill>
              <a:srgbClr val="640607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u="sng" dirty="0">
                <a:solidFill>
                  <a:srgbClr val="FFFFFF"/>
                </a:solidFill>
              </a:rPr>
              <a:t>Users</a:t>
            </a:r>
            <a:r>
              <a:rPr lang="en-US" sz="3200" dirty="0">
                <a:solidFill>
                  <a:srgbClr val="FFFFFF"/>
                </a:solidFill>
              </a:rPr>
              <a:t>: provide opinions on items consumed/watched/listened to…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u="sng" dirty="0">
                <a:solidFill>
                  <a:srgbClr val="FFFFFF"/>
                </a:solidFill>
              </a:rPr>
              <a:t>The system</a:t>
            </a:r>
            <a:r>
              <a:rPr lang="en-US" sz="3200" dirty="0">
                <a:solidFill>
                  <a:srgbClr val="FFFFFF"/>
                </a:solidFill>
              </a:rPr>
              <a:t>: provides the user suggestions for new items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1"/>
          <p:cNvGrpSpPr>
            <a:grpSpLocks/>
          </p:cNvGrpSpPr>
          <p:nvPr/>
        </p:nvGrpSpPr>
        <p:grpSpPr bwMode="auto">
          <a:xfrm>
            <a:off x="165320" y="2398931"/>
            <a:ext cx="4101880" cy="3620869"/>
            <a:chOff x="152400" y="2209800"/>
            <a:chExt cx="4179549" cy="3683207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1823420" y="5418985"/>
              <a:ext cx="492103" cy="164818"/>
            </a:xfrm>
            <a:prstGeom prst="parallelogram">
              <a:avLst>
                <a:gd name="adj" fmla="val 118047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986121" y="3870240"/>
              <a:ext cx="493438" cy="164818"/>
            </a:xfrm>
            <a:prstGeom prst="parallelogram">
              <a:avLst>
                <a:gd name="adj" fmla="val 118367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6"/>
            <p:cNvSpPr>
              <a:spLocks noEditPoints="1"/>
            </p:cNvSpPr>
            <p:nvPr/>
          </p:nvSpPr>
          <p:spPr bwMode="auto">
            <a:xfrm>
              <a:off x="1824753" y="2209800"/>
              <a:ext cx="316067" cy="2451839"/>
            </a:xfrm>
            <a:custGeom>
              <a:avLst/>
              <a:gdLst>
                <a:gd name="T0" fmla="*/ 2147483647 w 683"/>
                <a:gd name="T1" fmla="*/ 2147483647 h 3718"/>
                <a:gd name="T2" fmla="*/ 2147483647 w 683"/>
                <a:gd name="T3" fmla="*/ 2147483647 h 3718"/>
                <a:gd name="T4" fmla="*/ 2147483647 w 683"/>
                <a:gd name="T5" fmla="*/ 2147483647 h 3718"/>
                <a:gd name="T6" fmla="*/ 2147483647 w 683"/>
                <a:gd name="T7" fmla="*/ 2147483647 h 3718"/>
                <a:gd name="T8" fmla="*/ 2147483647 w 683"/>
                <a:gd name="T9" fmla="*/ 2147483647 h 3718"/>
                <a:gd name="T10" fmla="*/ 2147483647 w 683"/>
                <a:gd name="T11" fmla="*/ 2147483647 h 3718"/>
                <a:gd name="T12" fmla="*/ 2147483647 w 683"/>
                <a:gd name="T13" fmla="*/ 2147483647 h 3718"/>
                <a:gd name="T14" fmla="*/ 2147483647 w 683"/>
                <a:gd name="T15" fmla="*/ 2147483647 h 3718"/>
                <a:gd name="T16" fmla="*/ 2147483647 w 683"/>
                <a:gd name="T17" fmla="*/ 2147483647 h 3718"/>
                <a:gd name="T18" fmla="*/ 2147483647 w 683"/>
                <a:gd name="T19" fmla="*/ 2147483647 h 3718"/>
                <a:gd name="T20" fmla="*/ 2147483647 w 683"/>
                <a:gd name="T21" fmla="*/ 2147483647 h 3718"/>
                <a:gd name="T22" fmla="*/ 2147483647 w 683"/>
                <a:gd name="T23" fmla="*/ 2147483647 h 3718"/>
                <a:gd name="T24" fmla="*/ 2147483647 w 683"/>
                <a:gd name="T25" fmla="*/ 2147483647 h 3718"/>
                <a:gd name="T26" fmla="*/ 2147483647 w 683"/>
                <a:gd name="T27" fmla="*/ 2147483647 h 3718"/>
                <a:gd name="T28" fmla="*/ 2147483647 w 683"/>
                <a:gd name="T29" fmla="*/ 2147483647 h 3718"/>
                <a:gd name="T30" fmla="*/ 2147483647 w 683"/>
                <a:gd name="T31" fmla="*/ 2147483647 h 3718"/>
                <a:gd name="T32" fmla="*/ 2147483647 w 683"/>
                <a:gd name="T33" fmla="*/ 2147483647 h 3718"/>
                <a:gd name="T34" fmla="*/ 2147483647 w 683"/>
                <a:gd name="T35" fmla="*/ 2147483647 h 3718"/>
                <a:gd name="T36" fmla="*/ 2147483647 w 683"/>
                <a:gd name="T37" fmla="*/ 2147483647 h 3718"/>
                <a:gd name="T38" fmla="*/ 2147483647 w 683"/>
                <a:gd name="T39" fmla="*/ 2147483647 h 3718"/>
                <a:gd name="T40" fmla="*/ 2147483647 w 683"/>
                <a:gd name="T41" fmla="*/ 2147483647 h 3718"/>
                <a:gd name="T42" fmla="*/ 2147483647 w 683"/>
                <a:gd name="T43" fmla="*/ 2147483647 h 3718"/>
                <a:gd name="T44" fmla="*/ 2147483647 w 683"/>
                <a:gd name="T45" fmla="*/ 2147483647 h 3718"/>
                <a:gd name="T46" fmla="*/ 2147483647 w 683"/>
                <a:gd name="T47" fmla="*/ 2147483647 h 3718"/>
                <a:gd name="T48" fmla="*/ 2147483647 w 683"/>
                <a:gd name="T49" fmla="*/ 2147483647 h 3718"/>
                <a:gd name="T50" fmla="*/ 2147483647 w 683"/>
                <a:gd name="T51" fmla="*/ 2147483647 h 3718"/>
                <a:gd name="T52" fmla="*/ 2147483647 w 683"/>
                <a:gd name="T53" fmla="*/ 2147483647 h 3718"/>
                <a:gd name="T54" fmla="*/ 2147483647 w 683"/>
                <a:gd name="T55" fmla="*/ 2147483647 h 3718"/>
                <a:gd name="T56" fmla="*/ 2147483647 w 683"/>
                <a:gd name="T57" fmla="*/ 2147483647 h 3718"/>
                <a:gd name="T58" fmla="*/ 2147483647 w 683"/>
                <a:gd name="T59" fmla="*/ 2147483647 h 3718"/>
                <a:gd name="T60" fmla="*/ 2147483647 w 683"/>
                <a:gd name="T61" fmla="*/ 2147483647 h 3718"/>
                <a:gd name="T62" fmla="*/ 2147483647 w 683"/>
                <a:gd name="T63" fmla="*/ 2147483647 h 3718"/>
                <a:gd name="T64" fmla="*/ 2147483647 w 683"/>
                <a:gd name="T65" fmla="*/ 2147483647 h 3718"/>
                <a:gd name="T66" fmla="*/ 2147483647 w 683"/>
                <a:gd name="T67" fmla="*/ 2147483647 h 3718"/>
                <a:gd name="T68" fmla="*/ 2147483647 w 683"/>
                <a:gd name="T69" fmla="*/ 2147483647 h 3718"/>
                <a:gd name="T70" fmla="*/ 2147483647 w 683"/>
                <a:gd name="T71" fmla="*/ 2147483647 h 3718"/>
                <a:gd name="T72" fmla="*/ 2147483647 w 683"/>
                <a:gd name="T73" fmla="*/ 2147483647 h 3718"/>
                <a:gd name="T74" fmla="*/ 2147483647 w 683"/>
                <a:gd name="T75" fmla="*/ 2147483647 h 3718"/>
                <a:gd name="T76" fmla="*/ 2147483647 w 683"/>
                <a:gd name="T77" fmla="*/ 2147483647 h 3718"/>
                <a:gd name="T78" fmla="*/ 2147483647 w 683"/>
                <a:gd name="T79" fmla="*/ 2147483647 h 3718"/>
                <a:gd name="T80" fmla="*/ 2147483647 w 683"/>
                <a:gd name="T81" fmla="*/ 2147483647 h 3718"/>
                <a:gd name="T82" fmla="*/ 2147483647 w 683"/>
                <a:gd name="T83" fmla="*/ 2147483647 h 3718"/>
                <a:gd name="T84" fmla="*/ 2147483647 w 683"/>
                <a:gd name="T85" fmla="*/ 2147483647 h 3718"/>
                <a:gd name="T86" fmla="*/ 2147483647 w 683"/>
                <a:gd name="T87" fmla="*/ 2147483647 h 3718"/>
                <a:gd name="T88" fmla="*/ 2147483647 w 683"/>
                <a:gd name="T89" fmla="*/ 2147483647 h 3718"/>
                <a:gd name="T90" fmla="*/ 2147483647 w 683"/>
                <a:gd name="T91" fmla="*/ 2147483647 h 37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3"/>
                <a:gd name="T139" fmla="*/ 0 h 3718"/>
                <a:gd name="T140" fmla="*/ 683 w 683"/>
                <a:gd name="T141" fmla="*/ 3718 h 37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3" h="3718">
                  <a:moveTo>
                    <a:pt x="682" y="10"/>
                  </a:moveTo>
                  <a:lnTo>
                    <a:pt x="662" y="120"/>
                  </a:lnTo>
                  <a:cubicBezTo>
                    <a:pt x="662" y="125"/>
                    <a:pt x="657" y="128"/>
                    <a:pt x="653" y="127"/>
                  </a:cubicBezTo>
                  <a:cubicBezTo>
                    <a:pt x="649" y="126"/>
                    <a:pt x="646" y="122"/>
                    <a:pt x="647" y="117"/>
                  </a:cubicBezTo>
                  <a:lnTo>
                    <a:pt x="666" y="7"/>
                  </a:lnTo>
                  <a:cubicBezTo>
                    <a:pt x="667" y="3"/>
                    <a:pt x="671" y="0"/>
                    <a:pt x="676" y="1"/>
                  </a:cubicBezTo>
                  <a:cubicBezTo>
                    <a:pt x="680" y="2"/>
                    <a:pt x="683" y="6"/>
                    <a:pt x="682" y="10"/>
                  </a:cubicBezTo>
                  <a:close/>
                  <a:moveTo>
                    <a:pt x="648" y="199"/>
                  </a:moveTo>
                  <a:lnTo>
                    <a:pt x="628" y="309"/>
                  </a:lnTo>
                  <a:cubicBezTo>
                    <a:pt x="628" y="314"/>
                    <a:pt x="623" y="316"/>
                    <a:pt x="619" y="316"/>
                  </a:cubicBezTo>
                  <a:cubicBezTo>
                    <a:pt x="615" y="315"/>
                    <a:pt x="612" y="311"/>
                    <a:pt x="613" y="306"/>
                  </a:cubicBezTo>
                  <a:lnTo>
                    <a:pt x="632" y="196"/>
                  </a:lnTo>
                  <a:cubicBezTo>
                    <a:pt x="633" y="192"/>
                    <a:pt x="637" y="189"/>
                    <a:pt x="642" y="190"/>
                  </a:cubicBezTo>
                  <a:cubicBezTo>
                    <a:pt x="646" y="191"/>
                    <a:pt x="649" y="195"/>
                    <a:pt x="648" y="199"/>
                  </a:cubicBezTo>
                  <a:close/>
                  <a:moveTo>
                    <a:pt x="614" y="388"/>
                  </a:moveTo>
                  <a:lnTo>
                    <a:pt x="594" y="498"/>
                  </a:lnTo>
                  <a:cubicBezTo>
                    <a:pt x="594" y="503"/>
                    <a:pt x="589" y="505"/>
                    <a:pt x="585" y="505"/>
                  </a:cubicBezTo>
                  <a:cubicBezTo>
                    <a:pt x="581" y="504"/>
                    <a:pt x="578" y="500"/>
                    <a:pt x="579" y="495"/>
                  </a:cubicBezTo>
                  <a:lnTo>
                    <a:pt x="598" y="385"/>
                  </a:lnTo>
                  <a:cubicBezTo>
                    <a:pt x="599" y="381"/>
                    <a:pt x="603" y="378"/>
                    <a:pt x="608" y="379"/>
                  </a:cubicBezTo>
                  <a:cubicBezTo>
                    <a:pt x="612" y="379"/>
                    <a:pt x="615" y="384"/>
                    <a:pt x="614" y="388"/>
                  </a:cubicBezTo>
                  <a:close/>
                  <a:moveTo>
                    <a:pt x="580" y="577"/>
                  </a:moveTo>
                  <a:lnTo>
                    <a:pt x="560" y="687"/>
                  </a:lnTo>
                  <a:cubicBezTo>
                    <a:pt x="560" y="692"/>
                    <a:pt x="555" y="694"/>
                    <a:pt x="551" y="694"/>
                  </a:cubicBezTo>
                  <a:cubicBezTo>
                    <a:pt x="547" y="693"/>
                    <a:pt x="544" y="689"/>
                    <a:pt x="545" y="684"/>
                  </a:cubicBezTo>
                  <a:lnTo>
                    <a:pt x="564" y="574"/>
                  </a:lnTo>
                  <a:cubicBezTo>
                    <a:pt x="565" y="570"/>
                    <a:pt x="569" y="567"/>
                    <a:pt x="574" y="568"/>
                  </a:cubicBezTo>
                  <a:cubicBezTo>
                    <a:pt x="578" y="568"/>
                    <a:pt x="581" y="573"/>
                    <a:pt x="580" y="577"/>
                  </a:cubicBezTo>
                  <a:close/>
                  <a:moveTo>
                    <a:pt x="546" y="766"/>
                  </a:moveTo>
                  <a:lnTo>
                    <a:pt x="526" y="876"/>
                  </a:lnTo>
                  <a:cubicBezTo>
                    <a:pt x="526" y="880"/>
                    <a:pt x="521" y="883"/>
                    <a:pt x="517" y="883"/>
                  </a:cubicBezTo>
                  <a:cubicBezTo>
                    <a:pt x="513" y="882"/>
                    <a:pt x="510" y="878"/>
                    <a:pt x="511" y="873"/>
                  </a:cubicBezTo>
                  <a:lnTo>
                    <a:pt x="530" y="763"/>
                  </a:lnTo>
                  <a:cubicBezTo>
                    <a:pt x="531" y="759"/>
                    <a:pt x="535" y="756"/>
                    <a:pt x="540" y="757"/>
                  </a:cubicBezTo>
                  <a:cubicBezTo>
                    <a:pt x="544" y="757"/>
                    <a:pt x="547" y="762"/>
                    <a:pt x="546" y="766"/>
                  </a:cubicBezTo>
                  <a:close/>
                  <a:moveTo>
                    <a:pt x="512" y="955"/>
                  </a:moveTo>
                  <a:lnTo>
                    <a:pt x="492" y="1065"/>
                  </a:lnTo>
                  <a:cubicBezTo>
                    <a:pt x="492" y="1069"/>
                    <a:pt x="487" y="1072"/>
                    <a:pt x="483" y="1072"/>
                  </a:cubicBezTo>
                  <a:cubicBezTo>
                    <a:pt x="479" y="1071"/>
                    <a:pt x="476" y="1067"/>
                    <a:pt x="477" y="1062"/>
                  </a:cubicBezTo>
                  <a:lnTo>
                    <a:pt x="496" y="952"/>
                  </a:lnTo>
                  <a:cubicBezTo>
                    <a:pt x="497" y="948"/>
                    <a:pt x="501" y="945"/>
                    <a:pt x="506" y="946"/>
                  </a:cubicBezTo>
                  <a:cubicBezTo>
                    <a:pt x="510" y="946"/>
                    <a:pt x="513" y="951"/>
                    <a:pt x="512" y="955"/>
                  </a:cubicBezTo>
                  <a:close/>
                  <a:moveTo>
                    <a:pt x="478" y="1144"/>
                  </a:moveTo>
                  <a:lnTo>
                    <a:pt x="458" y="1254"/>
                  </a:lnTo>
                  <a:cubicBezTo>
                    <a:pt x="458" y="1258"/>
                    <a:pt x="453" y="1261"/>
                    <a:pt x="449" y="1261"/>
                  </a:cubicBezTo>
                  <a:cubicBezTo>
                    <a:pt x="445" y="1260"/>
                    <a:pt x="442" y="1256"/>
                    <a:pt x="443" y="1251"/>
                  </a:cubicBezTo>
                  <a:lnTo>
                    <a:pt x="462" y="1141"/>
                  </a:lnTo>
                  <a:cubicBezTo>
                    <a:pt x="463" y="1137"/>
                    <a:pt x="467" y="1134"/>
                    <a:pt x="472" y="1135"/>
                  </a:cubicBezTo>
                  <a:cubicBezTo>
                    <a:pt x="476" y="1135"/>
                    <a:pt x="479" y="1140"/>
                    <a:pt x="478" y="1144"/>
                  </a:cubicBezTo>
                  <a:close/>
                  <a:moveTo>
                    <a:pt x="444" y="1333"/>
                  </a:moveTo>
                  <a:lnTo>
                    <a:pt x="424" y="1443"/>
                  </a:lnTo>
                  <a:cubicBezTo>
                    <a:pt x="424" y="1447"/>
                    <a:pt x="419" y="1450"/>
                    <a:pt x="415" y="1450"/>
                  </a:cubicBezTo>
                  <a:cubicBezTo>
                    <a:pt x="411" y="1449"/>
                    <a:pt x="408" y="1445"/>
                    <a:pt x="409" y="1440"/>
                  </a:cubicBezTo>
                  <a:lnTo>
                    <a:pt x="428" y="1330"/>
                  </a:lnTo>
                  <a:cubicBezTo>
                    <a:pt x="429" y="1326"/>
                    <a:pt x="433" y="1323"/>
                    <a:pt x="438" y="1324"/>
                  </a:cubicBezTo>
                  <a:cubicBezTo>
                    <a:pt x="442" y="1324"/>
                    <a:pt x="445" y="1328"/>
                    <a:pt x="444" y="1333"/>
                  </a:cubicBezTo>
                  <a:close/>
                  <a:moveTo>
                    <a:pt x="410" y="1522"/>
                  </a:moveTo>
                  <a:lnTo>
                    <a:pt x="390" y="1632"/>
                  </a:lnTo>
                  <a:cubicBezTo>
                    <a:pt x="390" y="1636"/>
                    <a:pt x="385" y="1639"/>
                    <a:pt x="381" y="1638"/>
                  </a:cubicBezTo>
                  <a:cubicBezTo>
                    <a:pt x="377" y="1638"/>
                    <a:pt x="374" y="1634"/>
                    <a:pt x="375" y="1629"/>
                  </a:cubicBezTo>
                  <a:lnTo>
                    <a:pt x="394" y="1519"/>
                  </a:lnTo>
                  <a:cubicBezTo>
                    <a:pt x="395" y="1515"/>
                    <a:pt x="399" y="1512"/>
                    <a:pt x="404" y="1512"/>
                  </a:cubicBezTo>
                  <a:cubicBezTo>
                    <a:pt x="408" y="1513"/>
                    <a:pt x="411" y="1517"/>
                    <a:pt x="410" y="1522"/>
                  </a:cubicBezTo>
                  <a:close/>
                  <a:moveTo>
                    <a:pt x="376" y="1711"/>
                  </a:moveTo>
                  <a:lnTo>
                    <a:pt x="356" y="1821"/>
                  </a:lnTo>
                  <a:cubicBezTo>
                    <a:pt x="356" y="1825"/>
                    <a:pt x="351" y="1828"/>
                    <a:pt x="347" y="1827"/>
                  </a:cubicBezTo>
                  <a:cubicBezTo>
                    <a:pt x="343" y="1827"/>
                    <a:pt x="340" y="1822"/>
                    <a:pt x="341" y="1818"/>
                  </a:cubicBezTo>
                  <a:lnTo>
                    <a:pt x="360" y="1708"/>
                  </a:lnTo>
                  <a:cubicBezTo>
                    <a:pt x="361" y="1704"/>
                    <a:pt x="365" y="1701"/>
                    <a:pt x="370" y="1701"/>
                  </a:cubicBezTo>
                  <a:cubicBezTo>
                    <a:pt x="374" y="1702"/>
                    <a:pt x="377" y="1706"/>
                    <a:pt x="376" y="1711"/>
                  </a:cubicBezTo>
                  <a:close/>
                  <a:moveTo>
                    <a:pt x="342" y="1900"/>
                  </a:moveTo>
                  <a:lnTo>
                    <a:pt x="322" y="2010"/>
                  </a:lnTo>
                  <a:cubicBezTo>
                    <a:pt x="322" y="2014"/>
                    <a:pt x="317" y="2017"/>
                    <a:pt x="313" y="2016"/>
                  </a:cubicBezTo>
                  <a:cubicBezTo>
                    <a:pt x="309" y="2016"/>
                    <a:pt x="306" y="2011"/>
                    <a:pt x="307" y="2007"/>
                  </a:cubicBezTo>
                  <a:lnTo>
                    <a:pt x="326" y="1897"/>
                  </a:lnTo>
                  <a:cubicBezTo>
                    <a:pt x="327" y="1893"/>
                    <a:pt x="331" y="1890"/>
                    <a:pt x="336" y="1890"/>
                  </a:cubicBezTo>
                  <a:cubicBezTo>
                    <a:pt x="340" y="1891"/>
                    <a:pt x="343" y="1895"/>
                    <a:pt x="342" y="1900"/>
                  </a:cubicBezTo>
                  <a:close/>
                  <a:moveTo>
                    <a:pt x="308" y="2089"/>
                  </a:moveTo>
                  <a:lnTo>
                    <a:pt x="288" y="2199"/>
                  </a:lnTo>
                  <a:cubicBezTo>
                    <a:pt x="288" y="2203"/>
                    <a:pt x="283" y="2206"/>
                    <a:pt x="279" y="2205"/>
                  </a:cubicBezTo>
                  <a:cubicBezTo>
                    <a:pt x="275" y="2205"/>
                    <a:pt x="272" y="2200"/>
                    <a:pt x="273" y="2196"/>
                  </a:cubicBezTo>
                  <a:lnTo>
                    <a:pt x="292" y="2086"/>
                  </a:lnTo>
                  <a:cubicBezTo>
                    <a:pt x="293" y="2081"/>
                    <a:pt x="297" y="2079"/>
                    <a:pt x="302" y="2079"/>
                  </a:cubicBezTo>
                  <a:cubicBezTo>
                    <a:pt x="306" y="2080"/>
                    <a:pt x="309" y="2084"/>
                    <a:pt x="308" y="2089"/>
                  </a:cubicBezTo>
                  <a:close/>
                  <a:moveTo>
                    <a:pt x="274" y="2278"/>
                  </a:moveTo>
                  <a:lnTo>
                    <a:pt x="254" y="2388"/>
                  </a:lnTo>
                  <a:cubicBezTo>
                    <a:pt x="254" y="2392"/>
                    <a:pt x="249" y="2395"/>
                    <a:pt x="245" y="2394"/>
                  </a:cubicBezTo>
                  <a:cubicBezTo>
                    <a:pt x="241" y="2394"/>
                    <a:pt x="238" y="2389"/>
                    <a:pt x="239" y="2385"/>
                  </a:cubicBezTo>
                  <a:lnTo>
                    <a:pt x="258" y="2275"/>
                  </a:lnTo>
                  <a:cubicBezTo>
                    <a:pt x="259" y="2270"/>
                    <a:pt x="263" y="2268"/>
                    <a:pt x="268" y="2268"/>
                  </a:cubicBezTo>
                  <a:cubicBezTo>
                    <a:pt x="272" y="2269"/>
                    <a:pt x="275" y="2273"/>
                    <a:pt x="274" y="2278"/>
                  </a:cubicBezTo>
                  <a:close/>
                  <a:moveTo>
                    <a:pt x="240" y="2467"/>
                  </a:moveTo>
                  <a:lnTo>
                    <a:pt x="220" y="2577"/>
                  </a:lnTo>
                  <a:cubicBezTo>
                    <a:pt x="220" y="2581"/>
                    <a:pt x="215" y="2584"/>
                    <a:pt x="211" y="2583"/>
                  </a:cubicBezTo>
                  <a:cubicBezTo>
                    <a:pt x="207" y="2583"/>
                    <a:pt x="204" y="2578"/>
                    <a:pt x="205" y="2574"/>
                  </a:cubicBezTo>
                  <a:lnTo>
                    <a:pt x="224" y="2464"/>
                  </a:lnTo>
                  <a:cubicBezTo>
                    <a:pt x="225" y="2459"/>
                    <a:pt x="229" y="2457"/>
                    <a:pt x="234" y="2457"/>
                  </a:cubicBezTo>
                  <a:cubicBezTo>
                    <a:pt x="238" y="2458"/>
                    <a:pt x="241" y="2462"/>
                    <a:pt x="240" y="2467"/>
                  </a:cubicBezTo>
                  <a:close/>
                  <a:moveTo>
                    <a:pt x="206" y="2656"/>
                  </a:moveTo>
                  <a:lnTo>
                    <a:pt x="186" y="2766"/>
                  </a:lnTo>
                  <a:cubicBezTo>
                    <a:pt x="186" y="2770"/>
                    <a:pt x="181" y="2773"/>
                    <a:pt x="177" y="2772"/>
                  </a:cubicBezTo>
                  <a:cubicBezTo>
                    <a:pt x="173" y="2771"/>
                    <a:pt x="170" y="2767"/>
                    <a:pt x="171" y="2763"/>
                  </a:cubicBezTo>
                  <a:lnTo>
                    <a:pt x="190" y="2653"/>
                  </a:lnTo>
                  <a:cubicBezTo>
                    <a:pt x="191" y="2648"/>
                    <a:pt x="195" y="2645"/>
                    <a:pt x="200" y="2646"/>
                  </a:cubicBezTo>
                  <a:cubicBezTo>
                    <a:pt x="204" y="2647"/>
                    <a:pt x="207" y="2651"/>
                    <a:pt x="206" y="2656"/>
                  </a:cubicBezTo>
                  <a:close/>
                  <a:moveTo>
                    <a:pt x="172" y="2845"/>
                  </a:moveTo>
                  <a:lnTo>
                    <a:pt x="152" y="2955"/>
                  </a:lnTo>
                  <a:cubicBezTo>
                    <a:pt x="152" y="2959"/>
                    <a:pt x="147" y="2962"/>
                    <a:pt x="143" y="2961"/>
                  </a:cubicBezTo>
                  <a:cubicBezTo>
                    <a:pt x="139" y="2960"/>
                    <a:pt x="136" y="2956"/>
                    <a:pt x="137" y="2952"/>
                  </a:cubicBezTo>
                  <a:lnTo>
                    <a:pt x="156" y="2842"/>
                  </a:lnTo>
                  <a:cubicBezTo>
                    <a:pt x="157" y="2837"/>
                    <a:pt x="161" y="2834"/>
                    <a:pt x="166" y="2835"/>
                  </a:cubicBezTo>
                  <a:cubicBezTo>
                    <a:pt x="170" y="2836"/>
                    <a:pt x="173" y="2840"/>
                    <a:pt x="172" y="2845"/>
                  </a:cubicBezTo>
                  <a:close/>
                  <a:moveTo>
                    <a:pt x="138" y="3033"/>
                  </a:moveTo>
                  <a:lnTo>
                    <a:pt x="118" y="3144"/>
                  </a:lnTo>
                  <a:cubicBezTo>
                    <a:pt x="118" y="3148"/>
                    <a:pt x="113" y="3151"/>
                    <a:pt x="109" y="3150"/>
                  </a:cubicBezTo>
                  <a:cubicBezTo>
                    <a:pt x="105" y="3149"/>
                    <a:pt x="102" y="3145"/>
                    <a:pt x="103" y="3141"/>
                  </a:cubicBezTo>
                  <a:lnTo>
                    <a:pt x="122" y="3031"/>
                  </a:lnTo>
                  <a:cubicBezTo>
                    <a:pt x="123" y="3026"/>
                    <a:pt x="127" y="3023"/>
                    <a:pt x="132" y="3024"/>
                  </a:cubicBezTo>
                  <a:cubicBezTo>
                    <a:pt x="136" y="3025"/>
                    <a:pt x="139" y="3029"/>
                    <a:pt x="138" y="3033"/>
                  </a:cubicBezTo>
                  <a:close/>
                  <a:moveTo>
                    <a:pt x="104" y="3222"/>
                  </a:moveTo>
                  <a:lnTo>
                    <a:pt x="84" y="3333"/>
                  </a:lnTo>
                  <a:cubicBezTo>
                    <a:pt x="84" y="3337"/>
                    <a:pt x="79" y="3340"/>
                    <a:pt x="75" y="3339"/>
                  </a:cubicBezTo>
                  <a:cubicBezTo>
                    <a:pt x="71" y="3338"/>
                    <a:pt x="68" y="3334"/>
                    <a:pt x="69" y="3330"/>
                  </a:cubicBezTo>
                  <a:lnTo>
                    <a:pt x="88" y="3220"/>
                  </a:lnTo>
                  <a:cubicBezTo>
                    <a:pt x="89" y="3215"/>
                    <a:pt x="93" y="3212"/>
                    <a:pt x="98" y="3213"/>
                  </a:cubicBezTo>
                  <a:cubicBezTo>
                    <a:pt x="102" y="3214"/>
                    <a:pt x="105" y="3218"/>
                    <a:pt x="104" y="3222"/>
                  </a:cubicBezTo>
                  <a:close/>
                  <a:moveTo>
                    <a:pt x="70" y="3411"/>
                  </a:moveTo>
                  <a:lnTo>
                    <a:pt x="50" y="3522"/>
                  </a:lnTo>
                  <a:cubicBezTo>
                    <a:pt x="50" y="3526"/>
                    <a:pt x="45" y="3529"/>
                    <a:pt x="41" y="3528"/>
                  </a:cubicBezTo>
                  <a:cubicBezTo>
                    <a:pt x="37" y="3527"/>
                    <a:pt x="34" y="3523"/>
                    <a:pt x="35" y="3519"/>
                  </a:cubicBezTo>
                  <a:lnTo>
                    <a:pt x="54" y="3409"/>
                  </a:lnTo>
                  <a:cubicBezTo>
                    <a:pt x="55" y="3404"/>
                    <a:pt x="59" y="3401"/>
                    <a:pt x="64" y="3402"/>
                  </a:cubicBezTo>
                  <a:cubicBezTo>
                    <a:pt x="68" y="3403"/>
                    <a:pt x="71" y="3407"/>
                    <a:pt x="70" y="3411"/>
                  </a:cubicBezTo>
                  <a:close/>
                  <a:moveTo>
                    <a:pt x="36" y="3600"/>
                  </a:moveTo>
                  <a:lnTo>
                    <a:pt x="16" y="3711"/>
                  </a:lnTo>
                  <a:cubicBezTo>
                    <a:pt x="16" y="3715"/>
                    <a:pt x="11" y="3718"/>
                    <a:pt x="7" y="3717"/>
                  </a:cubicBezTo>
                  <a:cubicBezTo>
                    <a:pt x="3" y="3716"/>
                    <a:pt x="0" y="3712"/>
                    <a:pt x="1" y="3708"/>
                  </a:cubicBezTo>
                  <a:lnTo>
                    <a:pt x="20" y="3598"/>
                  </a:lnTo>
                  <a:cubicBezTo>
                    <a:pt x="21" y="3593"/>
                    <a:pt x="25" y="3590"/>
                    <a:pt x="30" y="3591"/>
                  </a:cubicBezTo>
                  <a:cubicBezTo>
                    <a:pt x="34" y="3592"/>
                    <a:pt x="37" y="3596"/>
                    <a:pt x="36" y="3600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161404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161404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1927442" y="4697054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1927442" y="4697054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2240841" y="4697054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2240841" y="4697054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2556908" y="4697054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2556908" y="4697054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2868974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2868974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31823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31823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34957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34957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380917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380917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140599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140599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1718064" y="484552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1718064" y="484552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2031464" y="484552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031464" y="484552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2347530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2347530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2660930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2660930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2974329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auto">
            <a:xfrm>
              <a:off x="2974329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auto">
            <a:xfrm>
              <a:off x="3287729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auto">
            <a:xfrm>
              <a:off x="3287729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360112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360112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auto">
            <a:xfrm>
              <a:off x="119662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119662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1510020" y="499399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1510020" y="499399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1823420" y="499399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auto">
            <a:xfrm>
              <a:off x="1823420" y="499399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2136819" y="499399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2136819" y="499399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auto">
            <a:xfrm>
              <a:off x="24515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24515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auto">
            <a:xfrm>
              <a:off x="27649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27649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auto">
            <a:xfrm>
              <a:off x="3078351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3078351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339175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339175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9872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9872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13006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auto">
            <a:xfrm>
              <a:off x="13006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1614042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auto">
            <a:xfrm>
              <a:off x="1614042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auto">
            <a:xfrm>
              <a:off x="1927442" y="514247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auto">
            <a:xfrm>
              <a:off x="1927442" y="514247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auto">
            <a:xfrm>
              <a:off x="2240841" y="514247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auto">
            <a:xfrm>
              <a:off x="2240841" y="514247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auto">
            <a:xfrm>
              <a:off x="2556908" y="514247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auto">
            <a:xfrm>
              <a:off x="2556908" y="514247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auto">
            <a:xfrm>
              <a:off x="2868974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auto">
            <a:xfrm>
              <a:off x="2868974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auto">
            <a:xfrm>
              <a:off x="318237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auto">
            <a:xfrm>
              <a:off x="318237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auto">
            <a:xfrm>
              <a:off x="77919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auto">
            <a:xfrm>
              <a:off x="77919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auto">
            <a:xfrm>
              <a:off x="1092599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auto">
            <a:xfrm>
              <a:off x="1092599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auto">
            <a:xfrm>
              <a:off x="1405998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auto">
            <a:xfrm>
              <a:off x="1405998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auto">
            <a:xfrm>
              <a:off x="1718064" y="529230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auto">
            <a:xfrm>
              <a:off x="1718064" y="529230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auto">
            <a:xfrm>
              <a:off x="2031464" y="529230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auto">
            <a:xfrm>
              <a:off x="2031464" y="529230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auto">
            <a:xfrm>
              <a:off x="2347530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auto">
            <a:xfrm>
              <a:off x="2347530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auto">
            <a:xfrm>
              <a:off x="2660930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auto">
            <a:xfrm>
              <a:off x="2660930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297432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auto">
            <a:xfrm>
              <a:off x="297432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56982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auto">
            <a:xfrm>
              <a:off x="56982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auto">
            <a:xfrm>
              <a:off x="883221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auto">
            <a:xfrm>
              <a:off x="883221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auto">
            <a:xfrm>
              <a:off x="1196621" y="544077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auto">
            <a:xfrm>
              <a:off x="1196621" y="544077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auto">
            <a:xfrm>
              <a:off x="1510020" y="544077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auto">
            <a:xfrm>
              <a:off x="1510020" y="544077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auto">
            <a:xfrm>
              <a:off x="1823420" y="544077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auto">
            <a:xfrm>
              <a:off x="1823420" y="544077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auto">
            <a:xfrm>
              <a:off x="2136819" y="544077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auto">
            <a:xfrm>
              <a:off x="2136819" y="544077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auto">
            <a:xfrm>
              <a:off x="24515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auto">
            <a:xfrm>
              <a:off x="24515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auto">
            <a:xfrm>
              <a:off x="27649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auto">
            <a:xfrm>
              <a:off x="27649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auto">
            <a:xfrm>
              <a:off x="36177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>
              <a:off x="36177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auto">
            <a:xfrm>
              <a:off x="675177" y="5589252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auto">
            <a:xfrm>
              <a:off x="675177" y="5589252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auto">
            <a:xfrm>
              <a:off x="9872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auto">
            <a:xfrm>
              <a:off x="9872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auto">
            <a:xfrm>
              <a:off x="13006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auto">
            <a:xfrm>
              <a:off x="13006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auto">
            <a:xfrm>
              <a:off x="1614042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auto">
            <a:xfrm>
              <a:off x="1614042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4"/>
            <p:cNvSpPr>
              <a:spLocks/>
            </p:cNvSpPr>
            <p:nvPr/>
          </p:nvSpPr>
          <p:spPr bwMode="auto">
            <a:xfrm>
              <a:off x="1927442" y="558925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5"/>
            <p:cNvSpPr>
              <a:spLocks/>
            </p:cNvSpPr>
            <p:nvPr/>
          </p:nvSpPr>
          <p:spPr bwMode="auto">
            <a:xfrm>
              <a:off x="1927442" y="558925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6"/>
            <p:cNvSpPr>
              <a:spLocks/>
            </p:cNvSpPr>
            <p:nvPr/>
          </p:nvSpPr>
          <p:spPr bwMode="auto">
            <a:xfrm>
              <a:off x="2240841" y="558925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7"/>
            <p:cNvSpPr>
              <a:spLocks/>
            </p:cNvSpPr>
            <p:nvPr/>
          </p:nvSpPr>
          <p:spPr bwMode="auto">
            <a:xfrm>
              <a:off x="2240841" y="558925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8"/>
            <p:cNvSpPr>
              <a:spLocks/>
            </p:cNvSpPr>
            <p:nvPr/>
          </p:nvSpPr>
          <p:spPr bwMode="auto">
            <a:xfrm>
              <a:off x="255690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9"/>
            <p:cNvSpPr>
              <a:spLocks/>
            </p:cNvSpPr>
            <p:nvPr/>
          </p:nvSpPr>
          <p:spPr bwMode="auto">
            <a:xfrm>
              <a:off x="255690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0"/>
            <p:cNvSpPr>
              <a:spLocks/>
            </p:cNvSpPr>
            <p:nvPr/>
          </p:nvSpPr>
          <p:spPr bwMode="auto">
            <a:xfrm>
              <a:off x="152400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1"/>
            <p:cNvSpPr>
              <a:spLocks/>
            </p:cNvSpPr>
            <p:nvPr/>
          </p:nvSpPr>
          <p:spPr bwMode="auto">
            <a:xfrm>
              <a:off x="152400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2"/>
            <p:cNvSpPr>
              <a:spLocks/>
            </p:cNvSpPr>
            <p:nvPr/>
          </p:nvSpPr>
          <p:spPr bwMode="auto">
            <a:xfrm>
              <a:off x="465800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3"/>
            <p:cNvSpPr>
              <a:spLocks/>
            </p:cNvSpPr>
            <p:nvPr/>
          </p:nvSpPr>
          <p:spPr bwMode="auto">
            <a:xfrm>
              <a:off x="465800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4"/>
            <p:cNvSpPr>
              <a:spLocks/>
            </p:cNvSpPr>
            <p:nvPr/>
          </p:nvSpPr>
          <p:spPr bwMode="auto">
            <a:xfrm>
              <a:off x="779199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5"/>
            <p:cNvSpPr>
              <a:spLocks/>
            </p:cNvSpPr>
            <p:nvPr/>
          </p:nvSpPr>
          <p:spPr bwMode="auto">
            <a:xfrm>
              <a:off x="779199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6"/>
            <p:cNvSpPr>
              <a:spLocks/>
            </p:cNvSpPr>
            <p:nvPr/>
          </p:nvSpPr>
          <p:spPr bwMode="auto">
            <a:xfrm>
              <a:off x="1092599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7"/>
            <p:cNvSpPr>
              <a:spLocks/>
            </p:cNvSpPr>
            <p:nvPr/>
          </p:nvSpPr>
          <p:spPr bwMode="auto">
            <a:xfrm>
              <a:off x="1092599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38"/>
            <p:cNvSpPr>
              <a:spLocks/>
            </p:cNvSpPr>
            <p:nvPr/>
          </p:nvSpPr>
          <p:spPr bwMode="auto">
            <a:xfrm>
              <a:off x="1405998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39"/>
            <p:cNvSpPr>
              <a:spLocks/>
            </p:cNvSpPr>
            <p:nvPr/>
          </p:nvSpPr>
          <p:spPr bwMode="auto">
            <a:xfrm>
              <a:off x="1405998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40"/>
            <p:cNvSpPr>
              <a:spLocks/>
            </p:cNvSpPr>
            <p:nvPr/>
          </p:nvSpPr>
          <p:spPr bwMode="auto">
            <a:xfrm>
              <a:off x="1718064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41"/>
            <p:cNvSpPr>
              <a:spLocks/>
            </p:cNvSpPr>
            <p:nvPr/>
          </p:nvSpPr>
          <p:spPr bwMode="auto">
            <a:xfrm>
              <a:off x="1718064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42"/>
            <p:cNvSpPr>
              <a:spLocks/>
            </p:cNvSpPr>
            <p:nvPr/>
          </p:nvSpPr>
          <p:spPr bwMode="auto">
            <a:xfrm>
              <a:off x="2031464" y="5739086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43"/>
            <p:cNvSpPr>
              <a:spLocks/>
            </p:cNvSpPr>
            <p:nvPr/>
          </p:nvSpPr>
          <p:spPr bwMode="auto">
            <a:xfrm>
              <a:off x="2031464" y="5739086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44"/>
            <p:cNvSpPr>
              <a:spLocks/>
            </p:cNvSpPr>
            <p:nvPr/>
          </p:nvSpPr>
          <p:spPr bwMode="auto">
            <a:xfrm>
              <a:off x="2347530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45"/>
            <p:cNvSpPr>
              <a:spLocks/>
            </p:cNvSpPr>
            <p:nvPr/>
          </p:nvSpPr>
          <p:spPr bwMode="auto">
            <a:xfrm>
              <a:off x="2347530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46"/>
            <p:cNvSpPr>
              <a:spLocks/>
            </p:cNvSpPr>
            <p:nvPr/>
          </p:nvSpPr>
          <p:spPr bwMode="auto">
            <a:xfrm>
              <a:off x="1771408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47"/>
            <p:cNvSpPr>
              <a:spLocks/>
            </p:cNvSpPr>
            <p:nvPr/>
          </p:nvSpPr>
          <p:spPr bwMode="auto">
            <a:xfrm>
              <a:off x="1771408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48"/>
            <p:cNvSpPr>
              <a:spLocks/>
            </p:cNvSpPr>
            <p:nvPr/>
          </p:nvSpPr>
          <p:spPr bwMode="auto">
            <a:xfrm>
              <a:off x="2084808" y="3580106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49"/>
            <p:cNvSpPr>
              <a:spLocks/>
            </p:cNvSpPr>
            <p:nvPr/>
          </p:nvSpPr>
          <p:spPr bwMode="auto">
            <a:xfrm>
              <a:off x="2084808" y="3580106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50"/>
            <p:cNvSpPr>
              <a:spLocks/>
            </p:cNvSpPr>
            <p:nvPr/>
          </p:nvSpPr>
          <p:spPr bwMode="auto">
            <a:xfrm>
              <a:off x="2399541" y="3580106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51"/>
            <p:cNvSpPr>
              <a:spLocks/>
            </p:cNvSpPr>
            <p:nvPr/>
          </p:nvSpPr>
          <p:spPr bwMode="auto">
            <a:xfrm>
              <a:off x="2399541" y="3580106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52"/>
            <p:cNvSpPr>
              <a:spLocks/>
            </p:cNvSpPr>
            <p:nvPr/>
          </p:nvSpPr>
          <p:spPr bwMode="auto">
            <a:xfrm>
              <a:off x="2712941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53"/>
            <p:cNvSpPr>
              <a:spLocks/>
            </p:cNvSpPr>
            <p:nvPr/>
          </p:nvSpPr>
          <p:spPr bwMode="auto">
            <a:xfrm>
              <a:off x="2712941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54"/>
            <p:cNvSpPr>
              <a:spLocks/>
            </p:cNvSpPr>
            <p:nvPr/>
          </p:nvSpPr>
          <p:spPr bwMode="auto">
            <a:xfrm>
              <a:off x="1562031" y="3729940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55"/>
            <p:cNvSpPr>
              <a:spLocks/>
            </p:cNvSpPr>
            <p:nvPr/>
          </p:nvSpPr>
          <p:spPr bwMode="auto">
            <a:xfrm>
              <a:off x="1562031" y="3729940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56"/>
            <p:cNvSpPr>
              <a:spLocks/>
            </p:cNvSpPr>
            <p:nvPr/>
          </p:nvSpPr>
          <p:spPr bwMode="auto">
            <a:xfrm>
              <a:off x="1875430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57"/>
            <p:cNvSpPr>
              <a:spLocks/>
            </p:cNvSpPr>
            <p:nvPr/>
          </p:nvSpPr>
          <p:spPr bwMode="auto">
            <a:xfrm>
              <a:off x="1875430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58"/>
            <p:cNvSpPr>
              <a:spLocks/>
            </p:cNvSpPr>
            <p:nvPr/>
          </p:nvSpPr>
          <p:spPr bwMode="auto">
            <a:xfrm>
              <a:off x="2188830" y="3729940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9"/>
            <p:cNvSpPr>
              <a:spLocks/>
            </p:cNvSpPr>
            <p:nvPr/>
          </p:nvSpPr>
          <p:spPr bwMode="auto">
            <a:xfrm>
              <a:off x="2188830" y="3729940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60"/>
            <p:cNvSpPr>
              <a:spLocks/>
            </p:cNvSpPr>
            <p:nvPr/>
          </p:nvSpPr>
          <p:spPr bwMode="auto">
            <a:xfrm>
              <a:off x="2502229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61"/>
            <p:cNvSpPr>
              <a:spLocks/>
            </p:cNvSpPr>
            <p:nvPr/>
          </p:nvSpPr>
          <p:spPr bwMode="auto">
            <a:xfrm>
              <a:off x="2502229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62"/>
            <p:cNvSpPr>
              <a:spLocks/>
            </p:cNvSpPr>
            <p:nvPr/>
          </p:nvSpPr>
          <p:spPr bwMode="auto">
            <a:xfrm>
              <a:off x="1352653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63"/>
            <p:cNvSpPr>
              <a:spLocks/>
            </p:cNvSpPr>
            <p:nvPr/>
          </p:nvSpPr>
          <p:spPr bwMode="auto">
            <a:xfrm>
              <a:off x="1352653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64"/>
            <p:cNvSpPr>
              <a:spLocks/>
            </p:cNvSpPr>
            <p:nvPr/>
          </p:nvSpPr>
          <p:spPr bwMode="auto">
            <a:xfrm>
              <a:off x="1666090" y="3877780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65"/>
            <p:cNvSpPr>
              <a:spLocks/>
            </p:cNvSpPr>
            <p:nvPr/>
          </p:nvSpPr>
          <p:spPr bwMode="auto">
            <a:xfrm>
              <a:off x="1666090" y="388254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66"/>
            <p:cNvSpPr>
              <a:spLocks/>
            </p:cNvSpPr>
            <p:nvPr/>
          </p:nvSpPr>
          <p:spPr bwMode="auto">
            <a:xfrm>
              <a:off x="1979452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7"/>
            <p:cNvSpPr>
              <a:spLocks/>
            </p:cNvSpPr>
            <p:nvPr/>
          </p:nvSpPr>
          <p:spPr bwMode="auto">
            <a:xfrm>
              <a:off x="1979452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8"/>
            <p:cNvSpPr>
              <a:spLocks/>
            </p:cNvSpPr>
            <p:nvPr/>
          </p:nvSpPr>
          <p:spPr bwMode="auto">
            <a:xfrm>
              <a:off x="2292852" y="3878413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69"/>
            <p:cNvSpPr>
              <a:spLocks/>
            </p:cNvSpPr>
            <p:nvPr/>
          </p:nvSpPr>
          <p:spPr bwMode="auto">
            <a:xfrm>
              <a:off x="2292852" y="3878413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70"/>
            <p:cNvSpPr>
              <a:spLocks/>
            </p:cNvSpPr>
            <p:nvPr/>
          </p:nvSpPr>
          <p:spPr bwMode="auto">
            <a:xfrm>
              <a:off x="1144609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71"/>
            <p:cNvSpPr>
              <a:spLocks/>
            </p:cNvSpPr>
            <p:nvPr/>
          </p:nvSpPr>
          <p:spPr bwMode="auto">
            <a:xfrm>
              <a:off x="1144609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72"/>
            <p:cNvSpPr>
              <a:spLocks/>
            </p:cNvSpPr>
            <p:nvPr/>
          </p:nvSpPr>
          <p:spPr bwMode="auto">
            <a:xfrm>
              <a:off x="1458009" y="4026885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73"/>
            <p:cNvSpPr>
              <a:spLocks/>
            </p:cNvSpPr>
            <p:nvPr/>
          </p:nvSpPr>
          <p:spPr bwMode="auto">
            <a:xfrm>
              <a:off x="1458009" y="4026885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74"/>
            <p:cNvSpPr>
              <a:spLocks/>
            </p:cNvSpPr>
            <p:nvPr/>
          </p:nvSpPr>
          <p:spPr bwMode="auto">
            <a:xfrm>
              <a:off x="1771408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75"/>
            <p:cNvSpPr>
              <a:spLocks/>
            </p:cNvSpPr>
            <p:nvPr/>
          </p:nvSpPr>
          <p:spPr bwMode="auto">
            <a:xfrm>
              <a:off x="1771408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76"/>
            <p:cNvSpPr>
              <a:spLocks/>
            </p:cNvSpPr>
            <p:nvPr/>
          </p:nvSpPr>
          <p:spPr bwMode="auto">
            <a:xfrm>
              <a:off x="2084808" y="4026885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7"/>
            <p:cNvSpPr>
              <a:spLocks/>
            </p:cNvSpPr>
            <p:nvPr/>
          </p:nvSpPr>
          <p:spPr bwMode="auto">
            <a:xfrm>
              <a:off x="2084808" y="4026885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78"/>
            <p:cNvSpPr>
              <a:spLocks/>
            </p:cNvSpPr>
            <p:nvPr/>
          </p:nvSpPr>
          <p:spPr bwMode="auto">
            <a:xfrm>
              <a:off x="1875430" y="2911299"/>
              <a:ext cx="524111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79"/>
            <p:cNvSpPr>
              <a:spLocks/>
            </p:cNvSpPr>
            <p:nvPr/>
          </p:nvSpPr>
          <p:spPr bwMode="auto">
            <a:xfrm>
              <a:off x="1875430" y="2911299"/>
              <a:ext cx="524111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80"/>
            <p:cNvSpPr>
              <a:spLocks/>
            </p:cNvSpPr>
            <p:nvPr/>
          </p:nvSpPr>
          <p:spPr bwMode="auto">
            <a:xfrm>
              <a:off x="2188830" y="2911299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81"/>
            <p:cNvSpPr>
              <a:spLocks/>
            </p:cNvSpPr>
            <p:nvPr/>
          </p:nvSpPr>
          <p:spPr bwMode="auto">
            <a:xfrm>
              <a:off x="2188830" y="2911299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82"/>
            <p:cNvSpPr>
              <a:spLocks/>
            </p:cNvSpPr>
            <p:nvPr/>
          </p:nvSpPr>
          <p:spPr bwMode="auto">
            <a:xfrm>
              <a:off x="1666464" y="3060386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83"/>
            <p:cNvSpPr>
              <a:spLocks/>
            </p:cNvSpPr>
            <p:nvPr/>
          </p:nvSpPr>
          <p:spPr bwMode="auto">
            <a:xfrm>
              <a:off x="1666464" y="3060386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84"/>
            <p:cNvSpPr>
              <a:spLocks/>
            </p:cNvSpPr>
            <p:nvPr/>
          </p:nvSpPr>
          <p:spPr bwMode="auto">
            <a:xfrm>
              <a:off x="1886552" y="254413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85"/>
            <p:cNvSpPr>
              <a:spLocks/>
            </p:cNvSpPr>
            <p:nvPr/>
          </p:nvSpPr>
          <p:spPr bwMode="auto">
            <a:xfrm>
              <a:off x="1979452" y="3059771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88"/>
            <p:cNvSpPr>
              <a:spLocks noEditPoints="1"/>
            </p:cNvSpPr>
            <p:nvPr/>
          </p:nvSpPr>
          <p:spPr bwMode="auto">
            <a:xfrm>
              <a:off x="157122" y="2209800"/>
              <a:ext cx="1956595" cy="3672476"/>
            </a:xfrm>
            <a:custGeom>
              <a:avLst/>
              <a:gdLst>
                <a:gd name="T0" fmla="*/ 2147483647 w 4303"/>
                <a:gd name="T1" fmla="*/ 2147483647 h 5583"/>
                <a:gd name="T2" fmla="*/ 2147483647 w 4303"/>
                <a:gd name="T3" fmla="*/ 2147483647 h 5583"/>
                <a:gd name="T4" fmla="*/ 2147483647 w 4303"/>
                <a:gd name="T5" fmla="*/ 2147483647 h 5583"/>
                <a:gd name="T6" fmla="*/ 2147483647 w 4303"/>
                <a:gd name="T7" fmla="*/ 2147483647 h 5583"/>
                <a:gd name="T8" fmla="*/ 2147483647 w 4303"/>
                <a:gd name="T9" fmla="*/ 2147483647 h 5583"/>
                <a:gd name="T10" fmla="*/ 2147483647 w 4303"/>
                <a:gd name="T11" fmla="*/ 2147483647 h 5583"/>
                <a:gd name="T12" fmla="*/ 2147483647 w 4303"/>
                <a:gd name="T13" fmla="*/ 2147483647 h 5583"/>
                <a:gd name="T14" fmla="*/ 2147483647 w 4303"/>
                <a:gd name="T15" fmla="*/ 2147483647 h 5583"/>
                <a:gd name="T16" fmla="*/ 2147483647 w 4303"/>
                <a:gd name="T17" fmla="*/ 2147483647 h 5583"/>
                <a:gd name="T18" fmla="*/ 2147483647 w 4303"/>
                <a:gd name="T19" fmla="*/ 2147483647 h 5583"/>
                <a:gd name="T20" fmla="*/ 2147483647 w 4303"/>
                <a:gd name="T21" fmla="*/ 2147483647 h 5583"/>
                <a:gd name="T22" fmla="*/ 2147483647 w 4303"/>
                <a:gd name="T23" fmla="*/ 2147483647 h 5583"/>
                <a:gd name="T24" fmla="*/ 2147483647 w 4303"/>
                <a:gd name="T25" fmla="*/ 2147483647 h 5583"/>
                <a:gd name="T26" fmla="*/ 2147483647 w 4303"/>
                <a:gd name="T27" fmla="*/ 2147483647 h 5583"/>
                <a:gd name="T28" fmla="*/ 2147483647 w 4303"/>
                <a:gd name="T29" fmla="*/ 2147483647 h 5583"/>
                <a:gd name="T30" fmla="*/ 2147483647 w 4303"/>
                <a:gd name="T31" fmla="*/ 2147483647 h 5583"/>
                <a:gd name="T32" fmla="*/ 2147483647 w 4303"/>
                <a:gd name="T33" fmla="*/ 2147483647 h 5583"/>
                <a:gd name="T34" fmla="*/ 2147483647 w 4303"/>
                <a:gd name="T35" fmla="*/ 2147483647 h 5583"/>
                <a:gd name="T36" fmla="*/ 2147483647 w 4303"/>
                <a:gd name="T37" fmla="*/ 2147483647 h 5583"/>
                <a:gd name="T38" fmla="*/ 2147483647 w 4303"/>
                <a:gd name="T39" fmla="*/ 2147483647 h 5583"/>
                <a:gd name="T40" fmla="*/ 2147483647 w 4303"/>
                <a:gd name="T41" fmla="*/ 2147483647 h 5583"/>
                <a:gd name="T42" fmla="*/ 2147483647 w 4303"/>
                <a:gd name="T43" fmla="*/ 2147483647 h 5583"/>
                <a:gd name="T44" fmla="*/ 2147483647 w 4303"/>
                <a:gd name="T45" fmla="*/ 2147483647 h 5583"/>
                <a:gd name="T46" fmla="*/ 2147483647 w 4303"/>
                <a:gd name="T47" fmla="*/ 2147483647 h 5583"/>
                <a:gd name="T48" fmla="*/ 2147483647 w 4303"/>
                <a:gd name="T49" fmla="*/ 2147483647 h 5583"/>
                <a:gd name="T50" fmla="*/ 2147483647 w 4303"/>
                <a:gd name="T51" fmla="*/ 2147483647 h 5583"/>
                <a:gd name="T52" fmla="*/ 2147483647 w 4303"/>
                <a:gd name="T53" fmla="*/ 2147483647 h 5583"/>
                <a:gd name="T54" fmla="*/ 2147483647 w 4303"/>
                <a:gd name="T55" fmla="*/ 2147483647 h 5583"/>
                <a:gd name="T56" fmla="*/ 2147483647 w 4303"/>
                <a:gd name="T57" fmla="*/ 2147483647 h 5583"/>
                <a:gd name="T58" fmla="*/ 2147483647 w 4303"/>
                <a:gd name="T59" fmla="*/ 2147483647 h 5583"/>
                <a:gd name="T60" fmla="*/ 2147483647 w 4303"/>
                <a:gd name="T61" fmla="*/ 2147483647 h 5583"/>
                <a:gd name="T62" fmla="*/ 2147483647 w 4303"/>
                <a:gd name="T63" fmla="*/ 2147483647 h 5583"/>
                <a:gd name="T64" fmla="*/ 2147483647 w 4303"/>
                <a:gd name="T65" fmla="*/ 2147483647 h 5583"/>
                <a:gd name="T66" fmla="*/ 2147483647 w 4303"/>
                <a:gd name="T67" fmla="*/ 2147483647 h 5583"/>
                <a:gd name="T68" fmla="*/ 2147483647 w 4303"/>
                <a:gd name="T69" fmla="*/ 2147483647 h 5583"/>
                <a:gd name="T70" fmla="*/ 2147483647 w 4303"/>
                <a:gd name="T71" fmla="*/ 2147483647 h 5583"/>
                <a:gd name="T72" fmla="*/ 2147483647 w 4303"/>
                <a:gd name="T73" fmla="*/ 2147483647 h 5583"/>
                <a:gd name="T74" fmla="*/ 2147483647 w 4303"/>
                <a:gd name="T75" fmla="*/ 2147483647 h 5583"/>
                <a:gd name="T76" fmla="*/ 2147483647 w 4303"/>
                <a:gd name="T77" fmla="*/ 2147483647 h 5583"/>
                <a:gd name="T78" fmla="*/ 2147483647 w 4303"/>
                <a:gd name="T79" fmla="*/ 2147483647 h 5583"/>
                <a:gd name="T80" fmla="*/ 2147483647 w 4303"/>
                <a:gd name="T81" fmla="*/ 2147483647 h 5583"/>
                <a:gd name="T82" fmla="*/ 2147483647 w 4303"/>
                <a:gd name="T83" fmla="*/ 2147483647 h 5583"/>
                <a:gd name="T84" fmla="*/ 2147483647 w 4303"/>
                <a:gd name="T85" fmla="*/ 2147483647 h 5583"/>
                <a:gd name="T86" fmla="*/ 2147483647 w 4303"/>
                <a:gd name="T87" fmla="*/ 2147483647 h 5583"/>
                <a:gd name="T88" fmla="*/ 2147483647 w 4303"/>
                <a:gd name="T89" fmla="*/ 2147483647 h 5583"/>
                <a:gd name="T90" fmla="*/ 2147483647 w 4303"/>
                <a:gd name="T91" fmla="*/ 2147483647 h 5583"/>
                <a:gd name="T92" fmla="*/ 2147483647 w 4303"/>
                <a:gd name="T93" fmla="*/ 2147483647 h 5583"/>
                <a:gd name="T94" fmla="*/ 2147483647 w 4303"/>
                <a:gd name="T95" fmla="*/ 2147483647 h 5583"/>
                <a:gd name="T96" fmla="*/ 2147483647 w 4303"/>
                <a:gd name="T97" fmla="*/ 2147483647 h 5583"/>
                <a:gd name="T98" fmla="*/ 2147483647 w 4303"/>
                <a:gd name="T99" fmla="*/ 2147483647 h 5583"/>
                <a:gd name="T100" fmla="*/ 2147483647 w 4303"/>
                <a:gd name="T101" fmla="*/ 2147483647 h 55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03"/>
                <a:gd name="T154" fmla="*/ 0 h 5583"/>
                <a:gd name="T155" fmla="*/ 4303 w 4303"/>
                <a:gd name="T156" fmla="*/ 5583 h 55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03" h="5583">
                  <a:moveTo>
                    <a:pt x="4301" y="14"/>
                  </a:moveTo>
                  <a:lnTo>
                    <a:pt x="4232" y="102"/>
                  </a:lnTo>
                  <a:cubicBezTo>
                    <a:pt x="4230" y="106"/>
                    <a:pt x="4225" y="106"/>
                    <a:pt x="4221" y="104"/>
                  </a:cubicBezTo>
                  <a:cubicBezTo>
                    <a:pt x="4218" y="101"/>
                    <a:pt x="4217" y="96"/>
                    <a:pt x="4220" y="92"/>
                  </a:cubicBezTo>
                  <a:lnTo>
                    <a:pt x="4288" y="4"/>
                  </a:lnTo>
                  <a:cubicBezTo>
                    <a:pt x="4291" y="0"/>
                    <a:pt x="4296" y="0"/>
                    <a:pt x="4299" y="2"/>
                  </a:cubicBezTo>
                  <a:cubicBezTo>
                    <a:pt x="4303" y="5"/>
                    <a:pt x="4303" y="10"/>
                    <a:pt x="4301" y="14"/>
                  </a:cubicBezTo>
                  <a:close/>
                  <a:moveTo>
                    <a:pt x="4184" y="166"/>
                  </a:moveTo>
                  <a:lnTo>
                    <a:pt x="4115" y="254"/>
                  </a:lnTo>
                  <a:cubicBezTo>
                    <a:pt x="4112" y="258"/>
                    <a:pt x="4107" y="259"/>
                    <a:pt x="4104" y="256"/>
                  </a:cubicBezTo>
                  <a:cubicBezTo>
                    <a:pt x="4100" y="253"/>
                    <a:pt x="4100" y="248"/>
                    <a:pt x="4102" y="245"/>
                  </a:cubicBezTo>
                  <a:lnTo>
                    <a:pt x="4171" y="156"/>
                  </a:lnTo>
                  <a:cubicBezTo>
                    <a:pt x="4174" y="152"/>
                    <a:pt x="4179" y="152"/>
                    <a:pt x="4182" y="154"/>
                  </a:cubicBezTo>
                  <a:cubicBezTo>
                    <a:pt x="4186" y="157"/>
                    <a:pt x="4186" y="162"/>
                    <a:pt x="4184" y="166"/>
                  </a:cubicBezTo>
                  <a:close/>
                  <a:moveTo>
                    <a:pt x="4066" y="318"/>
                  </a:moveTo>
                  <a:lnTo>
                    <a:pt x="3998" y="406"/>
                  </a:lnTo>
                  <a:cubicBezTo>
                    <a:pt x="3995" y="410"/>
                    <a:pt x="3990" y="411"/>
                    <a:pt x="3987" y="408"/>
                  </a:cubicBezTo>
                  <a:cubicBezTo>
                    <a:pt x="3983" y="405"/>
                    <a:pt x="3983" y="400"/>
                    <a:pt x="3985" y="397"/>
                  </a:cubicBezTo>
                  <a:lnTo>
                    <a:pt x="4054" y="308"/>
                  </a:lnTo>
                  <a:cubicBezTo>
                    <a:pt x="4056" y="304"/>
                    <a:pt x="4061" y="304"/>
                    <a:pt x="4065" y="307"/>
                  </a:cubicBezTo>
                  <a:cubicBezTo>
                    <a:pt x="4068" y="309"/>
                    <a:pt x="4069" y="314"/>
                    <a:pt x="4066" y="318"/>
                  </a:cubicBezTo>
                  <a:close/>
                  <a:moveTo>
                    <a:pt x="3949" y="470"/>
                  </a:moveTo>
                  <a:lnTo>
                    <a:pt x="3881" y="559"/>
                  </a:lnTo>
                  <a:cubicBezTo>
                    <a:pt x="3878" y="562"/>
                    <a:pt x="3873" y="563"/>
                    <a:pt x="3870" y="560"/>
                  </a:cubicBezTo>
                  <a:cubicBezTo>
                    <a:pt x="3866" y="557"/>
                    <a:pt x="3865" y="552"/>
                    <a:pt x="3868" y="549"/>
                  </a:cubicBezTo>
                  <a:lnTo>
                    <a:pt x="3937" y="460"/>
                  </a:lnTo>
                  <a:cubicBezTo>
                    <a:pt x="3939" y="457"/>
                    <a:pt x="3944" y="456"/>
                    <a:pt x="3948" y="459"/>
                  </a:cubicBezTo>
                  <a:cubicBezTo>
                    <a:pt x="3951" y="461"/>
                    <a:pt x="3952" y="466"/>
                    <a:pt x="3949" y="470"/>
                  </a:cubicBezTo>
                  <a:close/>
                  <a:moveTo>
                    <a:pt x="3832" y="622"/>
                  </a:moveTo>
                  <a:lnTo>
                    <a:pt x="3764" y="711"/>
                  </a:lnTo>
                  <a:cubicBezTo>
                    <a:pt x="3761" y="714"/>
                    <a:pt x="3756" y="715"/>
                    <a:pt x="3753" y="712"/>
                  </a:cubicBezTo>
                  <a:cubicBezTo>
                    <a:pt x="3749" y="709"/>
                    <a:pt x="3748" y="704"/>
                    <a:pt x="3751" y="701"/>
                  </a:cubicBezTo>
                  <a:lnTo>
                    <a:pt x="3819" y="612"/>
                  </a:lnTo>
                  <a:cubicBezTo>
                    <a:pt x="3822" y="609"/>
                    <a:pt x="3827" y="608"/>
                    <a:pt x="3831" y="611"/>
                  </a:cubicBezTo>
                  <a:cubicBezTo>
                    <a:pt x="3834" y="613"/>
                    <a:pt x="3835" y="618"/>
                    <a:pt x="3832" y="622"/>
                  </a:cubicBezTo>
                  <a:close/>
                  <a:moveTo>
                    <a:pt x="3715" y="774"/>
                  </a:moveTo>
                  <a:lnTo>
                    <a:pt x="3647" y="863"/>
                  </a:lnTo>
                  <a:cubicBezTo>
                    <a:pt x="3644" y="866"/>
                    <a:pt x="3639" y="867"/>
                    <a:pt x="3635" y="864"/>
                  </a:cubicBezTo>
                  <a:cubicBezTo>
                    <a:pt x="3632" y="862"/>
                    <a:pt x="3631" y="857"/>
                    <a:pt x="3634" y="853"/>
                  </a:cubicBezTo>
                  <a:lnTo>
                    <a:pt x="3702" y="764"/>
                  </a:lnTo>
                  <a:cubicBezTo>
                    <a:pt x="3705" y="761"/>
                    <a:pt x="3710" y="760"/>
                    <a:pt x="3713" y="763"/>
                  </a:cubicBezTo>
                  <a:cubicBezTo>
                    <a:pt x="3717" y="766"/>
                    <a:pt x="3718" y="771"/>
                    <a:pt x="3715" y="774"/>
                  </a:cubicBezTo>
                  <a:close/>
                  <a:moveTo>
                    <a:pt x="3598" y="926"/>
                  </a:moveTo>
                  <a:lnTo>
                    <a:pt x="3529" y="1015"/>
                  </a:lnTo>
                  <a:cubicBezTo>
                    <a:pt x="3527" y="1018"/>
                    <a:pt x="3522" y="1019"/>
                    <a:pt x="3518" y="1016"/>
                  </a:cubicBezTo>
                  <a:cubicBezTo>
                    <a:pt x="3515" y="1014"/>
                    <a:pt x="3514" y="1009"/>
                    <a:pt x="3517" y="1005"/>
                  </a:cubicBezTo>
                  <a:lnTo>
                    <a:pt x="3585" y="916"/>
                  </a:lnTo>
                  <a:cubicBezTo>
                    <a:pt x="3588" y="913"/>
                    <a:pt x="3593" y="912"/>
                    <a:pt x="3596" y="915"/>
                  </a:cubicBezTo>
                  <a:cubicBezTo>
                    <a:pt x="3600" y="918"/>
                    <a:pt x="3600" y="923"/>
                    <a:pt x="3598" y="926"/>
                  </a:cubicBezTo>
                  <a:close/>
                  <a:moveTo>
                    <a:pt x="3481" y="1078"/>
                  </a:moveTo>
                  <a:lnTo>
                    <a:pt x="3412" y="1167"/>
                  </a:lnTo>
                  <a:cubicBezTo>
                    <a:pt x="3410" y="1171"/>
                    <a:pt x="3405" y="1171"/>
                    <a:pt x="3401" y="1169"/>
                  </a:cubicBezTo>
                  <a:cubicBezTo>
                    <a:pt x="3398" y="1166"/>
                    <a:pt x="3397" y="1161"/>
                    <a:pt x="3400" y="1157"/>
                  </a:cubicBezTo>
                  <a:lnTo>
                    <a:pt x="3468" y="1069"/>
                  </a:lnTo>
                  <a:cubicBezTo>
                    <a:pt x="3471" y="1065"/>
                    <a:pt x="3476" y="1064"/>
                    <a:pt x="3479" y="1067"/>
                  </a:cubicBezTo>
                  <a:cubicBezTo>
                    <a:pt x="3483" y="1070"/>
                    <a:pt x="3483" y="1075"/>
                    <a:pt x="3481" y="1078"/>
                  </a:cubicBezTo>
                  <a:close/>
                  <a:moveTo>
                    <a:pt x="3363" y="1230"/>
                  </a:moveTo>
                  <a:lnTo>
                    <a:pt x="3295" y="1319"/>
                  </a:lnTo>
                  <a:cubicBezTo>
                    <a:pt x="3292" y="1323"/>
                    <a:pt x="3287" y="1323"/>
                    <a:pt x="3284" y="1321"/>
                  </a:cubicBezTo>
                  <a:cubicBezTo>
                    <a:pt x="3280" y="1318"/>
                    <a:pt x="3280" y="1313"/>
                    <a:pt x="3282" y="1309"/>
                  </a:cubicBezTo>
                  <a:lnTo>
                    <a:pt x="3351" y="1221"/>
                  </a:lnTo>
                  <a:cubicBezTo>
                    <a:pt x="3353" y="1217"/>
                    <a:pt x="3359" y="1217"/>
                    <a:pt x="3362" y="1219"/>
                  </a:cubicBezTo>
                  <a:cubicBezTo>
                    <a:pt x="3366" y="1222"/>
                    <a:pt x="3366" y="1227"/>
                    <a:pt x="3363" y="1230"/>
                  </a:cubicBezTo>
                  <a:close/>
                  <a:moveTo>
                    <a:pt x="3246" y="1383"/>
                  </a:moveTo>
                  <a:lnTo>
                    <a:pt x="3178" y="1471"/>
                  </a:lnTo>
                  <a:cubicBezTo>
                    <a:pt x="3175" y="1475"/>
                    <a:pt x="3170" y="1475"/>
                    <a:pt x="3167" y="1473"/>
                  </a:cubicBezTo>
                  <a:cubicBezTo>
                    <a:pt x="3163" y="1470"/>
                    <a:pt x="3163" y="1465"/>
                    <a:pt x="3165" y="1462"/>
                  </a:cubicBezTo>
                  <a:lnTo>
                    <a:pt x="3234" y="1373"/>
                  </a:lnTo>
                  <a:cubicBezTo>
                    <a:pt x="3236" y="1369"/>
                    <a:pt x="3241" y="1369"/>
                    <a:pt x="3245" y="1371"/>
                  </a:cubicBezTo>
                  <a:cubicBezTo>
                    <a:pt x="3248" y="1374"/>
                    <a:pt x="3249" y="1379"/>
                    <a:pt x="3246" y="1383"/>
                  </a:cubicBezTo>
                  <a:close/>
                  <a:moveTo>
                    <a:pt x="3129" y="1535"/>
                  </a:moveTo>
                  <a:lnTo>
                    <a:pt x="3061" y="1623"/>
                  </a:lnTo>
                  <a:cubicBezTo>
                    <a:pt x="3058" y="1627"/>
                    <a:pt x="3053" y="1628"/>
                    <a:pt x="3050" y="1625"/>
                  </a:cubicBezTo>
                  <a:cubicBezTo>
                    <a:pt x="3046" y="1622"/>
                    <a:pt x="3045" y="1617"/>
                    <a:pt x="3048" y="1614"/>
                  </a:cubicBezTo>
                  <a:lnTo>
                    <a:pt x="3116" y="1525"/>
                  </a:lnTo>
                  <a:cubicBezTo>
                    <a:pt x="3119" y="1521"/>
                    <a:pt x="3124" y="1521"/>
                    <a:pt x="3128" y="1523"/>
                  </a:cubicBezTo>
                  <a:cubicBezTo>
                    <a:pt x="3131" y="1526"/>
                    <a:pt x="3132" y="1531"/>
                    <a:pt x="3129" y="1535"/>
                  </a:cubicBezTo>
                  <a:close/>
                  <a:moveTo>
                    <a:pt x="3012" y="1687"/>
                  </a:moveTo>
                  <a:lnTo>
                    <a:pt x="2944" y="1776"/>
                  </a:lnTo>
                  <a:cubicBezTo>
                    <a:pt x="2941" y="1779"/>
                    <a:pt x="2936" y="1780"/>
                    <a:pt x="2932" y="1777"/>
                  </a:cubicBezTo>
                  <a:cubicBezTo>
                    <a:pt x="2929" y="1774"/>
                    <a:pt x="2928" y="1769"/>
                    <a:pt x="2931" y="1766"/>
                  </a:cubicBezTo>
                  <a:lnTo>
                    <a:pt x="2999" y="1677"/>
                  </a:lnTo>
                  <a:cubicBezTo>
                    <a:pt x="3002" y="1674"/>
                    <a:pt x="3007" y="1673"/>
                    <a:pt x="3011" y="1676"/>
                  </a:cubicBezTo>
                  <a:cubicBezTo>
                    <a:pt x="3014" y="1678"/>
                    <a:pt x="3015" y="1683"/>
                    <a:pt x="3012" y="1687"/>
                  </a:cubicBezTo>
                  <a:close/>
                  <a:moveTo>
                    <a:pt x="2895" y="1839"/>
                  </a:moveTo>
                  <a:lnTo>
                    <a:pt x="2827" y="1928"/>
                  </a:lnTo>
                  <a:cubicBezTo>
                    <a:pt x="2824" y="1931"/>
                    <a:pt x="2819" y="1932"/>
                    <a:pt x="2815" y="1929"/>
                  </a:cubicBezTo>
                  <a:cubicBezTo>
                    <a:pt x="2812" y="1926"/>
                    <a:pt x="2811" y="1921"/>
                    <a:pt x="2814" y="1918"/>
                  </a:cubicBezTo>
                  <a:lnTo>
                    <a:pt x="2882" y="1829"/>
                  </a:lnTo>
                  <a:cubicBezTo>
                    <a:pt x="2885" y="1826"/>
                    <a:pt x="2890" y="1825"/>
                    <a:pt x="2893" y="1828"/>
                  </a:cubicBezTo>
                  <a:cubicBezTo>
                    <a:pt x="2897" y="1830"/>
                    <a:pt x="2898" y="1835"/>
                    <a:pt x="2895" y="1839"/>
                  </a:cubicBezTo>
                  <a:close/>
                  <a:moveTo>
                    <a:pt x="2778" y="1991"/>
                  </a:moveTo>
                  <a:lnTo>
                    <a:pt x="2709" y="2080"/>
                  </a:lnTo>
                  <a:cubicBezTo>
                    <a:pt x="2707" y="2083"/>
                    <a:pt x="2702" y="2084"/>
                    <a:pt x="2698" y="2081"/>
                  </a:cubicBezTo>
                  <a:cubicBezTo>
                    <a:pt x="2695" y="2079"/>
                    <a:pt x="2694" y="2074"/>
                    <a:pt x="2697" y="2070"/>
                  </a:cubicBezTo>
                  <a:lnTo>
                    <a:pt x="2765" y="1981"/>
                  </a:lnTo>
                  <a:cubicBezTo>
                    <a:pt x="2768" y="1978"/>
                    <a:pt x="2773" y="1977"/>
                    <a:pt x="2776" y="1980"/>
                  </a:cubicBezTo>
                  <a:cubicBezTo>
                    <a:pt x="2780" y="1983"/>
                    <a:pt x="2780" y="1988"/>
                    <a:pt x="2778" y="1991"/>
                  </a:cubicBezTo>
                  <a:close/>
                  <a:moveTo>
                    <a:pt x="2661" y="2143"/>
                  </a:moveTo>
                  <a:lnTo>
                    <a:pt x="2592" y="2232"/>
                  </a:lnTo>
                  <a:cubicBezTo>
                    <a:pt x="2590" y="2235"/>
                    <a:pt x="2585" y="2236"/>
                    <a:pt x="2581" y="2233"/>
                  </a:cubicBezTo>
                  <a:cubicBezTo>
                    <a:pt x="2578" y="2231"/>
                    <a:pt x="2577" y="2226"/>
                    <a:pt x="2580" y="2222"/>
                  </a:cubicBezTo>
                  <a:lnTo>
                    <a:pt x="2648" y="2133"/>
                  </a:lnTo>
                  <a:cubicBezTo>
                    <a:pt x="2651" y="2130"/>
                    <a:pt x="2656" y="2129"/>
                    <a:pt x="2659" y="2132"/>
                  </a:cubicBezTo>
                  <a:cubicBezTo>
                    <a:pt x="2663" y="2135"/>
                    <a:pt x="2663" y="2140"/>
                    <a:pt x="2661" y="2143"/>
                  </a:cubicBezTo>
                  <a:close/>
                  <a:moveTo>
                    <a:pt x="2543" y="2295"/>
                  </a:moveTo>
                  <a:lnTo>
                    <a:pt x="2475" y="2384"/>
                  </a:lnTo>
                  <a:cubicBezTo>
                    <a:pt x="2472" y="2388"/>
                    <a:pt x="2467" y="2388"/>
                    <a:pt x="2464" y="2385"/>
                  </a:cubicBezTo>
                  <a:cubicBezTo>
                    <a:pt x="2460" y="2383"/>
                    <a:pt x="2460" y="2378"/>
                    <a:pt x="2462" y="2374"/>
                  </a:cubicBezTo>
                  <a:lnTo>
                    <a:pt x="2531" y="2286"/>
                  </a:lnTo>
                  <a:cubicBezTo>
                    <a:pt x="2533" y="2282"/>
                    <a:pt x="2538" y="2281"/>
                    <a:pt x="2542" y="2284"/>
                  </a:cubicBezTo>
                  <a:cubicBezTo>
                    <a:pt x="2545" y="2287"/>
                    <a:pt x="2546" y="2292"/>
                    <a:pt x="2543" y="2295"/>
                  </a:cubicBezTo>
                  <a:close/>
                  <a:moveTo>
                    <a:pt x="2426" y="2447"/>
                  </a:moveTo>
                  <a:lnTo>
                    <a:pt x="2358" y="2536"/>
                  </a:lnTo>
                  <a:cubicBezTo>
                    <a:pt x="2355" y="2540"/>
                    <a:pt x="2350" y="2540"/>
                    <a:pt x="2347" y="2538"/>
                  </a:cubicBezTo>
                  <a:cubicBezTo>
                    <a:pt x="2343" y="2535"/>
                    <a:pt x="2343" y="2530"/>
                    <a:pt x="2345" y="2526"/>
                  </a:cubicBezTo>
                  <a:lnTo>
                    <a:pt x="2414" y="2438"/>
                  </a:lnTo>
                  <a:cubicBezTo>
                    <a:pt x="2416" y="2434"/>
                    <a:pt x="2421" y="2434"/>
                    <a:pt x="2425" y="2436"/>
                  </a:cubicBezTo>
                  <a:cubicBezTo>
                    <a:pt x="2428" y="2439"/>
                    <a:pt x="2429" y="2444"/>
                    <a:pt x="2426" y="2447"/>
                  </a:cubicBezTo>
                  <a:close/>
                  <a:moveTo>
                    <a:pt x="2309" y="2600"/>
                  </a:moveTo>
                  <a:lnTo>
                    <a:pt x="2241" y="2688"/>
                  </a:lnTo>
                  <a:cubicBezTo>
                    <a:pt x="2238" y="2692"/>
                    <a:pt x="2233" y="2692"/>
                    <a:pt x="2230" y="2690"/>
                  </a:cubicBezTo>
                  <a:cubicBezTo>
                    <a:pt x="2226" y="2687"/>
                    <a:pt x="2225" y="2682"/>
                    <a:pt x="2228" y="2679"/>
                  </a:cubicBezTo>
                  <a:lnTo>
                    <a:pt x="2296" y="2590"/>
                  </a:lnTo>
                  <a:cubicBezTo>
                    <a:pt x="2299" y="2586"/>
                    <a:pt x="2304" y="2586"/>
                    <a:pt x="2308" y="2588"/>
                  </a:cubicBezTo>
                  <a:cubicBezTo>
                    <a:pt x="2311" y="2591"/>
                    <a:pt x="2312" y="2596"/>
                    <a:pt x="2309" y="2600"/>
                  </a:cubicBezTo>
                  <a:close/>
                  <a:moveTo>
                    <a:pt x="2192" y="2752"/>
                  </a:moveTo>
                  <a:lnTo>
                    <a:pt x="2124" y="2840"/>
                  </a:lnTo>
                  <a:cubicBezTo>
                    <a:pt x="2121" y="2844"/>
                    <a:pt x="2116" y="2845"/>
                    <a:pt x="2112" y="2842"/>
                  </a:cubicBezTo>
                  <a:cubicBezTo>
                    <a:pt x="2109" y="2839"/>
                    <a:pt x="2108" y="2834"/>
                    <a:pt x="2111" y="2831"/>
                  </a:cubicBezTo>
                  <a:lnTo>
                    <a:pt x="2179" y="2742"/>
                  </a:lnTo>
                  <a:cubicBezTo>
                    <a:pt x="2182" y="2738"/>
                    <a:pt x="2187" y="2738"/>
                    <a:pt x="2191" y="2740"/>
                  </a:cubicBezTo>
                  <a:cubicBezTo>
                    <a:pt x="2194" y="2743"/>
                    <a:pt x="2195" y="2748"/>
                    <a:pt x="2192" y="2752"/>
                  </a:cubicBezTo>
                  <a:close/>
                  <a:moveTo>
                    <a:pt x="2075" y="2904"/>
                  </a:moveTo>
                  <a:lnTo>
                    <a:pt x="2006" y="2993"/>
                  </a:lnTo>
                  <a:cubicBezTo>
                    <a:pt x="2004" y="2996"/>
                    <a:pt x="1999" y="2997"/>
                    <a:pt x="1995" y="2994"/>
                  </a:cubicBezTo>
                  <a:cubicBezTo>
                    <a:pt x="1992" y="2991"/>
                    <a:pt x="1991" y="2986"/>
                    <a:pt x="1994" y="2983"/>
                  </a:cubicBezTo>
                  <a:lnTo>
                    <a:pt x="2062" y="2894"/>
                  </a:lnTo>
                  <a:cubicBezTo>
                    <a:pt x="2065" y="2891"/>
                    <a:pt x="2070" y="2890"/>
                    <a:pt x="2073" y="2893"/>
                  </a:cubicBezTo>
                  <a:cubicBezTo>
                    <a:pt x="2077" y="2895"/>
                    <a:pt x="2078" y="2900"/>
                    <a:pt x="2075" y="2904"/>
                  </a:cubicBezTo>
                  <a:close/>
                  <a:moveTo>
                    <a:pt x="1958" y="3056"/>
                  </a:moveTo>
                  <a:lnTo>
                    <a:pt x="1889" y="3145"/>
                  </a:lnTo>
                  <a:cubicBezTo>
                    <a:pt x="1887" y="3148"/>
                    <a:pt x="1882" y="3149"/>
                    <a:pt x="1878" y="3146"/>
                  </a:cubicBezTo>
                  <a:cubicBezTo>
                    <a:pt x="1875" y="3143"/>
                    <a:pt x="1874" y="3138"/>
                    <a:pt x="1877" y="3135"/>
                  </a:cubicBezTo>
                  <a:lnTo>
                    <a:pt x="1945" y="3046"/>
                  </a:lnTo>
                  <a:cubicBezTo>
                    <a:pt x="1948" y="3043"/>
                    <a:pt x="1953" y="3042"/>
                    <a:pt x="1956" y="3045"/>
                  </a:cubicBezTo>
                  <a:cubicBezTo>
                    <a:pt x="1960" y="3047"/>
                    <a:pt x="1960" y="3052"/>
                    <a:pt x="1958" y="3056"/>
                  </a:cubicBezTo>
                  <a:close/>
                  <a:moveTo>
                    <a:pt x="1841" y="3208"/>
                  </a:moveTo>
                  <a:lnTo>
                    <a:pt x="1772" y="3297"/>
                  </a:lnTo>
                  <a:cubicBezTo>
                    <a:pt x="1769" y="3300"/>
                    <a:pt x="1764" y="3301"/>
                    <a:pt x="1761" y="3298"/>
                  </a:cubicBezTo>
                  <a:cubicBezTo>
                    <a:pt x="1757" y="3296"/>
                    <a:pt x="1757" y="3290"/>
                    <a:pt x="1760" y="3287"/>
                  </a:cubicBezTo>
                  <a:lnTo>
                    <a:pt x="1828" y="3198"/>
                  </a:lnTo>
                  <a:cubicBezTo>
                    <a:pt x="1831" y="3195"/>
                    <a:pt x="1836" y="3194"/>
                    <a:pt x="1839" y="3197"/>
                  </a:cubicBezTo>
                  <a:cubicBezTo>
                    <a:pt x="1843" y="3199"/>
                    <a:pt x="1843" y="3205"/>
                    <a:pt x="1841" y="3208"/>
                  </a:cubicBezTo>
                  <a:close/>
                  <a:moveTo>
                    <a:pt x="1723" y="3360"/>
                  </a:moveTo>
                  <a:lnTo>
                    <a:pt x="1655" y="3449"/>
                  </a:lnTo>
                  <a:cubicBezTo>
                    <a:pt x="1652" y="3452"/>
                    <a:pt x="1647" y="3453"/>
                    <a:pt x="1644" y="3450"/>
                  </a:cubicBezTo>
                  <a:cubicBezTo>
                    <a:pt x="1640" y="3448"/>
                    <a:pt x="1640" y="3443"/>
                    <a:pt x="1642" y="3439"/>
                  </a:cubicBezTo>
                  <a:lnTo>
                    <a:pt x="1711" y="3350"/>
                  </a:lnTo>
                  <a:cubicBezTo>
                    <a:pt x="1713" y="3347"/>
                    <a:pt x="1718" y="3346"/>
                    <a:pt x="1722" y="3349"/>
                  </a:cubicBezTo>
                  <a:cubicBezTo>
                    <a:pt x="1725" y="3352"/>
                    <a:pt x="1726" y="3357"/>
                    <a:pt x="1723" y="3360"/>
                  </a:cubicBezTo>
                  <a:close/>
                  <a:moveTo>
                    <a:pt x="1606" y="3512"/>
                  </a:moveTo>
                  <a:lnTo>
                    <a:pt x="1538" y="3601"/>
                  </a:lnTo>
                  <a:cubicBezTo>
                    <a:pt x="1535" y="3604"/>
                    <a:pt x="1530" y="3605"/>
                    <a:pt x="1527" y="3602"/>
                  </a:cubicBezTo>
                  <a:cubicBezTo>
                    <a:pt x="1523" y="3600"/>
                    <a:pt x="1523" y="3595"/>
                    <a:pt x="1525" y="3591"/>
                  </a:cubicBezTo>
                  <a:lnTo>
                    <a:pt x="1594" y="3502"/>
                  </a:lnTo>
                  <a:cubicBezTo>
                    <a:pt x="1596" y="3499"/>
                    <a:pt x="1601" y="3498"/>
                    <a:pt x="1605" y="3501"/>
                  </a:cubicBezTo>
                  <a:cubicBezTo>
                    <a:pt x="1608" y="3504"/>
                    <a:pt x="1609" y="3509"/>
                    <a:pt x="1606" y="3512"/>
                  </a:cubicBezTo>
                  <a:close/>
                  <a:moveTo>
                    <a:pt x="1489" y="3664"/>
                  </a:moveTo>
                  <a:lnTo>
                    <a:pt x="1421" y="3753"/>
                  </a:lnTo>
                  <a:cubicBezTo>
                    <a:pt x="1418" y="3757"/>
                    <a:pt x="1413" y="3757"/>
                    <a:pt x="1410" y="3755"/>
                  </a:cubicBezTo>
                  <a:cubicBezTo>
                    <a:pt x="1406" y="3752"/>
                    <a:pt x="1405" y="3747"/>
                    <a:pt x="1408" y="3743"/>
                  </a:cubicBezTo>
                  <a:lnTo>
                    <a:pt x="1476" y="3655"/>
                  </a:lnTo>
                  <a:cubicBezTo>
                    <a:pt x="1479" y="3651"/>
                    <a:pt x="1484" y="3650"/>
                    <a:pt x="1488" y="3653"/>
                  </a:cubicBezTo>
                  <a:cubicBezTo>
                    <a:pt x="1491" y="3656"/>
                    <a:pt x="1492" y="3661"/>
                    <a:pt x="1489" y="3664"/>
                  </a:cubicBezTo>
                  <a:close/>
                  <a:moveTo>
                    <a:pt x="1372" y="3816"/>
                  </a:moveTo>
                  <a:lnTo>
                    <a:pt x="1304" y="3905"/>
                  </a:lnTo>
                  <a:cubicBezTo>
                    <a:pt x="1301" y="3909"/>
                    <a:pt x="1296" y="3909"/>
                    <a:pt x="1292" y="3907"/>
                  </a:cubicBezTo>
                  <a:cubicBezTo>
                    <a:pt x="1289" y="3904"/>
                    <a:pt x="1288" y="3899"/>
                    <a:pt x="1291" y="3895"/>
                  </a:cubicBezTo>
                  <a:lnTo>
                    <a:pt x="1359" y="3807"/>
                  </a:lnTo>
                  <a:cubicBezTo>
                    <a:pt x="1362" y="3803"/>
                    <a:pt x="1367" y="3803"/>
                    <a:pt x="1370" y="3805"/>
                  </a:cubicBezTo>
                  <a:cubicBezTo>
                    <a:pt x="1374" y="3808"/>
                    <a:pt x="1375" y="3813"/>
                    <a:pt x="1372" y="3816"/>
                  </a:cubicBezTo>
                  <a:close/>
                  <a:moveTo>
                    <a:pt x="1255" y="3969"/>
                  </a:moveTo>
                  <a:lnTo>
                    <a:pt x="1186" y="4057"/>
                  </a:lnTo>
                  <a:cubicBezTo>
                    <a:pt x="1184" y="4061"/>
                    <a:pt x="1179" y="4062"/>
                    <a:pt x="1175" y="4059"/>
                  </a:cubicBezTo>
                  <a:cubicBezTo>
                    <a:pt x="1172" y="4056"/>
                    <a:pt x="1171" y="4051"/>
                    <a:pt x="1174" y="4048"/>
                  </a:cubicBezTo>
                  <a:lnTo>
                    <a:pt x="1242" y="3959"/>
                  </a:lnTo>
                  <a:cubicBezTo>
                    <a:pt x="1245" y="3955"/>
                    <a:pt x="1250" y="3955"/>
                    <a:pt x="1253" y="3957"/>
                  </a:cubicBezTo>
                  <a:cubicBezTo>
                    <a:pt x="1257" y="3960"/>
                    <a:pt x="1257" y="3965"/>
                    <a:pt x="1255" y="3969"/>
                  </a:cubicBezTo>
                  <a:close/>
                  <a:moveTo>
                    <a:pt x="1138" y="4121"/>
                  </a:moveTo>
                  <a:lnTo>
                    <a:pt x="1069" y="4209"/>
                  </a:lnTo>
                  <a:cubicBezTo>
                    <a:pt x="1067" y="4213"/>
                    <a:pt x="1062" y="4214"/>
                    <a:pt x="1058" y="4211"/>
                  </a:cubicBezTo>
                  <a:cubicBezTo>
                    <a:pt x="1055" y="4208"/>
                    <a:pt x="1054" y="4203"/>
                    <a:pt x="1057" y="4200"/>
                  </a:cubicBezTo>
                  <a:lnTo>
                    <a:pt x="1125" y="4111"/>
                  </a:lnTo>
                  <a:cubicBezTo>
                    <a:pt x="1128" y="4107"/>
                    <a:pt x="1133" y="4107"/>
                    <a:pt x="1136" y="4110"/>
                  </a:cubicBezTo>
                  <a:cubicBezTo>
                    <a:pt x="1140" y="4112"/>
                    <a:pt x="1140" y="4117"/>
                    <a:pt x="1138" y="4121"/>
                  </a:cubicBezTo>
                  <a:close/>
                  <a:moveTo>
                    <a:pt x="1020" y="4273"/>
                  </a:moveTo>
                  <a:lnTo>
                    <a:pt x="952" y="4362"/>
                  </a:lnTo>
                  <a:cubicBezTo>
                    <a:pt x="949" y="4365"/>
                    <a:pt x="944" y="4366"/>
                    <a:pt x="941" y="4363"/>
                  </a:cubicBezTo>
                  <a:cubicBezTo>
                    <a:pt x="937" y="4360"/>
                    <a:pt x="937" y="4355"/>
                    <a:pt x="939" y="4352"/>
                  </a:cubicBezTo>
                  <a:lnTo>
                    <a:pt x="1008" y="4263"/>
                  </a:lnTo>
                  <a:cubicBezTo>
                    <a:pt x="1011" y="4260"/>
                    <a:pt x="1016" y="4259"/>
                    <a:pt x="1019" y="4262"/>
                  </a:cubicBezTo>
                  <a:cubicBezTo>
                    <a:pt x="1023" y="4264"/>
                    <a:pt x="1023" y="4269"/>
                    <a:pt x="1020" y="4273"/>
                  </a:cubicBezTo>
                  <a:close/>
                  <a:moveTo>
                    <a:pt x="903" y="4425"/>
                  </a:moveTo>
                  <a:lnTo>
                    <a:pt x="835" y="4514"/>
                  </a:lnTo>
                  <a:cubicBezTo>
                    <a:pt x="832" y="4517"/>
                    <a:pt x="827" y="4518"/>
                    <a:pt x="824" y="4515"/>
                  </a:cubicBezTo>
                  <a:cubicBezTo>
                    <a:pt x="820" y="4512"/>
                    <a:pt x="820" y="4507"/>
                    <a:pt x="822" y="4504"/>
                  </a:cubicBezTo>
                  <a:lnTo>
                    <a:pt x="891" y="4415"/>
                  </a:lnTo>
                  <a:cubicBezTo>
                    <a:pt x="893" y="4412"/>
                    <a:pt x="898" y="4411"/>
                    <a:pt x="902" y="4414"/>
                  </a:cubicBezTo>
                  <a:cubicBezTo>
                    <a:pt x="905" y="4416"/>
                    <a:pt x="906" y="4421"/>
                    <a:pt x="903" y="4425"/>
                  </a:cubicBezTo>
                  <a:close/>
                  <a:moveTo>
                    <a:pt x="786" y="4577"/>
                  </a:moveTo>
                  <a:lnTo>
                    <a:pt x="718" y="4666"/>
                  </a:lnTo>
                  <a:cubicBezTo>
                    <a:pt x="715" y="4669"/>
                    <a:pt x="710" y="4670"/>
                    <a:pt x="707" y="4667"/>
                  </a:cubicBezTo>
                  <a:cubicBezTo>
                    <a:pt x="703" y="4665"/>
                    <a:pt x="702" y="4660"/>
                    <a:pt x="705" y="4656"/>
                  </a:cubicBezTo>
                  <a:lnTo>
                    <a:pt x="774" y="4567"/>
                  </a:lnTo>
                  <a:cubicBezTo>
                    <a:pt x="776" y="4564"/>
                    <a:pt x="781" y="4563"/>
                    <a:pt x="785" y="4566"/>
                  </a:cubicBezTo>
                  <a:cubicBezTo>
                    <a:pt x="788" y="4569"/>
                    <a:pt x="789" y="4574"/>
                    <a:pt x="786" y="4577"/>
                  </a:cubicBezTo>
                  <a:close/>
                  <a:moveTo>
                    <a:pt x="669" y="4729"/>
                  </a:moveTo>
                  <a:lnTo>
                    <a:pt x="601" y="4818"/>
                  </a:lnTo>
                  <a:cubicBezTo>
                    <a:pt x="598" y="4821"/>
                    <a:pt x="593" y="4822"/>
                    <a:pt x="589" y="4819"/>
                  </a:cubicBezTo>
                  <a:cubicBezTo>
                    <a:pt x="586" y="4817"/>
                    <a:pt x="585" y="4812"/>
                    <a:pt x="588" y="4808"/>
                  </a:cubicBezTo>
                  <a:lnTo>
                    <a:pt x="656" y="4719"/>
                  </a:lnTo>
                  <a:cubicBezTo>
                    <a:pt x="659" y="4716"/>
                    <a:pt x="664" y="4715"/>
                    <a:pt x="668" y="4718"/>
                  </a:cubicBezTo>
                  <a:cubicBezTo>
                    <a:pt x="671" y="4721"/>
                    <a:pt x="672" y="4726"/>
                    <a:pt x="669" y="4729"/>
                  </a:cubicBezTo>
                  <a:close/>
                  <a:moveTo>
                    <a:pt x="552" y="4881"/>
                  </a:moveTo>
                  <a:lnTo>
                    <a:pt x="484" y="4970"/>
                  </a:lnTo>
                  <a:cubicBezTo>
                    <a:pt x="481" y="4974"/>
                    <a:pt x="476" y="4974"/>
                    <a:pt x="472" y="4972"/>
                  </a:cubicBezTo>
                  <a:cubicBezTo>
                    <a:pt x="469" y="4969"/>
                    <a:pt x="468" y="4964"/>
                    <a:pt x="471" y="4960"/>
                  </a:cubicBezTo>
                  <a:lnTo>
                    <a:pt x="539" y="4872"/>
                  </a:lnTo>
                  <a:cubicBezTo>
                    <a:pt x="542" y="4868"/>
                    <a:pt x="547" y="4867"/>
                    <a:pt x="550" y="4870"/>
                  </a:cubicBezTo>
                  <a:cubicBezTo>
                    <a:pt x="554" y="4873"/>
                    <a:pt x="555" y="4878"/>
                    <a:pt x="552" y="4881"/>
                  </a:cubicBezTo>
                  <a:close/>
                  <a:moveTo>
                    <a:pt x="435" y="5033"/>
                  </a:moveTo>
                  <a:lnTo>
                    <a:pt x="366" y="5122"/>
                  </a:lnTo>
                  <a:cubicBezTo>
                    <a:pt x="364" y="5126"/>
                    <a:pt x="359" y="5126"/>
                    <a:pt x="355" y="5124"/>
                  </a:cubicBezTo>
                  <a:cubicBezTo>
                    <a:pt x="352" y="5121"/>
                    <a:pt x="351" y="5116"/>
                    <a:pt x="354" y="5112"/>
                  </a:cubicBezTo>
                  <a:lnTo>
                    <a:pt x="422" y="5024"/>
                  </a:lnTo>
                  <a:cubicBezTo>
                    <a:pt x="425" y="5020"/>
                    <a:pt x="430" y="5020"/>
                    <a:pt x="433" y="5022"/>
                  </a:cubicBezTo>
                  <a:cubicBezTo>
                    <a:pt x="437" y="5025"/>
                    <a:pt x="437" y="5030"/>
                    <a:pt x="435" y="5033"/>
                  </a:cubicBezTo>
                  <a:close/>
                  <a:moveTo>
                    <a:pt x="318" y="5186"/>
                  </a:moveTo>
                  <a:lnTo>
                    <a:pt x="249" y="5274"/>
                  </a:lnTo>
                  <a:cubicBezTo>
                    <a:pt x="247" y="5278"/>
                    <a:pt x="242" y="5278"/>
                    <a:pt x="238" y="5276"/>
                  </a:cubicBezTo>
                  <a:cubicBezTo>
                    <a:pt x="235" y="5273"/>
                    <a:pt x="234" y="5268"/>
                    <a:pt x="237" y="5265"/>
                  </a:cubicBezTo>
                  <a:lnTo>
                    <a:pt x="305" y="5176"/>
                  </a:lnTo>
                  <a:cubicBezTo>
                    <a:pt x="308" y="5172"/>
                    <a:pt x="313" y="5172"/>
                    <a:pt x="316" y="5174"/>
                  </a:cubicBezTo>
                  <a:cubicBezTo>
                    <a:pt x="320" y="5177"/>
                    <a:pt x="320" y="5182"/>
                    <a:pt x="318" y="5186"/>
                  </a:cubicBezTo>
                  <a:close/>
                  <a:moveTo>
                    <a:pt x="200" y="5338"/>
                  </a:moveTo>
                  <a:lnTo>
                    <a:pt x="132" y="5426"/>
                  </a:lnTo>
                  <a:cubicBezTo>
                    <a:pt x="129" y="5430"/>
                    <a:pt x="124" y="5431"/>
                    <a:pt x="121" y="5428"/>
                  </a:cubicBezTo>
                  <a:cubicBezTo>
                    <a:pt x="117" y="5425"/>
                    <a:pt x="117" y="5420"/>
                    <a:pt x="119" y="5417"/>
                  </a:cubicBezTo>
                  <a:lnTo>
                    <a:pt x="188" y="5328"/>
                  </a:lnTo>
                  <a:cubicBezTo>
                    <a:pt x="190" y="5324"/>
                    <a:pt x="195" y="5324"/>
                    <a:pt x="199" y="5326"/>
                  </a:cubicBezTo>
                  <a:cubicBezTo>
                    <a:pt x="202" y="5329"/>
                    <a:pt x="203" y="5334"/>
                    <a:pt x="200" y="5338"/>
                  </a:cubicBezTo>
                  <a:close/>
                  <a:moveTo>
                    <a:pt x="83" y="5490"/>
                  </a:moveTo>
                  <a:lnTo>
                    <a:pt x="15" y="5579"/>
                  </a:lnTo>
                  <a:cubicBezTo>
                    <a:pt x="12" y="5582"/>
                    <a:pt x="7" y="5583"/>
                    <a:pt x="4" y="5580"/>
                  </a:cubicBezTo>
                  <a:cubicBezTo>
                    <a:pt x="0" y="5577"/>
                    <a:pt x="0" y="5572"/>
                    <a:pt x="2" y="5569"/>
                  </a:cubicBezTo>
                  <a:lnTo>
                    <a:pt x="71" y="5480"/>
                  </a:lnTo>
                  <a:cubicBezTo>
                    <a:pt x="73" y="5477"/>
                    <a:pt x="78" y="5476"/>
                    <a:pt x="82" y="5479"/>
                  </a:cubicBezTo>
                  <a:cubicBezTo>
                    <a:pt x="85" y="5481"/>
                    <a:pt x="86" y="5486"/>
                    <a:pt x="83" y="5490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90"/>
            <p:cNvSpPr>
              <a:spLocks noEditPoints="1"/>
            </p:cNvSpPr>
            <p:nvPr/>
          </p:nvSpPr>
          <p:spPr bwMode="auto">
            <a:xfrm>
              <a:off x="2159096" y="2220074"/>
              <a:ext cx="2133599" cy="2481513"/>
            </a:xfrm>
            <a:custGeom>
              <a:avLst/>
              <a:gdLst>
                <a:gd name="T0" fmla="*/ 2147483647 w 4759"/>
                <a:gd name="T1" fmla="*/ 2147483647 h 3781"/>
                <a:gd name="T2" fmla="*/ 2147483647 w 4759"/>
                <a:gd name="T3" fmla="*/ 2147483647 h 3781"/>
                <a:gd name="T4" fmla="*/ 2147483647 w 4759"/>
                <a:gd name="T5" fmla="*/ 2147483647 h 3781"/>
                <a:gd name="T6" fmla="*/ 2147483647 w 4759"/>
                <a:gd name="T7" fmla="*/ 2147483647 h 3781"/>
                <a:gd name="T8" fmla="*/ 2147483647 w 4759"/>
                <a:gd name="T9" fmla="*/ 2147483647 h 3781"/>
                <a:gd name="T10" fmla="*/ 2147483647 w 4759"/>
                <a:gd name="T11" fmla="*/ 2147483647 h 3781"/>
                <a:gd name="T12" fmla="*/ 2147483647 w 4759"/>
                <a:gd name="T13" fmla="*/ 2147483647 h 3781"/>
                <a:gd name="T14" fmla="*/ 2147483647 w 4759"/>
                <a:gd name="T15" fmla="*/ 2147483647 h 3781"/>
                <a:gd name="T16" fmla="*/ 2147483647 w 4759"/>
                <a:gd name="T17" fmla="*/ 2147483647 h 3781"/>
                <a:gd name="T18" fmla="*/ 2147483647 w 4759"/>
                <a:gd name="T19" fmla="*/ 2147483647 h 3781"/>
                <a:gd name="T20" fmla="*/ 2147483647 w 4759"/>
                <a:gd name="T21" fmla="*/ 2147483647 h 3781"/>
                <a:gd name="T22" fmla="*/ 2147483647 w 4759"/>
                <a:gd name="T23" fmla="*/ 2147483647 h 3781"/>
                <a:gd name="T24" fmla="*/ 2147483647 w 4759"/>
                <a:gd name="T25" fmla="*/ 2147483647 h 3781"/>
                <a:gd name="T26" fmla="*/ 2147483647 w 4759"/>
                <a:gd name="T27" fmla="*/ 2147483647 h 3781"/>
                <a:gd name="T28" fmla="*/ 2147483647 w 4759"/>
                <a:gd name="T29" fmla="*/ 2147483647 h 3781"/>
                <a:gd name="T30" fmla="*/ 2147483647 w 4759"/>
                <a:gd name="T31" fmla="*/ 2147483647 h 3781"/>
                <a:gd name="T32" fmla="*/ 2147483647 w 4759"/>
                <a:gd name="T33" fmla="*/ 2147483647 h 3781"/>
                <a:gd name="T34" fmla="*/ 2147483647 w 4759"/>
                <a:gd name="T35" fmla="*/ 2147483647 h 3781"/>
                <a:gd name="T36" fmla="*/ 2147483647 w 4759"/>
                <a:gd name="T37" fmla="*/ 2147483647 h 3781"/>
                <a:gd name="T38" fmla="*/ 2147483647 w 4759"/>
                <a:gd name="T39" fmla="*/ 2147483647 h 3781"/>
                <a:gd name="T40" fmla="*/ 2147483647 w 4759"/>
                <a:gd name="T41" fmla="*/ 2147483647 h 3781"/>
                <a:gd name="T42" fmla="*/ 2147483647 w 4759"/>
                <a:gd name="T43" fmla="*/ 2147483647 h 3781"/>
                <a:gd name="T44" fmla="*/ 2147483647 w 4759"/>
                <a:gd name="T45" fmla="*/ 2147483647 h 3781"/>
                <a:gd name="T46" fmla="*/ 2147483647 w 4759"/>
                <a:gd name="T47" fmla="*/ 2147483647 h 3781"/>
                <a:gd name="T48" fmla="*/ 2147483647 w 4759"/>
                <a:gd name="T49" fmla="*/ 2147483647 h 3781"/>
                <a:gd name="T50" fmla="*/ 2147483647 w 4759"/>
                <a:gd name="T51" fmla="*/ 2147483647 h 3781"/>
                <a:gd name="T52" fmla="*/ 2147483647 w 4759"/>
                <a:gd name="T53" fmla="*/ 2147483647 h 3781"/>
                <a:gd name="T54" fmla="*/ 2147483647 w 4759"/>
                <a:gd name="T55" fmla="*/ 2147483647 h 3781"/>
                <a:gd name="T56" fmla="*/ 2147483647 w 4759"/>
                <a:gd name="T57" fmla="*/ 2147483647 h 3781"/>
                <a:gd name="T58" fmla="*/ 2147483647 w 4759"/>
                <a:gd name="T59" fmla="*/ 2147483647 h 3781"/>
                <a:gd name="T60" fmla="*/ 2147483647 w 4759"/>
                <a:gd name="T61" fmla="*/ 2147483647 h 3781"/>
                <a:gd name="T62" fmla="*/ 2147483647 w 4759"/>
                <a:gd name="T63" fmla="*/ 2147483647 h 3781"/>
                <a:gd name="T64" fmla="*/ 2147483647 w 4759"/>
                <a:gd name="T65" fmla="*/ 2147483647 h 3781"/>
                <a:gd name="T66" fmla="*/ 2147483647 w 4759"/>
                <a:gd name="T67" fmla="*/ 2147483647 h 3781"/>
                <a:gd name="T68" fmla="*/ 2147483647 w 4759"/>
                <a:gd name="T69" fmla="*/ 2147483647 h 3781"/>
                <a:gd name="T70" fmla="*/ 2147483647 w 4759"/>
                <a:gd name="T71" fmla="*/ 2147483647 h 3781"/>
                <a:gd name="T72" fmla="*/ 2147483647 w 4759"/>
                <a:gd name="T73" fmla="*/ 2147483647 h 3781"/>
                <a:gd name="T74" fmla="*/ 2147483647 w 4759"/>
                <a:gd name="T75" fmla="*/ 2147483647 h 3781"/>
                <a:gd name="T76" fmla="*/ 2147483647 w 4759"/>
                <a:gd name="T77" fmla="*/ 2147483647 h 3781"/>
                <a:gd name="T78" fmla="*/ 2147483647 w 4759"/>
                <a:gd name="T79" fmla="*/ 2147483647 h 3781"/>
                <a:gd name="T80" fmla="*/ 2147483647 w 4759"/>
                <a:gd name="T81" fmla="*/ 2147483647 h 3781"/>
                <a:gd name="T82" fmla="*/ 2147483647 w 4759"/>
                <a:gd name="T83" fmla="*/ 2147483647 h 3781"/>
                <a:gd name="T84" fmla="*/ 2147483647 w 4759"/>
                <a:gd name="T85" fmla="*/ 2147483647 h 3781"/>
                <a:gd name="T86" fmla="*/ 2147483647 w 4759"/>
                <a:gd name="T87" fmla="*/ 2147483647 h 3781"/>
                <a:gd name="T88" fmla="*/ 2147483647 w 4759"/>
                <a:gd name="T89" fmla="*/ 2147483647 h 3781"/>
                <a:gd name="T90" fmla="*/ 2147483647 w 4759"/>
                <a:gd name="T91" fmla="*/ 2147483647 h 3781"/>
                <a:gd name="T92" fmla="*/ 2147483647 w 4759"/>
                <a:gd name="T93" fmla="*/ 2147483647 h 3781"/>
                <a:gd name="T94" fmla="*/ 2147483647 w 4759"/>
                <a:gd name="T95" fmla="*/ 2147483647 h 3781"/>
                <a:gd name="T96" fmla="*/ 2147483647 w 4759"/>
                <a:gd name="T97" fmla="*/ 2147483647 h 3781"/>
                <a:gd name="T98" fmla="*/ 2147483647 w 4759"/>
                <a:gd name="T99" fmla="*/ 2147483647 h 3781"/>
                <a:gd name="T100" fmla="*/ 2147483647 w 4759"/>
                <a:gd name="T101" fmla="*/ 2147483647 h 3781"/>
                <a:gd name="T102" fmla="*/ 2147483647 w 4759"/>
                <a:gd name="T103" fmla="*/ 2147483647 h 3781"/>
                <a:gd name="T104" fmla="*/ 2147483647 w 4759"/>
                <a:gd name="T105" fmla="*/ 2147483647 h 3781"/>
                <a:gd name="T106" fmla="*/ 2147483647 w 4759"/>
                <a:gd name="T107" fmla="*/ 2147483647 h 3781"/>
                <a:gd name="T108" fmla="*/ 2147483647 w 4759"/>
                <a:gd name="T109" fmla="*/ 2147483647 h 3781"/>
                <a:gd name="T110" fmla="*/ 2147483647 w 4759"/>
                <a:gd name="T111" fmla="*/ 2147483647 h 37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59"/>
                <a:gd name="T169" fmla="*/ 0 h 3781"/>
                <a:gd name="T170" fmla="*/ 4759 w 4759"/>
                <a:gd name="T171" fmla="*/ 3781 h 37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59" h="3781">
                  <a:moveTo>
                    <a:pt x="4745" y="3778"/>
                  </a:moveTo>
                  <a:lnTo>
                    <a:pt x="4657" y="3709"/>
                  </a:lnTo>
                  <a:cubicBezTo>
                    <a:pt x="4654" y="3706"/>
                    <a:pt x="4653" y="3701"/>
                    <a:pt x="4656" y="3697"/>
                  </a:cubicBezTo>
                  <a:cubicBezTo>
                    <a:pt x="4658" y="3694"/>
                    <a:pt x="4663" y="3693"/>
                    <a:pt x="4667" y="3696"/>
                  </a:cubicBezTo>
                  <a:lnTo>
                    <a:pt x="4755" y="3766"/>
                  </a:lnTo>
                  <a:cubicBezTo>
                    <a:pt x="4758" y="3768"/>
                    <a:pt x="4759" y="3773"/>
                    <a:pt x="4756" y="3777"/>
                  </a:cubicBezTo>
                  <a:cubicBezTo>
                    <a:pt x="4753" y="3780"/>
                    <a:pt x="4748" y="3781"/>
                    <a:pt x="4745" y="3778"/>
                  </a:cubicBezTo>
                  <a:close/>
                  <a:moveTo>
                    <a:pt x="4594" y="3659"/>
                  </a:moveTo>
                  <a:lnTo>
                    <a:pt x="4507" y="3589"/>
                  </a:lnTo>
                  <a:cubicBezTo>
                    <a:pt x="4503" y="3586"/>
                    <a:pt x="4503" y="3581"/>
                    <a:pt x="4505" y="3578"/>
                  </a:cubicBezTo>
                  <a:cubicBezTo>
                    <a:pt x="4508" y="3575"/>
                    <a:pt x="4513" y="3574"/>
                    <a:pt x="4517" y="3577"/>
                  </a:cubicBezTo>
                  <a:lnTo>
                    <a:pt x="4604" y="3646"/>
                  </a:lnTo>
                  <a:cubicBezTo>
                    <a:pt x="4608" y="3649"/>
                    <a:pt x="4608" y="3654"/>
                    <a:pt x="4606" y="3658"/>
                  </a:cubicBezTo>
                  <a:cubicBezTo>
                    <a:pt x="4603" y="3661"/>
                    <a:pt x="4598" y="3662"/>
                    <a:pt x="4594" y="3659"/>
                  </a:cubicBezTo>
                  <a:close/>
                  <a:moveTo>
                    <a:pt x="4444" y="3539"/>
                  </a:moveTo>
                  <a:lnTo>
                    <a:pt x="4356" y="3470"/>
                  </a:lnTo>
                  <a:cubicBezTo>
                    <a:pt x="4353" y="3467"/>
                    <a:pt x="4352" y="3462"/>
                    <a:pt x="4355" y="3459"/>
                  </a:cubicBezTo>
                  <a:cubicBezTo>
                    <a:pt x="4358" y="3455"/>
                    <a:pt x="4363" y="3455"/>
                    <a:pt x="4366" y="3457"/>
                  </a:cubicBezTo>
                  <a:lnTo>
                    <a:pt x="4454" y="3527"/>
                  </a:lnTo>
                  <a:cubicBezTo>
                    <a:pt x="4457" y="3530"/>
                    <a:pt x="4458" y="3535"/>
                    <a:pt x="4455" y="3538"/>
                  </a:cubicBezTo>
                  <a:cubicBezTo>
                    <a:pt x="4452" y="3542"/>
                    <a:pt x="4447" y="3542"/>
                    <a:pt x="4444" y="3539"/>
                  </a:cubicBezTo>
                  <a:close/>
                  <a:moveTo>
                    <a:pt x="4294" y="3420"/>
                  </a:moveTo>
                  <a:lnTo>
                    <a:pt x="4206" y="3350"/>
                  </a:lnTo>
                  <a:cubicBezTo>
                    <a:pt x="4202" y="3348"/>
                    <a:pt x="4202" y="3343"/>
                    <a:pt x="4205" y="3339"/>
                  </a:cubicBezTo>
                  <a:cubicBezTo>
                    <a:pt x="4207" y="3336"/>
                    <a:pt x="4212" y="3335"/>
                    <a:pt x="4216" y="3338"/>
                  </a:cubicBezTo>
                  <a:lnTo>
                    <a:pt x="4304" y="3408"/>
                  </a:lnTo>
                  <a:cubicBezTo>
                    <a:pt x="4307" y="3410"/>
                    <a:pt x="4308" y="3415"/>
                    <a:pt x="4305" y="3419"/>
                  </a:cubicBezTo>
                  <a:cubicBezTo>
                    <a:pt x="4302" y="3422"/>
                    <a:pt x="4297" y="3423"/>
                    <a:pt x="4294" y="3420"/>
                  </a:cubicBezTo>
                  <a:close/>
                  <a:moveTo>
                    <a:pt x="4143" y="3301"/>
                  </a:moveTo>
                  <a:lnTo>
                    <a:pt x="4055" y="3231"/>
                  </a:lnTo>
                  <a:cubicBezTo>
                    <a:pt x="4052" y="3228"/>
                    <a:pt x="4051" y="3223"/>
                    <a:pt x="4054" y="3220"/>
                  </a:cubicBezTo>
                  <a:cubicBezTo>
                    <a:pt x="4057" y="3216"/>
                    <a:pt x="4062" y="3216"/>
                    <a:pt x="4065" y="3219"/>
                  </a:cubicBezTo>
                  <a:lnTo>
                    <a:pt x="4153" y="3288"/>
                  </a:lnTo>
                  <a:cubicBezTo>
                    <a:pt x="4157" y="3291"/>
                    <a:pt x="4157" y="3296"/>
                    <a:pt x="4154" y="3299"/>
                  </a:cubicBezTo>
                  <a:cubicBezTo>
                    <a:pt x="4152" y="3303"/>
                    <a:pt x="4147" y="3303"/>
                    <a:pt x="4143" y="3301"/>
                  </a:cubicBezTo>
                  <a:close/>
                  <a:moveTo>
                    <a:pt x="3993" y="3181"/>
                  </a:moveTo>
                  <a:lnTo>
                    <a:pt x="3905" y="3112"/>
                  </a:lnTo>
                  <a:cubicBezTo>
                    <a:pt x="3902" y="3109"/>
                    <a:pt x="3901" y="3104"/>
                    <a:pt x="3904" y="3100"/>
                  </a:cubicBezTo>
                  <a:cubicBezTo>
                    <a:pt x="3907" y="3097"/>
                    <a:pt x="3912" y="3096"/>
                    <a:pt x="3915" y="3099"/>
                  </a:cubicBezTo>
                  <a:lnTo>
                    <a:pt x="4003" y="3169"/>
                  </a:lnTo>
                  <a:cubicBezTo>
                    <a:pt x="4006" y="3172"/>
                    <a:pt x="4007" y="3177"/>
                    <a:pt x="4004" y="3180"/>
                  </a:cubicBezTo>
                  <a:cubicBezTo>
                    <a:pt x="4001" y="3184"/>
                    <a:pt x="3996" y="3184"/>
                    <a:pt x="3993" y="3181"/>
                  </a:cubicBezTo>
                  <a:close/>
                  <a:moveTo>
                    <a:pt x="3842" y="3062"/>
                  </a:moveTo>
                  <a:lnTo>
                    <a:pt x="3755" y="2992"/>
                  </a:lnTo>
                  <a:cubicBezTo>
                    <a:pt x="3751" y="2990"/>
                    <a:pt x="3751" y="2985"/>
                    <a:pt x="3753" y="2981"/>
                  </a:cubicBezTo>
                  <a:cubicBezTo>
                    <a:pt x="3756" y="2978"/>
                    <a:pt x="3761" y="2977"/>
                    <a:pt x="3765" y="2980"/>
                  </a:cubicBezTo>
                  <a:lnTo>
                    <a:pt x="3852" y="3049"/>
                  </a:lnTo>
                  <a:cubicBezTo>
                    <a:pt x="3856" y="3052"/>
                    <a:pt x="3856" y="3057"/>
                    <a:pt x="3854" y="3061"/>
                  </a:cubicBezTo>
                  <a:cubicBezTo>
                    <a:pt x="3851" y="3064"/>
                    <a:pt x="3846" y="3065"/>
                    <a:pt x="3842" y="3062"/>
                  </a:cubicBezTo>
                  <a:close/>
                  <a:moveTo>
                    <a:pt x="3692" y="2943"/>
                  </a:moveTo>
                  <a:lnTo>
                    <a:pt x="3604" y="2873"/>
                  </a:lnTo>
                  <a:cubicBezTo>
                    <a:pt x="3601" y="2870"/>
                    <a:pt x="3600" y="2865"/>
                    <a:pt x="3603" y="2862"/>
                  </a:cubicBezTo>
                  <a:cubicBezTo>
                    <a:pt x="3606" y="2858"/>
                    <a:pt x="3611" y="2858"/>
                    <a:pt x="3614" y="2860"/>
                  </a:cubicBezTo>
                  <a:lnTo>
                    <a:pt x="3702" y="2930"/>
                  </a:lnTo>
                  <a:cubicBezTo>
                    <a:pt x="3706" y="2933"/>
                    <a:pt x="3706" y="2938"/>
                    <a:pt x="3703" y="2941"/>
                  </a:cubicBezTo>
                  <a:cubicBezTo>
                    <a:pt x="3701" y="2945"/>
                    <a:pt x="3696" y="2945"/>
                    <a:pt x="3692" y="2943"/>
                  </a:cubicBezTo>
                  <a:close/>
                  <a:moveTo>
                    <a:pt x="3542" y="2823"/>
                  </a:moveTo>
                  <a:lnTo>
                    <a:pt x="3454" y="2754"/>
                  </a:lnTo>
                  <a:cubicBezTo>
                    <a:pt x="3451" y="2751"/>
                    <a:pt x="3450" y="2746"/>
                    <a:pt x="3453" y="2742"/>
                  </a:cubicBezTo>
                  <a:cubicBezTo>
                    <a:pt x="3455" y="2739"/>
                    <a:pt x="3460" y="2738"/>
                    <a:pt x="3464" y="2741"/>
                  </a:cubicBezTo>
                  <a:lnTo>
                    <a:pt x="3552" y="2811"/>
                  </a:lnTo>
                  <a:cubicBezTo>
                    <a:pt x="3555" y="2813"/>
                    <a:pt x="3556" y="2818"/>
                    <a:pt x="3553" y="2822"/>
                  </a:cubicBezTo>
                  <a:cubicBezTo>
                    <a:pt x="3550" y="2825"/>
                    <a:pt x="3545" y="2826"/>
                    <a:pt x="3542" y="2823"/>
                  </a:cubicBezTo>
                  <a:close/>
                  <a:moveTo>
                    <a:pt x="3391" y="2704"/>
                  </a:moveTo>
                  <a:lnTo>
                    <a:pt x="3304" y="2634"/>
                  </a:lnTo>
                  <a:cubicBezTo>
                    <a:pt x="3300" y="2631"/>
                    <a:pt x="3300" y="2626"/>
                    <a:pt x="3302" y="2623"/>
                  </a:cubicBezTo>
                  <a:cubicBezTo>
                    <a:pt x="3305" y="2619"/>
                    <a:pt x="3310" y="2619"/>
                    <a:pt x="3314" y="2622"/>
                  </a:cubicBezTo>
                  <a:lnTo>
                    <a:pt x="3401" y="2691"/>
                  </a:lnTo>
                  <a:cubicBezTo>
                    <a:pt x="3405" y="2694"/>
                    <a:pt x="3405" y="2699"/>
                    <a:pt x="3403" y="2703"/>
                  </a:cubicBezTo>
                  <a:cubicBezTo>
                    <a:pt x="3400" y="2706"/>
                    <a:pt x="3395" y="2707"/>
                    <a:pt x="3391" y="2704"/>
                  </a:cubicBezTo>
                  <a:close/>
                  <a:moveTo>
                    <a:pt x="3241" y="2584"/>
                  </a:moveTo>
                  <a:lnTo>
                    <a:pt x="3153" y="2515"/>
                  </a:lnTo>
                  <a:cubicBezTo>
                    <a:pt x="3150" y="2512"/>
                    <a:pt x="3149" y="2507"/>
                    <a:pt x="3152" y="2504"/>
                  </a:cubicBezTo>
                  <a:cubicBezTo>
                    <a:pt x="3155" y="2500"/>
                    <a:pt x="3160" y="2500"/>
                    <a:pt x="3163" y="2502"/>
                  </a:cubicBezTo>
                  <a:lnTo>
                    <a:pt x="3251" y="2572"/>
                  </a:lnTo>
                  <a:cubicBezTo>
                    <a:pt x="3254" y="2575"/>
                    <a:pt x="3255" y="2580"/>
                    <a:pt x="3252" y="2583"/>
                  </a:cubicBezTo>
                  <a:cubicBezTo>
                    <a:pt x="3249" y="2587"/>
                    <a:pt x="3244" y="2587"/>
                    <a:pt x="3241" y="2584"/>
                  </a:cubicBezTo>
                  <a:close/>
                  <a:moveTo>
                    <a:pt x="3091" y="2465"/>
                  </a:moveTo>
                  <a:lnTo>
                    <a:pt x="3003" y="2395"/>
                  </a:lnTo>
                  <a:cubicBezTo>
                    <a:pt x="2999" y="2393"/>
                    <a:pt x="2999" y="2388"/>
                    <a:pt x="3002" y="2384"/>
                  </a:cubicBezTo>
                  <a:cubicBezTo>
                    <a:pt x="3004" y="2381"/>
                    <a:pt x="3009" y="2380"/>
                    <a:pt x="3013" y="2383"/>
                  </a:cubicBezTo>
                  <a:lnTo>
                    <a:pt x="3101" y="2453"/>
                  </a:lnTo>
                  <a:cubicBezTo>
                    <a:pt x="3104" y="2455"/>
                    <a:pt x="3105" y="2460"/>
                    <a:pt x="3102" y="2464"/>
                  </a:cubicBezTo>
                  <a:cubicBezTo>
                    <a:pt x="3099" y="2467"/>
                    <a:pt x="3094" y="2468"/>
                    <a:pt x="3091" y="2465"/>
                  </a:cubicBezTo>
                  <a:close/>
                  <a:moveTo>
                    <a:pt x="2940" y="2346"/>
                  </a:moveTo>
                  <a:lnTo>
                    <a:pt x="2852" y="2276"/>
                  </a:lnTo>
                  <a:cubicBezTo>
                    <a:pt x="2849" y="2273"/>
                    <a:pt x="2848" y="2268"/>
                    <a:pt x="2851" y="2265"/>
                  </a:cubicBezTo>
                  <a:cubicBezTo>
                    <a:pt x="2854" y="2261"/>
                    <a:pt x="2859" y="2261"/>
                    <a:pt x="2862" y="2264"/>
                  </a:cubicBezTo>
                  <a:lnTo>
                    <a:pt x="2950" y="2333"/>
                  </a:lnTo>
                  <a:cubicBezTo>
                    <a:pt x="2954" y="2336"/>
                    <a:pt x="2954" y="2341"/>
                    <a:pt x="2951" y="2344"/>
                  </a:cubicBezTo>
                  <a:cubicBezTo>
                    <a:pt x="2949" y="2348"/>
                    <a:pt x="2944" y="2348"/>
                    <a:pt x="2940" y="2346"/>
                  </a:cubicBezTo>
                  <a:close/>
                  <a:moveTo>
                    <a:pt x="2790" y="2226"/>
                  </a:moveTo>
                  <a:lnTo>
                    <a:pt x="2702" y="2157"/>
                  </a:lnTo>
                  <a:cubicBezTo>
                    <a:pt x="2699" y="2154"/>
                    <a:pt x="2698" y="2149"/>
                    <a:pt x="2701" y="2145"/>
                  </a:cubicBezTo>
                  <a:cubicBezTo>
                    <a:pt x="2704" y="2142"/>
                    <a:pt x="2709" y="2141"/>
                    <a:pt x="2712" y="2144"/>
                  </a:cubicBezTo>
                  <a:lnTo>
                    <a:pt x="2800" y="2214"/>
                  </a:lnTo>
                  <a:cubicBezTo>
                    <a:pt x="2803" y="2217"/>
                    <a:pt x="2804" y="2222"/>
                    <a:pt x="2801" y="2225"/>
                  </a:cubicBezTo>
                  <a:cubicBezTo>
                    <a:pt x="2798" y="2228"/>
                    <a:pt x="2793" y="2229"/>
                    <a:pt x="2790" y="2226"/>
                  </a:cubicBezTo>
                  <a:close/>
                  <a:moveTo>
                    <a:pt x="2639" y="2107"/>
                  </a:moveTo>
                  <a:lnTo>
                    <a:pt x="2552" y="2037"/>
                  </a:lnTo>
                  <a:cubicBezTo>
                    <a:pt x="2548" y="2035"/>
                    <a:pt x="2548" y="2029"/>
                    <a:pt x="2550" y="2026"/>
                  </a:cubicBezTo>
                  <a:cubicBezTo>
                    <a:pt x="2553" y="2023"/>
                    <a:pt x="2558" y="2022"/>
                    <a:pt x="2562" y="2025"/>
                  </a:cubicBezTo>
                  <a:lnTo>
                    <a:pt x="2649" y="2094"/>
                  </a:lnTo>
                  <a:cubicBezTo>
                    <a:pt x="2653" y="2097"/>
                    <a:pt x="2653" y="2102"/>
                    <a:pt x="2651" y="2106"/>
                  </a:cubicBezTo>
                  <a:cubicBezTo>
                    <a:pt x="2648" y="2109"/>
                    <a:pt x="2643" y="2110"/>
                    <a:pt x="2639" y="2107"/>
                  </a:cubicBezTo>
                  <a:close/>
                  <a:moveTo>
                    <a:pt x="2489" y="1988"/>
                  </a:moveTo>
                  <a:lnTo>
                    <a:pt x="2401" y="1918"/>
                  </a:lnTo>
                  <a:cubicBezTo>
                    <a:pt x="2398" y="1915"/>
                    <a:pt x="2397" y="1910"/>
                    <a:pt x="2400" y="1907"/>
                  </a:cubicBezTo>
                  <a:cubicBezTo>
                    <a:pt x="2403" y="1903"/>
                    <a:pt x="2408" y="1903"/>
                    <a:pt x="2411" y="1905"/>
                  </a:cubicBezTo>
                  <a:lnTo>
                    <a:pt x="2499" y="1975"/>
                  </a:lnTo>
                  <a:cubicBezTo>
                    <a:pt x="2503" y="1978"/>
                    <a:pt x="2503" y="1983"/>
                    <a:pt x="2500" y="1986"/>
                  </a:cubicBezTo>
                  <a:cubicBezTo>
                    <a:pt x="2498" y="1990"/>
                    <a:pt x="2493" y="1990"/>
                    <a:pt x="2489" y="1988"/>
                  </a:cubicBezTo>
                  <a:close/>
                  <a:moveTo>
                    <a:pt x="2339" y="1868"/>
                  </a:moveTo>
                  <a:lnTo>
                    <a:pt x="2251" y="1799"/>
                  </a:lnTo>
                  <a:cubicBezTo>
                    <a:pt x="2248" y="1796"/>
                    <a:pt x="2247" y="1791"/>
                    <a:pt x="2250" y="1787"/>
                  </a:cubicBezTo>
                  <a:cubicBezTo>
                    <a:pt x="2252" y="1784"/>
                    <a:pt x="2257" y="1783"/>
                    <a:pt x="2261" y="1786"/>
                  </a:cubicBezTo>
                  <a:lnTo>
                    <a:pt x="2349" y="1856"/>
                  </a:lnTo>
                  <a:cubicBezTo>
                    <a:pt x="2352" y="1858"/>
                    <a:pt x="2353" y="1863"/>
                    <a:pt x="2350" y="1867"/>
                  </a:cubicBezTo>
                  <a:cubicBezTo>
                    <a:pt x="2347" y="1870"/>
                    <a:pt x="2342" y="1871"/>
                    <a:pt x="2339" y="1868"/>
                  </a:cubicBezTo>
                  <a:close/>
                  <a:moveTo>
                    <a:pt x="2188" y="1749"/>
                  </a:moveTo>
                  <a:lnTo>
                    <a:pt x="2101" y="1679"/>
                  </a:lnTo>
                  <a:cubicBezTo>
                    <a:pt x="2097" y="1676"/>
                    <a:pt x="2097" y="1671"/>
                    <a:pt x="2099" y="1668"/>
                  </a:cubicBezTo>
                  <a:cubicBezTo>
                    <a:pt x="2102" y="1664"/>
                    <a:pt x="2107" y="1664"/>
                    <a:pt x="2111" y="1667"/>
                  </a:cubicBezTo>
                  <a:lnTo>
                    <a:pt x="2198" y="1736"/>
                  </a:lnTo>
                  <a:cubicBezTo>
                    <a:pt x="2202" y="1739"/>
                    <a:pt x="2202" y="1744"/>
                    <a:pt x="2200" y="1747"/>
                  </a:cubicBezTo>
                  <a:cubicBezTo>
                    <a:pt x="2197" y="1751"/>
                    <a:pt x="2192" y="1752"/>
                    <a:pt x="2188" y="1749"/>
                  </a:cubicBezTo>
                  <a:close/>
                  <a:moveTo>
                    <a:pt x="2038" y="1629"/>
                  </a:moveTo>
                  <a:lnTo>
                    <a:pt x="1950" y="1560"/>
                  </a:lnTo>
                  <a:cubicBezTo>
                    <a:pt x="1947" y="1557"/>
                    <a:pt x="1946" y="1552"/>
                    <a:pt x="1949" y="1549"/>
                  </a:cubicBezTo>
                  <a:cubicBezTo>
                    <a:pt x="1952" y="1545"/>
                    <a:pt x="1957" y="1544"/>
                    <a:pt x="1960" y="1547"/>
                  </a:cubicBezTo>
                  <a:lnTo>
                    <a:pt x="2048" y="1617"/>
                  </a:lnTo>
                  <a:cubicBezTo>
                    <a:pt x="2051" y="1620"/>
                    <a:pt x="2052" y="1625"/>
                    <a:pt x="2049" y="1628"/>
                  </a:cubicBezTo>
                  <a:cubicBezTo>
                    <a:pt x="2046" y="1632"/>
                    <a:pt x="2041" y="1632"/>
                    <a:pt x="2038" y="1629"/>
                  </a:cubicBezTo>
                  <a:close/>
                  <a:moveTo>
                    <a:pt x="1888" y="1510"/>
                  </a:moveTo>
                  <a:lnTo>
                    <a:pt x="1800" y="1440"/>
                  </a:lnTo>
                  <a:cubicBezTo>
                    <a:pt x="1796" y="1438"/>
                    <a:pt x="1796" y="1433"/>
                    <a:pt x="1799" y="1429"/>
                  </a:cubicBezTo>
                  <a:cubicBezTo>
                    <a:pt x="1801" y="1426"/>
                    <a:pt x="1806" y="1425"/>
                    <a:pt x="1810" y="1428"/>
                  </a:cubicBezTo>
                  <a:lnTo>
                    <a:pt x="1898" y="1497"/>
                  </a:lnTo>
                  <a:cubicBezTo>
                    <a:pt x="1901" y="1500"/>
                    <a:pt x="1902" y="1505"/>
                    <a:pt x="1899" y="1509"/>
                  </a:cubicBezTo>
                  <a:cubicBezTo>
                    <a:pt x="1896" y="1512"/>
                    <a:pt x="1891" y="1513"/>
                    <a:pt x="1888" y="1510"/>
                  </a:cubicBezTo>
                  <a:close/>
                  <a:moveTo>
                    <a:pt x="1737" y="1391"/>
                  </a:moveTo>
                  <a:lnTo>
                    <a:pt x="1650" y="1321"/>
                  </a:lnTo>
                  <a:cubicBezTo>
                    <a:pt x="1646" y="1318"/>
                    <a:pt x="1645" y="1313"/>
                    <a:pt x="1648" y="1310"/>
                  </a:cubicBezTo>
                  <a:cubicBezTo>
                    <a:pt x="1651" y="1306"/>
                    <a:pt x="1656" y="1306"/>
                    <a:pt x="1659" y="1308"/>
                  </a:cubicBezTo>
                  <a:lnTo>
                    <a:pt x="1747" y="1378"/>
                  </a:lnTo>
                  <a:cubicBezTo>
                    <a:pt x="1751" y="1381"/>
                    <a:pt x="1751" y="1386"/>
                    <a:pt x="1748" y="1389"/>
                  </a:cubicBezTo>
                  <a:cubicBezTo>
                    <a:pt x="1746" y="1393"/>
                    <a:pt x="1741" y="1393"/>
                    <a:pt x="1737" y="1391"/>
                  </a:cubicBezTo>
                  <a:close/>
                  <a:moveTo>
                    <a:pt x="1587" y="1271"/>
                  </a:moveTo>
                  <a:lnTo>
                    <a:pt x="1499" y="1202"/>
                  </a:lnTo>
                  <a:cubicBezTo>
                    <a:pt x="1496" y="1199"/>
                    <a:pt x="1495" y="1194"/>
                    <a:pt x="1498" y="1190"/>
                  </a:cubicBezTo>
                  <a:cubicBezTo>
                    <a:pt x="1501" y="1187"/>
                    <a:pt x="1506" y="1186"/>
                    <a:pt x="1509" y="1189"/>
                  </a:cubicBezTo>
                  <a:lnTo>
                    <a:pt x="1597" y="1259"/>
                  </a:lnTo>
                  <a:cubicBezTo>
                    <a:pt x="1600" y="1261"/>
                    <a:pt x="1601" y="1266"/>
                    <a:pt x="1598" y="1270"/>
                  </a:cubicBezTo>
                  <a:cubicBezTo>
                    <a:pt x="1595" y="1273"/>
                    <a:pt x="1590" y="1274"/>
                    <a:pt x="1587" y="1271"/>
                  </a:cubicBezTo>
                  <a:close/>
                  <a:moveTo>
                    <a:pt x="1436" y="1152"/>
                  </a:moveTo>
                  <a:lnTo>
                    <a:pt x="1349" y="1082"/>
                  </a:lnTo>
                  <a:cubicBezTo>
                    <a:pt x="1345" y="1079"/>
                    <a:pt x="1345" y="1074"/>
                    <a:pt x="1347" y="1071"/>
                  </a:cubicBezTo>
                  <a:cubicBezTo>
                    <a:pt x="1350" y="1068"/>
                    <a:pt x="1355" y="1067"/>
                    <a:pt x="1359" y="1070"/>
                  </a:cubicBezTo>
                  <a:lnTo>
                    <a:pt x="1446" y="1139"/>
                  </a:lnTo>
                  <a:cubicBezTo>
                    <a:pt x="1450" y="1142"/>
                    <a:pt x="1450" y="1147"/>
                    <a:pt x="1448" y="1151"/>
                  </a:cubicBezTo>
                  <a:cubicBezTo>
                    <a:pt x="1445" y="1154"/>
                    <a:pt x="1440" y="1155"/>
                    <a:pt x="1436" y="1152"/>
                  </a:cubicBezTo>
                  <a:close/>
                  <a:moveTo>
                    <a:pt x="1286" y="1032"/>
                  </a:moveTo>
                  <a:lnTo>
                    <a:pt x="1198" y="963"/>
                  </a:lnTo>
                  <a:cubicBezTo>
                    <a:pt x="1195" y="960"/>
                    <a:pt x="1194" y="955"/>
                    <a:pt x="1197" y="952"/>
                  </a:cubicBezTo>
                  <a:cubicBezTo>
                    <a:pt x="1200" y="948"/>
                    <a:pt x="1205" y="948"/>
                    <a:pt x="1208" y="950"/>
                  </a:cubicBezTo>
                  <a:lnTo>
                    <a:pt x="1296" y="1020"/>
                  </a:lnTo>
                  <a:cubicBezTo>
                    <a:pt x="1300" y="1023"/>
                    <a:pt x="1300" y="1028"/>
                    <a:pt x="1297" y="1031"/>
                  </a:cubicBezTo>
                  <a:cubicBezTo>
                    <a:pt x="1295" y="1035"/>
                    <a:pt x="1290" y="1035"/>
                    <a:pt x="1286" y="1032"/>
                  </a:cubicBezTo>
                  <a:close/>
                  <a:moveTo>
                    <a:pt x="1136" y="913"/>
                  </a:moveTo>
                  <a:lnTo>
                    <a:pt x="1048" y="843"/>
                  </a:lnTo>
                  <a:cubicBezTo>
                    <a:pt x="1045" y="841"/>
                    <a:pt x="1044" y="836"/>
                    <a:pt x="1047" y="832"/>
                  </a:cubicBezTo>
                  <a:cubicBezTo>
                    <a:pt x="1049" y="829"/>
                    <a:pt x="1054" y="828"/>
                    <a:pt x="1058" y="831"/>
                  </a:cubicBezTo>
                  <a:lnTo>
                    <a:pt x="1146" y="901"/>
                  </a:lnTo>
                  <a:cubicBezTo>
                    <a:pt x="1149" y="903"/>
                    <a:pt x="1150" y="908"/>
                    <a:pt x="1147" y="912"/>
                  </a:cubicBezTo>
                  <a:cubicBezTo>
                    <a:pt x="1144" y="915"/>
                    <a:pt x="1139" y="916"/>
                    <a:pt x="1136" y="913"/>
                  </a:cubicBezTo>
                  <a:close/>
                  <a:moveTo>
                    <a:pt x="985" y="794"/>
                  </a:moveTo>
                  <a:lnTo>
                    <a:pt x="898" y="724"/>
                  </a:lnTo>
                  <a:cubicBezTo>
                    <a:pt x="894" y="721"/>
                    <a:pt x="894" y="716"/>
                    <a:pt x="896" y="713"/>
                  </a:cubicBezTo>
                  <a:cubicBezTo>
                    <a:pt x="899" y="709"/>
                    <a:pt x="904" y="709"/>
                    <a:pt x="908" y="712"/>
                  </a:cubicBezTo>
                  <a:lnTo>
                    <a:pt x="995" y="781"/>
                  </a:lnTo>
                  <a:cubicBezTo>
                    <a:pt x="999" y="784"/>
                    <a:pt x="999" y="789"/>
                    <a:pt x="997" y="792"/>
                  </a:cubicBezTo>
                  <a:cubicBezTo>
                    <a:pt x="994" y="796"/>
                    <a:pt x="989" y="796"/>
                    <a:pt x="985" y="794"/>
                  </a:cubicBezTo>
                  <a:close/>
                  <a:moveTo>
                    <a:pt x="835" y="674"/>
                  </a:moveTo>
                  <a:lnTo>
                    <a:pt x="747" y="605"/>
                  </a:lnTo>
                  <a:cubicBezTo>
                    <a:pt x="744" y="602"/>
                    <a:pt x="743" y="597"/>
                    <a:pt x="746" y="593"/>
                  </a:cubicBezTo>
                  <a:cubicBezTo>
                    <a:pt x="749" y="590"/>
                    <a:pt x="754" y="589"/>
                    <a:pt x="757" y="592"/>
                  </a:cubicBezTo>
                  <a:lnTo>
                    <a:pt x="845" y="662"/>
                  </a:lnTo>
                  <a:cubicBezTo>
                    <a:pt x="848" y="665"/>
                    <a:pt x="849" y="670"/>
                    <a:pt x="846" y="673"/>
                  </a:cubicBezTo>
                  <a:cubicBezTo>
                    <a:pt x="843" y="677"/>
                    <a:pt x="838" y="677"/>
                    <a:pt x="835" y="674"/>
                  </a:cubicBezTo>
                  <a:close/>
                  <a:moveTo>
                    <a:pt x="685" y="555"/>
                  </a:moveTo>
                  <a:lnTo>
                    <a:pt x="597" y="485"/>
                  </a:lnTo>
                  <a:cubicBezTo>
                    <a:pt x="593" y="483"/>
                    <a:pt x="593" y="478"/>
                    <a:pt x="596" y="474"/>
                  </a:cubicBezTo>
                  <a:cubicBezTo>
                    <a:pt x="598" y="471"/>
                    <a:pt x="603" y="470"/>
                    <a:pt x="607" y="473"/>
                  </a:cubicBezTo>
                  <a:lnTo>
                    <a:pt x="695" y="542"/>
                  </a:lnTo>
                  <a:cubicBezTo>
                    <a:pt x="698" y="545"/>
                    <a:pt x="699" y="550"/>
                    <a:pt x="696" y="554"/>
                  </a:cubicBezTo>
                  <a:cubicBezTo>
                    <a:pt x="693" y="557"/>
                    <a:pt x="688" y="558"/>
                    <a:pt x="685" y="555"/>
                  </a:cubicBezTo>
                  <a:close/>
                  <a:moveTo>
                    <a:pt x="534" y="436"/>
                  </a:moveTo>
                  <a:lnTo>
                    <a:pt x="447" y="366"/>
                  </a:lnTo>
                  <a:cubicBezTo>
                    <a:pt x="443" y="363"/>
                    <a:pt x="442" y="358"/>
                    <a:pt x="445" y="355"/>
                  </a:cubicBezTo>
                  <a:cubicBezTo>
                    <a:pt x="448" y="351"/>
                    <a:pt x="453" y="351"/>
                    <a:pt x="456" y="353"/>
                  </a:cubicBezTo>
                  <a:lnTo>
                    <a:pt x="544" y="423"/>
                  </a:lnTo>
                  <a:cubicBezTo>
                    <a:pt x="548" y="426"/>
                    <a:pt x="548" y="431"/>
                    <a:pt x="545" y="434"/>
                  </a:cubicBezTo>
                  <a:cubicBezTo>
                    <a:pt x="543" y="438"/>
                    <a:pt x="538" y="438"/>
                    <a:pt x="534" y="436"/>
                  </a:cubicBezTo>
                  <a:close/>
                  <a:moveTo>
                    <a:pt x="384" y="316"/>
                  </a:moveTo>
                  <a:lnTo>
                    <a:pt x="296" y="247"/>
                  </a:lnTo>
                  <a:cubicBezTo>
                    <a:pt x="293" y="244"/>
                    <a:pt x="292" y="239"/>
                    <a:pt x="295" y="235"/>
                  </a:cubicBezTo>
                  <a:cubicBezTo>
                    <a:pt x="298" y="232"/>
                    <a:pt x="303" y="231"/>
                    <a:pt x="306" y="234"/>
                  </a:cubicBezTo>
                  <a:lnTo>
                    <a:pt x="394" y="304"/>
                  </a:lnTo>
                  <a:cubicBezTo>
                    <a:pt x="397" y="306"/>
                    <a:pt x="398" y="311"/>
                    <a:pt x="395" y="315"/>
                  </a:cubicBezTo>
                  <a:cubicBezTo>
                    <a:pt x="392" y="318"/>
                    <a:pt x="387" y="319"/>
                    <a:pt x="384" y="316"/>
                  </a:cubicBezTo>
                  <a:close/>
                  <a:moveTo>
                    <a:pt x="233" y="197"/>
                  </a:moveTo>
                  <a:lnTo>
                    <a:pt x="146" y="127"/>
                  </a:lnTo>
                  <a:cubicBezTo>
                    <a:pt x="142" y="124"/>
                    <a:pt x="142" y="119"/>
                    <a:pt x="144" y="116"/>
                  </a:cubicBezTo>
                  <a:cubicBezTo>
                    <a:pt x="147" y="112"/>
                    <a:pt x="152" y="112"/>
                    <a:pt x="156" y="115"/>
                  </a:cubicBezTo>
                  <a:lnTo>
                    <a:pt x="243" y="184"/>
                  </a:lnTo>
                  <a:cubicBezTo>
                    <a:pt x="247" y="187"/>
                    <a:pt x="247" y="192"/>
                    <a:pt x="245" y="196"/>
                  </a:cubicBezTo>
                  <a:cubicBezTo>
                    <a:pt x="242" y="199"/>
                    <a:pt x="237" y="200"/>
                    <a:pt x="233" y="197"/>
                  </a:cubicBezTo>
                  <a:close/>
                  <a:moveTo>
                    <a:pt x="83" y="77"/>
                  </a:moveTo>
                  <a:lnTo>
                    <a:pt x="4" y="15"/>
                  </a:lnTo>
                  <a:cubicBezTo>
                    <a:pt x="1" y="12"/>
                    <a:pt x="0" y="7"/>
                    <a:pt x="3" y="4"/>
                  </a:cubicBezTo>
                  <a:cubicBezTo>
                    <a:pt x="6" y="0"/>
                    <a:pt x="11" y="0"/>
                    <a:pt x="14" y="2"/>
                  </a:cubicBezTo>
                  <a:lnTo>
                    <a:pt x="93" y="65"/>
                  </a:lnTo>
                  <a:cubicBezTo>
                    <a:pt x="97" y="68"/>
                    <a:pt x="97" y="73"/>
                    <a:pt x="94" y="76"/>
                  </a:cubicBezTo>
                  <a:cubicBezTo>
                    <a:pt x="92" y="80"/>
                    <a:pt x="87" y="80"/>
                    <a:pt x="83" y="77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97"/>
            <p:cNvSpPr>
              <a:spLocks noChangeShapeType="1"/>
            </p:cNvSpPr>
            <p:nvPr/>
          </p:nvSpPr>
          <p:spPr bwMode="auto">
            <a:xfrm flipV="1">
              <a:off x="2660930" y="4697054"/>
              <a:ext cx="1671019" cy="1190504"/>
            </a:xfrm>
            <a:prstGeom prst="line">
              <a:avLst/>
            </a:prstGeom>
            <a:solidFill>
              <a:schemeClr val="bg1"/>
            </a:solidFill>
            <a:ln w="7938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98"/>
            <p:cNvSpPr>
              <a:spLocks noChangeShapeType="1"/>
            </p:cNvSpPr>
            <p:nvPr/>
          </p:nvSpPr>
          <p:spPr bwMode="auto">
            <a:xfrm flipV="1">
              <a:off x="152400" y="4697054"/>
              <a:ext cx="1671020" cy="1190504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99"/>
            <p:cNvSpPr>
              <a:spLocks noChangeShapeType="1"/>
            </p:cNvSpPr>
            <p:nvPr/>
          </p:nvSpPr>
          <p:spPr bwMode="auto">
            <a:xfrm>
              <a:off x="1823420" y="4697054"/>
              <a:ext cx="2508529" cy="13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00"/>
            <p:cNvSpPr>
              <a:spLocks noChangeShapeType="1"/>
            </p:cNvSpPr>
            <p:nvPr/>
          </p:nvSpPr>
          <p:spPr bwMode="auto">
            <a:xfrm>
              <a:off x="152400" y="5887558"/>
              <a:ext cx="2508530" cy="13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01"/>
            <p:cNvSpPr>
              <a:spLocks noChangeShapeType="1"/>
            </p:cNvSpPr>
            <p:nvPr/>
          </p:nvSpPr>
          <p:spPr bwMode="auto">
            <a:xfrm flipV="1">
              <a:off x="2399541" y="3580106"/>
              <a:ext cx="834843" cy="59525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02"/>
            <p:cNvSpPr>
              <a:spLocks noChangeShapeType="1"/>
            </p:cNvSpPr>
            <p:nvPr/>
          </p:nvSpPr>
          <p:spPr bwMode="auto">
            <a:xfrm flipV="1">
              <a:off x="1144609" y="3580106"/>
              <a:ext cx="834843" cy="59525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03"/>
            <p:cNvSpPr>
              <a:spLocks noChangeShapeType="1"/>
            </p:cNvSpPr>
            <p:nvPr/>
          </p:nvSpPr>
          <p:spPr bwMode="auto">
            <a:xfrm>
              <a:off x="1979452" y="3580106"/>
              <a:ext cx="1254932" cy="13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04"/>
            <p:cNvSpPr>
              <a:spLocks noChangeShapeType="1"/>
            </p:cNvSpPr>
            <p:nvPr/>
          </p:nvSpPr>
          <p:spPr bwMode="auto">
            <a:xfrm>
              <a:off x="1144609" y="4175358"/>
              <a:ext cx="1254932" cy="13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05"/>
            <p:cNvSpPr>
              <a:spLocks noChangeShapeType="1"/>
            </p:cNvSpPr>
            <p:nvPr/>
          </p:nvSpPr>
          <p:spPr bwMode="auto">
            <a:xfrm flipV="1">
              <a:off x="2292852" y="2911299"/>
              <a:ext cx="420088" cy="29694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06"/>
            <p:cNvSpPr>
              <a:spLocks noChangeShapeType="1"/>
            </p:cNvSpPr>
            <p:nvPr/>
          </p:nvSpPr>
          <p:spPr bwMode="auto">
            <a:xfrm flipV="1">
              <a:off x="1666053" y="2911299"/>
              <a:ext cx="418755" cy="29694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07"/>
            <p:cNvSpPr>
              <a:spLocks noChangeShapeType="1"/>
            </p:cNvSpPr>
            <p:nvPr/>
          </p:nvSpPr>
          <p:spPr bwMode="auto">
            <a:xfrm>
              <a:off x="2084808" y="2911299"/>
              <a:ext cx="628132" cy="13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08"/>
            <p:cNvSpPr>
              <a:spLocks noChangeShapeType="1"/>
            </p:cNvSpPr>
            <p:nvPr/>
          </p:nvSpPr>
          <p:spPr bwMode="auto">
            <a:xfrm>
              <a:off x="1666053" y="3208244"/>
              <a:ext cx="626799" cy="13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7"/>
            <p:cNvSpPr>
              <a:spLocks/>
            </p:cNvSpPr>
            <p:nvPr/>
          </p:nvSpPr>
          <p:spPr bwMode="auto">
            <a:xfrm>
              <a:off x="1978819" y="3060868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800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89"/>
            <p:cNvSpPr>
              <a:spLocks noEditPoints="1"/>
            </p:cNvSpPr>
            <p:nvPr/>
          </p:nvSpPr>
          <p:spPr bwMode="auto">
            <a:xfrm>
              <a:off x="2134152" y="2209800"/>
              <a:ext cx="490770" cy="3683207"/>
            </a:xfrm>
            <a:custGeom>
              <a:avLst/>
              <a:gdLst>
                <a:gd name="T0" fmla="*/ 2147483647 w 1061"/>
                <a:gd name="T1" fmla="*/ 2147483647 h 5587"/>
                <a:gd name="T2" fmla="*/ 2147483647 w 1061"/>
                <a:gd name="T3" fmla="*/ 2147483647 h 5587"/>
                <a:gd name="T4" fmla="*/ 2147483647 w 1061"/>
                <a:gd name="T5" fmla="*/ 2147483647 h 5587"/>
                <a:gd name="T6" fmla="*/ 2147483647 w 1061"/>
                <a:gd name="T7" fmla="*/ 2147483647 h 5587"/>
                <a:gd name="T8" fmla="*/ 2147483647 w 1061"/>
                <a:gd name="T9" fmla="*/ 2147483647 h 5587"/>
                <a:gd name="T10" fmla="*/ 2147483647 w 1061"/>
                <a:gd name="T11" fmla="*/ 2147483647 h 5587"/>
                <a:gd name="T12" fmla="*/ 2147483647 w 1061"/>
                <a:gd name="T13" fmla="*/ 2147483647 h 5587"/>
                <a:gd name="T14" fmla="*/ 2147483647 w 1061"/>
                <a:gd name="T15" fmla="*/ 2147483647 h 5587"/>
                <a:gd name="T16" fmla="*/ 2147483647 w 1061"/>
                <a:gd name="T17" fmla="*/ 2147483647 h 5587"/>
                <a:gd name="T18" fmla="*/ 2147483647 w 1061"/>
                <a:gd name="T19" fmla="*/ 2147483647 h 5587"/>
                <a:gd name="T20" fmla="*/ 2147483647 w 1061"/>
                <a:gd name="T21" fmla="*/ 2147483647 h 5587"/>
                <a:gd name="T22" fmla="*/ 2147483647 w 1061"/>
                <a:gd name="T23" fmla="*/ 2147483647 h 5587"/>
                <a:gd name="T24" fmla="*/ 2147483647 w 1061"/>
                <a:gd name="T25" fmla="*/ 2147483647 h 5587"/>
                <a:gd name="T26" fmla="*/ 2147483647 w 1061"/>
                <a:gd name="T27" fmla="*/ 2147483647 h 5587"/>
                <a:gd name="T28" fmla="*/ 2147483647 w 1061"/>
                <a:gd name="T29" fmla="*/ 2147483647 h 5587"/>
                <a:gd name="T30" fmla="*/ 2147483647 w 1061"/>
                <a:gd name="T31" fmla="*/ 2147483647 h 5587"/>
                <a:gd name="T32" fmla="*/ 2147483647 w 1061"/>
                <a:gd name="T33" fmla="*/ 2147483647 h 5587"/>
                <a:gd name="T34" fmla="*/ 2147483647 w 1061"/>
                <a:gd name="T35" fmla="*/ 2147483647 h 5587"/>
                <a:gd name="T36" fmla="*/ 2147483647 w 1061"/>
                <a:gd name="T37" fmla="*/ 2147483647 h 5587"/>
                <a:gd name="T38" fmla="*/ 2147483647 w 1061"/>
                <a:gd name="T39" fmla="*/ 2147483647 h 5587"/>
                <a:gd name="T40" fmla="*/ 2147483647 w 1061"/>
                <a:gd name="T41" fmla="*/ 2147483647 h 5587"/>
                <a:gd name="T42" fmla="*/ 2147483647 w 1061"/>
                <a:gd name="T43" fmla="*/ 2147483647 h 5587"/>
                <a:gd name="T44" fmla="*/ 2147483647 w 1061"/>
                <a:gd name="T45" fmla="*/ 2147483647 h 5587"/>
                <a:gd name="T46" fmla="*/ 2147483647 w 1061"/>
                <a:gd name="T47" fmla="*/ 2147483647 h 5587"/>
                <a:gd name="T48" fmla="*/ 2147483647 w 1061"/>
                <a:gd name="T49" fmla="*/ 2147483647 h 5587"/>
                <a:gd name="T50" fmla="*/ 2147483647 w 1061"/>
                <a:gd name="T51" fmla="*/ 2147483647 h 5587"/>
                <a:gd name="T52" fmla="*/ 2147483647 w 1061"/>
                <a:gd name="T53" fmla="*/ 2147483647 h 5587"/>
                <a:gd name="T54" fmla="*/ 2147483647 w 1061"/>
                <a:gd name="T55" fmla="*/ 2147483647 h 5587"/>
                <a:gd name="T56" fmla="*/ 2147483647 w 1061"/>
                <a:gd name="T57" fmla="*/ 2147483647 h 5587"/>
                <a:gd name="T58" fmla="*/ 2147483647 w 1061"/>
                <a:gd name="T59" fmla="*/ 2147483647 h 5587"/>
                <a:gd name="T60" fmla="*/ 2147483647 w 1061"/>
                <a:gd name="T61" fmla="*/ 2147483647 h 5587"/>
                <a:gd name="T62" fmla="*/ 2147483647 w 1061"/>
                <a:gd name="T63" fmla="*/ 2147483647 h 5587"/>
                <a:gd name="T64" fmla="*/ 2147483647 w 1061"/>
                <a:gd name="T65" fmla="*/ 2147483647 h 5587"/>
                <a:gd name="T66" fmla="*/ 2147483647 w 1061"/>
                <a:gd name="T67" fmla="*/ 2147483647 h 5587"/>
                <a:gd name="T68" fmla="*/ 2147483647 w 1061"/>
                <a:gd name="T69" fmla="*/ 2147483647 h 5587"/>
                <a:gd name="T70" fmla="*/ 2147483647 w 1061"/>
                <a:gd name="T71" fmla="*/ 2147483647 h 5587"/>
                <a:gd name="T72" fmla="*/ 2147483647 w 1061"/>
                <a:gd name="T73" fmla="*/ 2147483647 h 5587"/>
                <a:gd name="T74" fmla="*/ 2147483647 w 1061"/>
                <a:gd name="T75" fmla="*/ 2147483647 h 5587"/>
                <a:gd name="T76" fmla="*/ 2147483647 w 1061"/>
                <a:gd name="T77" fmla="*/ 2147483647 h 5587"/>
                <a:gd name="T78" fmla="*/ 2147483647 w 1061"/>
                <a:gd name="T79" fmla="*/ 2147483647 h 5587"/>
                <a:gd name="T80" fmla="*/ 2147483647 w 1061"/>
                <a:gd name="T81" fmla="*/ 2147483647 h 5587"/>
                <a:gd name="T82" fmla="*/ 2147483647 w 1061"/>
                <a:gd name="T83" fmla="*/ 2147483647 h 5587"/>
                <a:gd name="T84" fmla="*/ 2147483647 w 1061"/>
                <a:gd name="T85" fmla="*/ 2147483647 h 5587"/>
                <a:gd name="T86" fmla="*/ 2147483647 w 1061"/>
                <a:gd name="T87" fmla="*/ 2147483647 h 5587"/>
                <a:gd name="T88" fmla="*/ 2147483647 w 1061"/>
                <a:gd name="T89" fmla="*/ 2147483647 h 5587"/>
                <a:gd name="T90" fmla="*/ 2147483647 w 1061"/>
                <a:gd name="T91" fmla="*/ 2147483647 h 5587"/>
                <a:gd name="T92" fmla="*/ 2147483647 w 1061"/>
                <a:gd name="T93" fmla="*/ 2147483647 h 5587"/>
                <a:gd name="T94" fmla="*/ 2147483647 w 1061"/>
                <a:gd name="T95" fmla="*/ 2147483647 h 5587"/>
                <a:gd name="T96" fmla="*/ 2147483647 w 1061"/>
                <a:gd name="T97" fmla="*/ 2147483647 h 5587"/>
                <a:gd name="T98" fmla="*/ 2147483647 w 1061"/>
                <a:gd name="T99" fmla="*/ 2147483647 h 5587"/>
                <a:gd name="T100" fmla="*/ 2147483647 w 1061"/>
                <a:gd name="T101" fmla="*/ 2147483647 h 5587"/>
                <a:gd name="T102" fmla="*/ 2147483647 w 1061"/>
                <a:gd name="T103" fmla="*/ 2147483647 h 55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1"/>
                <a:gd name="T157" fmla="*/ 0 h 5587"/>
                <a:gd name="T158" fmla="*/ 1061 w 1061"/>
                <a:gd name="T159" fmla="*/ 5587 h 55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1" h="5587">
                  <a:moveTo>
                    <a:pt x="16" y="7"/>
                  </a:moveTo>
                  <a:lnTo>
                    <a:pt x="37" y="117"/>
                  </a:lnTo>
                  <a:cubicBezTo>
                    <a:pt x="38" y="122"/>
                    <a:pt x="35" y="126"/>
                    <a:pt x="30" y="127"/>
                  </a:cubicBezTo>
                  <a:cubicBezTo>
                    <a:pt x="26" y="127"/>
                    <a:pt x="22" y="125"/>
                    <a:pt x="21" y="120"/>
                  </a:cubicBezTo>
                  <a:lnTo>
                    <a:pt x="0" y="10"/>
                  </a:lnTo>
                  <a:cubicBezTo>
                    <a:pt x="0" y="6"/>
                    <a:pt x="3" y="2"/>
                    <a:pt x="7" y="1"/>
                  </a:cubicBezTo>
                  <a:cubicBezTo>
                    <a:pt x="11" y="0"/>
                    <a:pt x="15" y="3"/>
                    <a:pt x="16" y="7"/>
                  </a:cubicBezTo>
                  <a:close/>
                  <a:moveTo>
                    <a:pt x="52" y="196"/>
                  </a:moveTo>
                  <a:lnTo>
                    <a:pt x="72" y="306"/>
                  </a:lnTo>
                  <a:cubicBezTo>
                    <a:pt x="73" y="310"/>
                    <a:pt x="70" y="314"/>
                    <a:pt x="66" y="315"/>
                  </a:cubicBezTo>
                  <a:cubicBezTo>
                    <a:pt x="61" y="316"/>
                    <a:pt x="57" y="313"/>
                    <a:pt x="56" y="309"/>
                  </a:cubicBezTo>
                  <a:lnTo>
                    <a:pt x="36" y="199"/>
                  </a:lnTo>
                  <a:cubicBezTo>
                    <a:pt x="35" y="194"/>
                    <a:pt x="38" y="190"/>
                    <a:pt x="42" y="189"/>
                  </a:cubicBezTo>
                  <a:cubicBezTo>
                    <a:pt x="47" y="189"/>
                    <a:pt x="51" y="192"/>
                    <a:pt x="52" y="196"/>
                  </a:cubicBezTo>
                  <a:close/>
                  <a:moveTo>
                    <a:pt x="87" y="385"/>
                  </a:moveTo>
                  <a:lnTo>
                    <a:pt x="108" y="495"/>
                  </a:lnTo>
                  <a:cubicBezTo>
                    <a:pt x="108" y="499"/>
                    <a:pt x="106" y="503"/>
                    <a:pt x="101" y="504"/>
                  </a:cubicBezTo>
                  <a:cubicBezTo>
                    <a:pt x="97" y="505"/>
                    <a:pt x="93" y="502"/>
                    <a:pt x="92" y="498"/>
                  </a:cubicBezTo>
                  <a:lnTo>
                    <a:pt x="71" y="388"/>
                  </a:lnTo>
                  <a:cubicBezTo>
                    <a:pt x="70" y="383"/>
                    <a:pt x="73" y="379"/>
                    <a:pt x="78" y="378"/>
                  </a:cubicBezTo>
                  <a:cubicBezTo>
                    <a:pt x="82" y="377"/>
                    <a:pt x="86" y="380"/>
                    <a:pt x="87" y="385"/>
                  </a:cubicBezTo>
                  <a:close/>
                  <a:moveTo>
                    <a:pt x="122" y="573"/>
                  </a:moveTo>
                  <a:lnTo>
                    <a:pt x="143" y="683"/>
                  </a:lnTo>
                  <a:cubicBezTo>
                    <a:pt x="144" y="688"/>
                    <a:pt x="141" y="692"/>
                    <a:pt x="137" y="693"/>
                  </a:cubicBezTo>
                  <a:cubicBezTo>
                    <a:pt x="132" y="694"/>
                    <a:pt x="128" y="691"/>
                    <a:pt x="127" y="686"/>
                  </a:cubicBezTo>
                  <a:lnTo>
                    <a:pt x="107" y="576"/>
                  </a:lnTo>
                  <a:cubicBezTo>
                    <a:pt x="106" y="572"/>
                    <a:pt x="109" y="568"/>
                    <a:pt x="113" y="567"/>
                  </a:cubicBezTo>
                  <a:cubicBezTo>
                    <a:pt x="117" y="566"/>
                    <a:pt x="121" y="569"/>
                    <a:pt x="122" y="573"/>
                  </a:cubicBezTo>
                  <a:close/>
                  <a:moveTo>
                    <a:pt x="158" y="762"/>
                  </a:moveTo>
                  <a:lnTo>
                    <a:pt x="178" y="872"/>
                  </a:lnTo>
                  <a:cubicBezTo>
                    <a:pt x="179" y="876"/>
                    <a:pt x="176" y="881"/>
                    <a:pt x="172" y="881"/>
                  </a:cubicBezTo>
                  <a:cubicBezTo>
                    <a:pt x="168" y="882"/>
                    <a:pt x="163" y="879"/>
                    <a:pt x="163" y="875"/>
                  </a:cubicBezTo>
                  <a:lnTo>
                    <a:pt x="142" y="765"/>
                  </a:lnTo>
                  <a:cubicBezTo>
                    <a:pt x="141" y="761"/>
                    <a:pt x="144" y="756"/>
                    <a:pt x="148" y="756"/>
                  </a:cubicBezTo>
                  <a:cubicBezTo>
                    <a:pt x="153" y="755"/>
                    <a:pt x="157" y="758"/>
                    <a:pt x="158" y="762"/>
                  </a:cubicBezTo>
                  <a:close/>
                  <a:moveTo>
                    <a:pt x="193" y="951"/>
                  </a:moveTo>
                  <a:lnTo>
                    <a:pt x="214" y="1061"/>
                  </a:lnTo>
                  <a:cubicBezTo>
                    <a:pt x="215" y="1065"/>
                    <a:pt x="212" y="1069"/>
                    <a:pt x="207" y="1070"/>
                  </a:cubicBezTo>
                  <a:cubicBezTo>
                    <a:pt x="203" y="1071"/>
                    <a:pt x="199" y="1068"/>
                    <a:pt x="198" y="1064"/>
                  </a:cubicBezTo>
                  <a:lnTo>
                    <a:pt x="177" y="954"/>
                  </a:lnTo>
                  <a:cubicBezTo>
                    <a:pt x="177" y="949"/>
                    <a:pt x="179" y="945"/>
                    <a:pt x="184" y="944"/>
                  </a:cubicBezTo>
                  <a:cubicBezTo>
                    <a:pt x="188" y="944"/>
                    <a:pt x="192" y="946"/>
                    <a:pt x="193" y="951"/>
                  </a:cubicBezTo>
                  <a:close/>
                  <a:moveTo>
                    <a:pt x="228" y="1139"/>
                  </a:moveTo>
                  <a:lnTo>
                    <a:pt x="249" y="1250"/>
                  </a:lnTo>
                  <a:cubicBezTo>
                    <a:pt x="250" y="1254"/>
                    <a:pt x="247" y="1258"/>
                    <a:pt x="243" y="1259"/>
                  </a:cubicBezTo>
                  <a:cubicBezTo>
                    <a:pt x="238" y="1260"/>
                    <a:pt x="234" y="1257"/>
                    <a:pt x="233" y="1252"/>
                  </a:cubicBezTo>
                  <a:lnTo>
                    <a:pt x="213" y="1142"/>
                  </a:lnTo>
                  <a:cubicBezTo>
                    <a:pt x="212" y="1138"/>
                    <a:pt x="215" y="1134"/>
                    <a:pt x="219" y="1133"/>
                  </a:cubicBezTo>
                  <a:cubicBezTo>
                    <a:pt x="223" y="1132"/>
                    <a:pt x="228" y="1135"/>
                    <a:pt x="228" y="1139"/>
                  </a:cubicBezTo>
                  <a:close/>
                  <a:moveTo>
                    <a:pt x="264" y="1328"/>
                  </a:moveTo>
                  <a:lnTo>
                    <a:pt x="284" y="1438"/>
                  </a:lnTo>
                  <a:cubicBezTo>
                    <a:pt x="285" y="1443"/>
                    <a:pt x="282" y="1447"/>
                    <a:pt x="278" y="1448"/>
                  </a:cubicBezTo>
                  <a:cubicBezTo>
                    <a:pt x="274" y="1448"/>
                    <a:pt x="270" y="1446"/>
                    <a:pt x="269" y="1441"/>
                  </a:cubicBezTo>
                  <a:lnTo>
                    <a:pt x="248" y="1331"/>
                  </a:lnTo>
                  <a:cubicBezTo>
                    <a:pt x="247" y="1327"/>
                    <a:pt x="250" y="1323"/>
                    <a:pt x="254" y="1322"/>
                  </a:cubicBezTo>
                  <a:cubicBezTo>
                    <a:pt x="259" y="1321"/>
                    <a:pt x="263" y="1324"/>
                    <a:pt x="264" y="1328"/>
                  </a:cubicBezTo>
                  <a:close/>
                  <a:moveTo>
                    <a:pt x="299" y="1517"/>
                  </a:moveTo>
                  <a:lnTo>
                    <a:pt x="320" y="1627"/>
                  </a:lnTo>
                  <a:cubicBezTo>
                    <a:pt x="321" y="1631"/>
                    <a:pt x="318" y="1635"/>
                    <a:pt x="313" y="1636"/>
                  </a:cubicBezTo>
                  <a:cubicBezTo>
                    <a:pt x="309" y="1637"/>
                    <a:pt x="305" y="1634"/>
                    <a:pt x="304" y="1630"/>
                  </a:cubicBezTo>
                  <a:lnTo>
                    <a:pt x="283" y="1520"/>
                  </a:lnTo>
                  <a:cubicBezTo>
                    <a:pt x="283" y="1515"/>
                    <a:pt x="286" y="1511"/>
                    <a:pt x="290" y="1510"/>
                  </a:cubicBezTo>
                  <a:cubicBezTo>
                    <a:pt x="294" y="1510"/>
                    <a:pt x="298" y="1513"/>
                    <a:pt x="299" y="1517"/>
                  </a:cubicBezTo>
                  <a:close/>
                  <a:moveTo>
                    <a:pt x="335" y="1706"/>
                  </a:moveTo>
                  <a:lnTo>
                    <a:pt x="355" y="1816"/>
                  </a:lnTo>
                  <a:cubicBezTo>
                    <a:pt x="356" y="1820"/>
                    <a:pt x="353" y="1824"/>
                    <a:pt x="349" y="1825"/>
                  </a:cubicBezTo>
                  <a:cubicBezTo>
                    <a:pt x="344" y="1826"/>
                    <a:pt x="340" y="1823"/>
                    <a:pt x="339" y="1819"/>
                  </a:cubicBezTo>
                  <a:lnTo>
                    <a:pt x="319" y="1709"/>
                  </a:lnTo>
                  <a:cubicBezTo>
                    <a:pt x="318" y="1704"/>
                    <a:pt x="321" y="1700"/>
                    <a:pt x="325" y="1699"/>
                  </a:cubicBezTo>
                  <a:cubicBezTo>
                    <a:pt x="330" y="1698"/>
                    <a:pt x="334" y="1701"/>
                    <a:pt x="335" y="1706"/>
                  </a:cubicBezTo>
                  <a:close/>
                  <a:moveTo>
                    <a:pt x="370" y="1894"/>
                  </a:moveTo>
                  <a:lnTo>
                    <a:pt x="391" y="2004"/>
                  </a:lnTo>
                  <a:cubicBezTo>
                    <a:pt x="391" y="2009"/>
                    <a:pt x="389" y="2013"/>
                    <a:pt x="384" y="2014"/>
                  </a:cubicBezTo>
                  <a:cubicBezTo>
                    <a:pt x="380" y="2015"/>
                    <a:pt x="376" y="2012"/>
                    <a:pt x="375" y="2007"/>
                  </a:cubicBezTo>
                  <a:lnTo>
                    <a:pt x="354" y="1897"/>
                  </a:lnTo>
                  <a:cubicBezTo>
                    <a:pt x="353" y="1893"/>
                    <a:pt x="356" y="1889"/>
                    <a:pt x="361" y="1888"/>
                  </a:cubicBezTo>
                  <a:cubicBezTo>
                    <a:pt x="365" y="1887"/>
                    <a:pt x="369" y="1890"/>
                    <a:pt x="370" y="1894"/>
                  </a:cubicBezTo>
                  <a:close/>
                  <a:moveTo>
                    <a:pt x="405" y="2083"/>
                  </a:moveTo>
                  <a:lnTo>
                    <a:pt x="426" y="2193"/>
                  </a:lnTo>
                  <a:cubicBezTo>
                    <a:pt x="427" y="2197"/>
                    <a:pt x="424" y="2202"/>
                    <a:pt x="420" y="2202"/>
                  </a:cubicBezTo>
                  <a:cubicBezTo>
                    <a:pt x="415" y="2203"/>
                    <a:pt x="411" y="2200"/>
                    <a:pt x="410" y="2196"/>
                  </a:cubicBezTo>
                  <a:lnTo>
                    <a:pt x="390" y="2086"/>
                  </a:lnTo>
                  <a:cubicBezTo>
                    <a:pt x="389" y="2082"/>
                    <a:pt x="392" y="2077"/>
                    <a:pt x="396" y="2077"/>
                  </a:cubicBezTo>
                  <a:cubicBezTo>
                    <a:pt x="400" y="2076"/>
                    <a:pt x="405" y="2079"/>
                    <a:pt x="405" y="2083"/>
                  </a:cubicBezTo>
                  <a:close/>
                  <a:moveTo>
                    <a:pt x="441" y="2272"/>
                  </a:moveTo>
                  <a:lnTo>
                    <a:pt x="461" y="2382"/>
                  </a:lnTo>
                  <a:cubicBezTo>
                    <a:pt x="462" y="2386"/>
                    <a:pt x="459" y="2390"/>
                    <a:pt x="455" y="2391"/>
                  </a:cubicBezTo>
                  <a:cubicBezTo>
                    <a:pt x="451" y="2392"/>
                    <a:pt x="446" y="2389"/>
                    <a:pt x="446" y="2385"/>
                  </a:cubicBezTo>
                  <a:lnTo>
                    <a:pt x="425" y="2275"/>
                  </a:lnTo>
                  <a:cubicBezTo>
                    <a:pt x="424" y="2270"/>
                    <a:pt x="427" y="2266"/>
                    <a:pt x="431" y="2265"/>
                  </a:cubicBezTo>
                  <a:cubicBezTo>
                    <a:pt x="436" y="2265"/>
                    <a:pt x="440" y="2267"/>
                    <a:pt x="441" y="2272"/>
                  </a:cubicBezTo>
                  <a:close/>
                  <a:moveTo>
                    <a:pt x="476" y="2460"/>
                  </a:moveTo>
                  <a:lnTo>
                    <a:pt x="497" y="2571"/>
                  </a:lnTo>
                  <a:cubicBezTo>
                    <a:pt x="498" y="2575"/>
                    <a:pt x="495" y="2579"/>
                    <a:pt x="490" y="2580"/>
                  </a:cubicBezTo>
                  <a:cubicBezTo>
                    <a:pt x="486" y="2581"/>
                    <a:pt x="482" y="2578"/>
                    <a:pt x="481" y="2573"/>
                  </a:cubicBezTo>
                  <a:lnTo>
                    <a:pt x="460" y="2463"/>
                  </a:lnTo>
                  <a:cubicBezTo>
                    <a:pt x="460" y="2459"/>
                    <a:pt x="462" y="2455"/>
                    <a:pt x="467" y="2454"/>
                  </a:cubicBezTo>
                  <a:cubicBezTo>
                    <a:pt x="471" y="2453"/>
                    <a:pt x="475" y="2456"/>
                    <a:pt x="476" y="2460"/>
                  </a:cubicBezTo>
                  <a:close/>
                  <a:moveTo>
                    <a:pt x="511" y="2649"/>
                  </a:moveTo>
                  <a:lnTo>
                    <a:pt x="532" y="2759"/>
                  </a:lnTo>
                  <a:cubicBezTo>
                    <a:pt x="533" y="2764"/>
                    <a:pt x="530" y="2768"/>
                    <a:pt x="526" y="2769"/>
                  </a:cubicBezTo>
                  <a:cubicBezTo>
                    <a:pt x="521" y="2769"/>
                    <a:pt x="517" y="2767"/>
                    <a:pt x="516" y="2762"/>
                  </a:cubicBezTo>
                  <a:lnTo>
                    <a:pt x="496" y="2652"/>
                  </a:lnTo>
                  <a:cubicBezTo>
                    <a:pt x="495" y="2648"/>
                    <a:pt x="498" y="2644"/>
                    <a:pt x="502" y="2643"/>
                  </a:cubicBezTo>
                  <a:cubicBezTo>
                    <a:pt x="506" y="2642"/>
                    <a:pt x="511" y="2645"/>
                    <a:pt x="511" y="2649"/>
                  </a:cubicBezTo>
                  <a:close/>
                  <a:moveTo>
                    <a:pt x="547" y="2838"/>
                  </a:moveTo>
                  <a:lnTo>
                    <a:pt x="567" y="2948"/>
                  </a:lnTo>
                  <a:cubicBezTo>
                    <a:pt x="568" y="2952"/>
                    <a:pt x="565" y="2956"/>
                    <a:pt x="561" y="2957"/>
                  </a:cubicBezTo>
                  <a:cubicBezTo>
                    <a:pt x="557" y="2958"/>
                    <a:pt x="553" y="2955"/>
                    <a:pt x="552" y="2951"/>
                  </a:cubicBezTo>
                  <a:lnTo>
                    <a:pt x="531" y="2841"/>
                  </a:lnTo>
                  <a:cubicBezTo>
                    <a:pt x="530" y="2836"/>
                    <a:pt x="533" y="2832"/>
                    <a:pt x="537" y="2831"/>
                  </a:cubicBezTo>
                  <a:cubicBezTo>
                    <a:pt x="542" y="2831"/>
                    <a:pt x="546" y="2834"/>
                    <a:pt x="547" y="2838"/>
                  </a:cubicBezTo>
                  <a:close/>
                  <a:moveTo>
                    <a:pt x="582" y="3027"/>
                  </a:moveTo>
                  <a:lnTo>
                    <a:pt x="603" y="3137"/>
                  </a:lnTo>
                  <a:cubicBezTo>
                    <a:pt x="604" y="3141"/>
                    <a:pt x="601" y="3145"/>
                    <a:pt x="596" y="3146"/>
                  </a:cubicBezTo>
                  <a:cubicBezTo>
                    <a:pt x="592" y="3147"/>
                    <a:pt x="588" y="3144"/>
                    <a:pt x="587" y="3140"/>
                  </a:cubicBezTo>
                  <a:lnTo>
                    <a:pt x="566" y="3030"/>
                  </a:lnTo>
                  <a:cubicBezTo>
                    <a:pt x="566" y="3025"/>
                    <a:pt x="569" y="3021"/>
                    <a:pt x="573" y="3020"/>
                  </a:cubicBezTo>
                  <a:cubicBezTo>
                    <a:pt x="577" y="3019"/>
                    <a:pt x="581" y="3022"/>
                    <a:pt x="582" y="3027"/>
                  </a:cubicBezTo>
                  <a:close/>
                  <a:moveTo>
                    <a:pt x="618" y="3215"/>
                  </a:moveTo>
                  <a:lnTo>
                    <a:pt x="638" y="3325"/>
                  </a:lnTo>
                  <a:cubicBezTo>
                    <a:pt x="639" y="3330"/>
                    <a:pt x="636" y="3334"/>
                    <a:pt x="632" y="3335"/>
                  </a:cubicBezTo>
                  <a:cubicBezTo>
                    <a:pt x="627" y="3336"/>
                    <a:pt x="623" y="3333"/>
                    <a:pt x="622" y="3328"/>
                  </a:cubicBezTo>
                  <a:lnTo>
                    <a:pt x="602" y="3218"/>
                  </a:lnTo>
                  <a:cubicBezTo>
                    <a:pt x="601" y="3214"/>
                    <a:pt x="604" y="3210"/>
                    <a:pt x="608" y="3209"/>
                  </a:cubicBezTo>
                  <a:cubicBezTo>
                    <a:pt x="613" y="3208"/>
                    <a:pt x="617" y="3211"/>
                    <a:pt x="618" y="3215"/>
                  </a:cubicBezTo>
                  <a:close/>
                  <a:moveTo>
                    <a:pt x="653" y="3404"/>
                  </a:moveTo>
                  <a:lnTo>
                    <a:pt x="674" y="3514"/>
                  </a:lnTo>
                  <a:cubicBezTo>
                    <a:pt x="674" y="3518"/>
                    <a:pt x="672" y="3523"/>
                    <a:pt x="667" y="3523"/>
                  </a:cubicBezTo>
                  <a:cubicBezTo>
                    <a:pt x="663" y="3524"/>
                    <a:pt x="659" y="3521"/>
                    <a:pt x="658" y="3517"/>
                  </a:cubicBezTo>
                  <a:lnTo>
                    <a:pt x="637" y="3407"/>
                  </a:lnTo>
                  <a:cubicBezTo>
                    <a:pt x="636" y="3403"/>
                    <a:pt x="639" y="3398"/>
                    <a:pt x="644" y="3398"/>
                  </a:cubicBezTo>
                  <a:cubicBezTo>
                    <a:pt x="648" y="3397"/>
                    <a:pt x="652" y="3400"/>
                    <a:pt x="653" y="3404"/>
                  </a:cubicBezTo>
                  <a:close/>
                  <a:moveTo>
                    <a:pt x="688" y="3593"/>
                  </a:moveTo>
                  <a:lnTo>
                    <a:pt x="709" y="3703"/>
                  </a:lnTo>
                  <a:cubicBezTo>
                    <a:pt x="710" y="3707"/>
                    <a:pt x="707" y="3711"/>
                    <a:pt x="703" y="3712"/>
                  </a:cubicBezTo>
                  <a:cubicBezTo>
                    <a:pt x="698" y="3713"/>
                    <a:pt x="694" y="3710"/>
                    <a:pt x="693" y="3706"/>
                  </a:cubicBezTo>
                  <a:lnTo>
                    <a:pt x="673" y="3596"/>
                  </a:lnTo>
                  <a:cubicBezTo>
                    <a:pt x="672" y="3591"/>
                    <a:pt x="675" y="3587"/>
                    <a:pt x="679" y="3586"/>
                  </a:cubicBezTo>
                  <a:cubicBezTo>
                    <a:pt x="683" y="3586"/>
                    <a:pt x="688" y="3588"/>
                    <a:pt x="688" y="3593"/>
                  </a:cubicBezTo>
                  <a:close/>
                  <a:moveTo>
                    <a:pt x="724" y="3781"/>
                  </a:moveTo>
                  <a:lnTo>
                    <a:pt x="744" y="3892"/>
                  </a:lnTo>
                  <a:cubicBezTo>
                    <a:pt x="745" y="3896"/>
                    <a:pt x="742" y="3900"/>
                    <a:pt x="738" y="3901"/>
                  </a:cubicBezTo>
                  <a:cubicBezTo>
                    <a:pt x="734" y="3902"/>
                    <a:pt x="729" y="3899"/>
                    <a:pt x="729" y="3894"/>
                  </a:cubicBezTo>
                  <a:lnTo>
                    <a:pt x="708" y="3784"/>
                  </a:lnTo>
                  <a:cubicBezTo>
                    <a:pt x="707" y="3780"/>
                    <a:pt x="710" y="3776"/>
                    <a:pt x="714" y="3775"/>
                  </a:cubicBezTo>
                  <a:cubicBezTo>
                    <a:pt x="719" y="3774"/>
                    <a:pt x="723" y="3777"/>
                    <a:pt x="724" y="3781"/>
                  </a:cubicBezTo>
                  <a:close/>
                  <a:moveTo>
                    <a:pt x="759" y="3970"/>
                  </a:moveTo>
                  <a:lnTo>
                    <a:pt x="780" y="4080"/>
                  </a:lnTo>
                  <a:cubicBezTo>
                    <a:pt x="781" y="4085"/>
                    <a:pt x="778" y="4089"/>
                    <a:pt x="773" y="4090"/>
                  </a:cubicBezTo>
                  <a:cubicBezTo>
                    <a:pt x="769" y="4090"/>
                    <a:pt x="765" y="4088"/>
                    <a:pt x="764" y="4083"/>
                  </a:cubicBezTo>
                  <a:lnTo>
                    <a:pt x="743" y="3973"/>
                  </a:lnTo>
                  <a:cubicBezTo>
                    <a:pt x="743" y="3969"/>
                    <a:pt x="745" y="3965"/>
                    <a:pt x="750" y="3964"/>
                  </a:cubicBezTo>
                  <a:cubicBezTo>
                    <a:pt x="754" y="3963"/>
                    <a:pt x="758" y="3966"/>
                    <a:pt x="759" y="3970"/>
                  </a:cubicBezTo>
                  <a:close/>
                  <a:moveTo>
                    <a:pt x="794" y="4159"/>
                  </a:moveTo>
                  <a:lnTo>
                    <a:pt x="815" y="4269"/>
                  </a:lnTo>
                  <a:cubicBezTo>
                    <a:pt x="816" y="4273"/>
                    <a:pt x="813" y="4277"/>
                    <a:pt x="809" y="4278"/>
                  </a:cubicBezTo>
                  <a:cubicBezTo>
                    <a:pt x="804" y="4279"/>
                    <a:pt x="800" y="4276"/>
                    <a:pt x="799" y="4272"/>
                  </a:cubicBezTo>
                  <a:lnTo>
                    <a:pt x="779" y="4162"/>
                  </a:lnTo>
                  <a:cubicBezTo>
                    <a:pt x="778" y="4157"/>
                    <a:pt x="781" y="4153"/>
                    <a:pt x="785" y="4152"/>
                  </a:cubicBezTo>
                  <a:cubicBezTo>
                    <a:pt x="789" y="4152"/>
                    <a:pt x="794" y="4155"/>
                    <a:pt x="794" y="4159"/>
                  </a:cubicBezTo>
                  <a:close/>
                  <a:moveTo>
                    <a:pt x="830" y="4348"/>
                  </a:moveTo>
                  <a:lnTo>
                    <a:pt x="850" y="4458"/>
                  </a:lnTo>
                  <a:cubicBezTo>
                    <a:pt x="851" y="4462"/>
                    <a:pt x="848" y="4466"/>
                    <a:pt x="844" y="4467"/>
                  </a:cubicBezTo>
                  <a:cubicBezTo>
                    <a:pt x="840" y="4468"/>
                    <a:pt x="836" y="4465"/>
                    <a:pt x="835" y="4461"/>
                  </a:cubicBezTo>
                  <a:lnTo>
                    <a:pt x="814" y="4351"/>
                  </a:lnTo>
                  <a:cubicBezTo>
                    <a:pt x="813" y="4346"/>
                    <a:pt x="816" y="4342"/>
                    <a:pt x="821" y="4341"/>
                  </a:cubicBezTo>
                  <a:cubicBezTo>
                    <a:pt x="825" y="4340"/>
                    <a:pt x="829" y="4343"/>
                    <a:pt x="830" y="4348"/>
                  </a:cubicBezTo>
                  <a:close/>
                  <a:moveTo>
                    <a:pt x="865" y="4536"/>
                  </a:moveTo>
                  <a:lnTo>
                    <a:pt x="886" y="4646"/>
                  </a:lnTo>
                  <a:cubicBezTo>
                    <a:pt x="887" y="4651"/>
                    <a:pt x="884" y="4655"/>
                    <a:pt x="879" y="4656"/>
                  </a:cubicBezTo>
                  <a:cubicBezTo>
                    <a:pt x="875" y="4657"/>
                    <a:pt x="871" y="4654"/>
                    <a:pt x="870" y="4649"/>
                  </a:cubicBezTo>
                  <a:lnTo>
                    <a:pt x="849" y="4539"/>
                  </a:lnTo>
                  <a:cubicBezTo>
                    <a:pt x="849" y="4535"/>
                    <a:pt x="852" y="4531"/>
                    <a:pt x="856" y="4530"/>
                  </a:cubicBezTo>
                  <a:cubicBezTo>
                    <a:pt x="860" y="4529"/>
                    <a:pt x="864" y="4532"/>
                    <a:pt x="865" y="4536"/>
                  </a:cubicBezTo>
                  <a:close/>
                  <a:moveTo>
                    <a:pt x="901" y="4725"/>
                  </a:moveTo>
                  <a:lnTo>
                    <a:pt x="921" y="4835"/>
                  </a:lnTo>
                  <a:cubicBezTo>
                    <a:pt x="922" y="4839"/>
                    <a:pt x="919" y="4844"/>
                    <a:pt x="915" y="4844"/>
                  </a:cubicBezTo>
                  <a:cubicBezTo>
                    <a:pt x="910" y="4845"/>
                    <a:pt x="906" y="4842"/>
                    <a:pt x="906" y="4838"/>
                  </a:cubicBezTo>
                  <a:lnTo>
                    <a:pt x="885" y="4728"/>
                  </a:lnTo>
                  <a:cubicBezTo>
                    <a:pt x="884" y="4724"/>
                    <a:pt x="887" y="4719"/>
                    <a:pt x="891" y="4719"/>
                  </a:cubicBezTo>
                  <a:cubicBezTo>
                    <a:pt x="896" y="4718"/>
                    <a:pt x="900" y="4721"/>
                    <a:pt x="901" y="4725"/>
                  </a:cubicBezTo>
                  <a:close/>
                  <a:moveTo>
                    <a:pt x="936" y="4914"/>
                  </a:moveTo>
                  <a:lnTo>
                    <a:pt x="957" y="5024"/>
                  </a:lnTo>
                  <a:cubicBezTo>
                    <a:pt x="957" y="5028"/>
                    <a:pt x="955" y="5032"/>
                    <a:pt x="950" y="5033"/>
                  </a:cubicBezTo>
                  <a:cubicBezTo>
                    <a:pt x="946" y="5034"/>
                    <a:pt x="942" y="5031"/>
                    <a:pt x="941" y="5027"/>
                  </a:cubicBezTo>
                  <a:lnTo>
                    <a:pt x="920" y="4917"/>
                  </a:lnTo>
                  <a:cubicBezTo>
                    <a:pt x="919" y="4912"/>
                    <a:pt x="922" y="4908"/>
                    <a:pt x="927" y="4907"/>
                  </a:cubicBezTo>
                  <a:cubicBezTo>
                    <a:pt x="931" y="4906"/>
                    <a:pt x="935" y="4909"/>
                    <a:pt x="936" y="4914"/>
                  </a:cubicBezTo>
                  <a:close/>
                  <a:moveTo>
                    <a:pt x="971" y="5102"/>
                  </a:moveTo>
                  <a:lnTo>
                    <a:pt x="992" y="5212"/>
                  </a:lnTo>
                  <a:cubicBezTo>
                    <a:pt x="993" y="5217"/>
                    <a:pt x="990" y="5221"/>
                    <a:pt x="986" y="5222"/>
                  </a:cubicBezTo>
                  <a:cubicBezTo>
                    <a:pt x="981" y="5223"/>
                    <a:pt x="977" y="5220"/>
                    <a:pt x="976" y="5215"/>
                  </a:cubicBezTo>
                  <a:lnTo>
                    <a:pt x="956" y="5105"/>
                  </a:lnTo>
                  <a:cubicBezTo>
                    <a:pt x="955" y="5101"/>
                    <a:pt x="958" y="5097"/>
                    <a:pt x="962" y="5096"/>
                  </a:cubicBezTo>
                  <a:cubicBezTo>
                    <a:pt x="966" y="5095"/>
                    <a:pt x="971" y="5098"/>
                    <a:pt x="971" y="5102"/>
                  </a:cubicBezTo>
                  <a:close/>
                  <a:moveTo>
                    <a:pt x="1007" y="5291"/>
                  </a:moveTo>
                  <a:lnTo>
                    <a:pt x="1027" y="5401"/>
                  </a:lnTo>
                  <a:cubicBezTo>
                    <a:pt x="1028" y="5406"/>
                    <a:pt x="1025" y="5410"/>
                    <a:pt x="1021" y="5411"/>
                  </a:cubicBezTo>
                  <a:cubicBezTo>
                    <a:pt x="1017" y="5411"/>
                    <a:pt x="1012" y="5408"/>
                    <a:pt x="1012" y="5404"/>
                  </a:cubicBezTo>
                  <a:lnTo>
                    <a:pt x="991" y="5294"/>
                  </a:lnTo>
                  <a:cubicBezTo>
                    <a:pt x="990" y="5290"/>
                    <a:pt x="993" y="5286"/>
                    <a:pt x="997" y="5285"/>
                  </a:cubicBezTo>
                  <a:cubicBezTo>
                    <a:pt x="1002" y="5284"/>
                    <a:pt x="1006" y="5287"/>
                    <a:pt x="1007" y="5291"/>
                  </a:cubicBezTo>
                  <a:close/>
                  <a:moveTo>
                    <a:pt x="1042" y="5480"/>
                  </a:moveTo>
                  <a:lnTo>
                    <a:pt x="1060" y="5576"/>
                  </a:lnTo>
                  <a:cubicBezTo>
                    <a:pt x="1061" y="5581"/>
                    <a:pt x="1058" y="5585"/>
                    <a:pt x="1054" y="5586"/>
                  </a:cubicBezTo>
                  <a:cubicBezTo>
                    <a:pt x="1049" y="5587"/>
                    <a:pt x="1045" y="5584"/>
                    <a:pt x="1044" y="5579"/>
                  </a:cubicBezTo>
                  <a:lnTo>
                    <a:pt x="1026" y="5483"/>
                  </a:lnTo>
                  <a:cubicBezTo>
                    <a:pt x="1026" y="5478"/>
                    <a:pt x="1028" y="5474"/>
                    <a:pt x="1033" y="5473"/>
                  </a:cubicBezTo>
                  <a:cubicBezTo>
                    <a:pt x="1037" y="5473"/>
                    <a:pt x="1041" y="5475"/>
                    <a:pt x="1042" y="5480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1752600"/>
          </a:xfrm>
        </p:spPr>
        <p:txBody>
          <a:bodyPr/>
          <a:lstStyle/>
          <a:p>
            <a:r>
              <a:rPr lang="en-US" sz="2400" u="sng" dirty="0" smtClean="0"/>
              <a:t>Merging</a:t>
            </a:r>
            <a:r>
              <a:rPr lang="en-US" sz="2400" dirty="0" smtClean="0"/>
              <a:t>: reduces the number of maintained cells</a:t>
            </a:r>
          </a:p>
          <a:p>
            <a:pPr lvl="1"/>
            <a:r>
              <a:rPr lang="en-US" sz="2000" dirty="0" smtClean="0"/>
              <a:t>4-cell quadrant at level (</a:t>
            </a:r>
            <a:r>
              <a:rPr lang="en-US" sz="2000" i="1" dirty="0" smtClean="0"/>
              <a:t>h</a:t>
            </a:r>
            <a:r>
              <a:rPr lang="en-US" sz="2000" dirty="0" smtClean="0"/>
              <a:t>+1) “merged” into parent at level </a:t>
            </a:r>
            <a:r>
              <a:rPr lang="en-US" sz="2000" i="1" dirty="0" smtClean="0"/>
              <a:t>h</a:t>
            </a:r>
          </a:p>
          <a:p>
            <a:pPr lvl="1"/>
            <a:r>
              <a:rPr lang="en-US" sz="2000" dirty="0" smtClean="0"/>
              <a:t>Queries at level (</a:t>
            </a:r>
            <a:r>
              <a:rPr lang="en-US" sz="2000" i="1" dirty="0" smtClean="0"/>
              <a:t>h</a:t>
            </a:r>
            <a:r>
              <a:rPr lang="en-US" sz="2000" dirty="0" smtClean="0"/>
              <a:t>+1) now service at level </a:t>
            </a:r>
            <a:r>
              <a:rPr lang="en-US" sz="2000" i="1" dirty="0" smtClean="0"/>
              <a:t>h</a:t>
            </a:r>
            <a:r>
              <a:rPr lang="en-US" sz="2000" dirty="0" smtClean="0"/>
              <a:t> for merged region</a:t>
            </a:r>
          </a:p>
          <a:p>
            <a:pPr lvl="1"/>
            <a:r>
              <a:rPr lang="en-US" sz="2000" dirty="0" smtClean="0"/>
              <a:t>Merging decision made on trade-off between </a:t>
            </a:r>
            <a:r>
              <a:rPr lang="en-US" sz="2000" i="1" dirty="0" smtClean="0"/>
              <a:t>locality loss </a:t>
            </a:r>
            <a:r>
              <a:rPr lang="en-US" sz="2000" dirty="0" smtClean="0"/>
              <a:t>and </a:t>
            </a:r>
            <a:r>
              <a:rPr lang="en-US" sz="2000" i="1" dirty="0" smtClean="0"/>
              <a:t>scalability gain</a:t>
            </a:r>
          </a:p>
        </p:txBody>
      </p:sp>
      <p:sp>
        <p:nvSpPr>
          <p:cNvPr id="196" name="Content Placeholder 2"/>
          <p:cNvSpPr txBox="1">
            <a:spLocks/>
          </p:cNvSpPr>
          <p:nvPr/>
        </p:nvSpPr>
        <p:spPr bwMode="auto">
          <a:xfrm>
            <a:off x="3962400" y="2514600"/>
            <a:ext cx="495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u="sng" dirty="0" smtClean="0"/>
              <a:t>Splitting</a:t>
            </a:r>
            <a:r>
              <a:rPr lang="en-US" sz="2400" dirty="0" smtClean="0"/>
              <a:t>: increases number of cells</a:t>
            </a:r>
          </a:p>
          <a:p>
            <a:pPr lvl="1"/>
            <a:r>
              <a:rPr lang="en-US" sz="2000" dirty="0" smtClean="0"/>
              <a:t>Opposite operation as merging</a:t>
            </a:r>
            <a:endParaRPr lang="en-US" sz="2000" i="1" dirty="0" smtClean="0"/>
          </a:p>
          <a:p>
            <a:pPr lvl="1"/>
            <a:r>
              <a:rPr lang="en-US" sz="2000" dirty="0" smtClean="0"/>
              <a:t>Splitting decision made on trade-off</a:t>
            </a:r>
            <a:br>
              <a:rPr lang="en-US" sz="2000" dirty="0" smtClean="0"/>
            </a:br>
            <a:r>
              <a:rPr lang="en-US" sz="2000" dirty="0" smtClean="0"/>
              <a:t>between </a:t>
            </a:r>
            <a:r>
              <a:rPr lang="en-US" sz="2000" i="1" dirty="0" smtClean="0"/>
              <a:t>locality gain </a:t>
            </a:r>
            <a:r>
              <a:rPr lang="en-US" sz="2000" dirty="0" smtClean="0"/>
              <a:t>and </a:t>
            </a:r>
            <a:r>
              <a:rPr lang="en-US" sz="2000" i="1" dirty="0" smtClean="0"/>
              <a:t>scalability loss</a:t>
            </a:r>
          </a:p>
        </p:txBody>
      </p:sp>
      <p:sp>
        <p:nvSpPr>
          <p:cNvPr id="197" name="Content Placeholder 2"/>
          <p:cNvSpPr txBox="1">
            <a:spLocks/>
          </p:cNvSpPr>
          <p:nvPr/>
        </p:nvSpPr>
        <p:spPr bwMode="auto">
          <a:xfrm>
            <a:off x="4114800" y="5051960"/>
            <a:ext cx="5029200" cy="9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Maintenance results in </a:t>
            </a:r>
            <a:r>
              <a:rPr lang="en-US" sz="2400" i="1" dirty="0" smtClean="0"/>
              <a:t>partial</a:t>
            </a:r>
            <a:br>
              <a:rPr lang="en-US" sz="2400" i="1" dirty="0" smtClean="0"/>
            </a:br>
            <a:r>
              <a:rPr lang="en-US" sz="2400" i="1" dirty="0" smtClean="0"/>
              <a:t>pyramid</a:t>
            </a:r>
            <a:r>
              <a:rPr lang="en-US" sz="2400" dirty="0" smtClean="0"/>
              <a:t> structure</a:t>
            </a:r>
            <a:endParaRPr lang="en-US" sz="2000" i="1" dirty="0" smtClean="0"/>
          </a:p>
        </p:txBody>
      </p:sp>
      <p:sp>
        <p:nvSpPr>
          <p:cNvPr id="195" name="Title 1"/>
          <p:cNvSpPr txBox="1">
            <a:spLocks/>
          </p:cNvSpPr>
          <p:nvPr/>
        </p:nvSpPr>
        <p:spPr bwMode="auto">
          <a:xfrm>
            <a:off x="21809" y="3655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A0019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dirty="0" smtClean="0"/>
              <a:t>Spatial User Ratings For Non-Spatial Items (3/</a:t>
            </a:r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build="p"/>
      <p:bldP spid="196" grpId="0"/>
      <p:bldP spid="1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334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Location-based Ratings</a:t>
            </a:r>
          </a:p>
          <a:p>
            <a:r>
              <a:rPr lang="en-US" sz="4400" dirty="0" smtClean="0"/>
              <a:t>LARS solution</a:t>
            </a:r>
          </a:p>
          <a:p>
            <a:pPr lvl="1"/>
            <a:r>
              <a:rPr lang="en-US" sz="3200" dirty="0" smtClean="0">
                <a:solidFill>
                  <a:srgbClr val="D9D9D9"/>
                </a:solidFill>
              </a:rPr>
              <a:t>Spatial User Ratings for Non-Spatial Items</a:t>
            </a:r>
          </a:p>
          <a:p>
            <a:pPr lvl="1"/>
            <a:r>
              <a:rPr lang="en-US" sz="3200" dirty="0" smtClean="0"/>
              <a:t>Non-Spatial User Rating for Spatial Items</a:t>
            </a:r>
          </a:p>
          <a:p>
            <a:pPr lvl="1"/>
            <a:r>
              <a:rPr lang="en-US" sz="3200" dirty="0" smtClean="0">
                <a:solidFill>
                  <a:srgbClr val="D9D9D9"/>
                </a:solidFill>
              </a:rPr>
              <a:t>Spatial User Ratings for Spatial Items</a:t>
            </a:r>
          </a:p>
          <a:p>
            <a:r>
              <a:rPr lang="en-US" sz="4400" dirty="0" smtClean="0">
                <a:solidFill>
                  <a:srgbClr val="D9D9D9"/>
                </a:solidFill>
              </a:rPr>
              <a:t>Experimental Evaluation</a:t>
            </a:r>
          </a:p>
          <a:p>
            <a:r>
              <a:rPr lang="en-US" sz="4400" dirty="0" smtClean="0">
                <a:solidFill>
                  <a:srgbClr val="D9D9D9"/>
                </a:solidFill>
              </a:rPr>
              <a:t>Conclusion</a:t>
            </a:r>
            <a:endParaRPr lang="en-US" sz="4400" dirty="0">
              <a:solidFill>
                <a:srgbClr val="D9D9D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9910"/>
            <a:ext cx="9144000" cy="55969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 Light" pitchFamily="34" charset="0"/>
              </a:rPr>
              <a:t>Talk Outline</a:t>
            </a:r>
            <a:endParaRPr lang="en-US" b="1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1600"/>
            <a:ext cx="949325" cy="61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0341">
            <a:off x="7291424" y="981792"/>
            <a:ext cx="1106339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37"/>
          <p:cNvSpPr>
            <a:spLocks noChangeArrowheads="1"/>
          </p:cNvSpPr>
          <p:nvPr/>
        </p:nvSpPr>
        <p:spPr bwMode="auto">
          <a:xfrm>
            <a:off x="4787900" y="2514600"/>
            <a:ext cx="1917700" cy="1917700"/>
          </a:xfrm>
          <a:prstGeom prst="ellipse">
            <a:avLst/>
          </a:prstGeom>
          <a:noFill/>
          <a:ln w="285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179888"/>
            <a:endParaRPr lang="en-US"/>
          </a:p>
        </p:txBody>
      </p:sp>
      <p:pic>
        <p:nvPicPr>
          <p:cNvPr id="5" name="Picture 7" descr="http://t1.gstatic.com/images?q=tbn:ANd9GcRRCOeIMNP68yO0ZjR4rWBlUEfPoV-dVdB_uRjrG-6uoqgsOitWG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048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02263" y="3551238"/>
            <a:ext cx="78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(x</a:t>
            </a:r>
            <a:r>
              <a:rPr lang="en-US" sz="1400" b="1" baseline="-25000"/>
              <a:t>1</a:t>
            </a:r>
            <a:r>
              <a:rPr lang="en-US" sz="1400" b="1"/>
              <a:t>, y</a:t>
            </a:r>
            <a:r>
              <a:rPr lang="en-US" sz="1400" b="1" baseline="-25000"/>
              <a:t>1</a:t>
            </a:r>
            <a:r>
              <a:rPr lang="en-US" sz="1400" b="1"/>
              <a:t>)</a:t>
            </a:r>
          </a:p>
        </p:txBody>
      </p:sp>
      <p:cxnSp>
        <p:nvCxnSpPr>
          <p:cNvPr id="7" name="Straight Arrow Connector 6"/>
          <p:cNvCxnSpPr>
            <a:cxnSpLocks noChangeShapeType="1"/>
            <a:endCxn id="4" idx="0"/>
          </p:cNvCxnSpPr>
          <p:nvPr/>
        </p:nvCxnSpPr>
        <p:spPr bwMode="auto">
          <a:xfrm flipH="1" flipV="1">
            <a:off x="5746750" y="2514600"/>
            <a:ext cx="3175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Oval 141"/>
          <p:cNvSpPr>
            <a:spLocks noChangeArrowheads="1"/>
          </p:cNvSpPr>
          <p:nvPr/>
        </p:nvSpPr>
        <p:spPr bwMode="auto">
          <a:xfrm>
            <a:off x="4038600" y="1616604"/>
            <a:ext cx="3429000" cy="3571875"/>
          </a:xfrm>
          <a:prstGeom prst="ellipse">
            <a:avLst/>
          </a:prstGeom>
          <a:noFill/>
          <a:ln w="285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179888"/>
            <a:endParaRPr lang="en-US"/>
          </a:p>
        </p:txBody>
      </p:sp>
      <p:sp>
        <p:nvSpPr>
          <p:cNvPr id="9" name="Oval 142"/>
          <p:cNvSpPr>
            <a:spLocks noChangeArrowheads="1"/>
          </p:cNvSpPr>
          <p:nvPr/>
        </p:nvSpPr>
        <p:spPr bwMode="auto">
          <a:xfrm>
            <a:off x="3030512" y="762000"/>
            <a:ext cx="5222301" cy="5334000"/>
          </a:xfrm>
          <a:prstGeom prst="ellipse">
            <a:avLst/>
          </a:prstGeom>
          <a:noFill/>
          <a:ln w="285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179888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793141" cy="55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677">
            <a:off x="3791077" y="1462504"/>
            <a:ext cx="1247359" cy="59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0600" y="3054600"/>
            <a:ext cx="1219200" cy="7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cxnSpLocks noChangeShapeType="1"/>
            <a:stCxn id="6" idx="2"/>
            <a:endCxn id="8" idx="4"/>
          </p:cNvCxnSpPr>
          <p:nvPr/>
        </p:nvCxnSpPr>
        <p:spPr bwMode="auto">
          <a:xfrm flipH="1">
            <a:off x="5753100" y="3859213"/>
            <a:ext cx="41276" cy="13292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  <a:endCxn id="8" idx="1"/>
          </p:cNvCxnSpPr>
          <p:nvPr/>
        </p:nvCxnSpPr>
        <p:spPr bwMode="auto">
          <a:xfrm flipH="1" flipV="1">
            <a:off x="4540765" y="2139693"/>
            <a:ext cx="1021838" cy="9845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  <a:stCxn id="5" idx="1"/>
          </p:cNvCxnSpPr>
          <p:nvPr/>
        </p:nvCxnSpPr>
        <p:spPr bwMode="auto">
          <a:xfrm flipH="1" flipV="1">
            <a:off x="3048000" y="3048000"/>
            <a:ext cx="24257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  <a:stCxn id="5" idx="3"/>
            <a:endCxn id="9" idx="6"/>
          </p:cNvCxnSpPr>
          <p:nvPr/>
        </p:nvCxnSpPr>
        <p:spPr bwMode="auto">
          <a:xfrm>
            <a:off x="6083300" y="3352800"/>
            <a:ext cx="2169513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  <a:endCxn id="9" idx="7"/>
          </p:cNvCxnSpPr>
          <p:nvPr/>
        </p:nvCxnSpPr>
        <p:spPr bwMode="auto">
          <a:xfrm flipV="1">
            <a:off x="5930900" y="1543146"/>
            <a:ext cx="1557125" cy="15810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>
            <a:off x="3886200" y="3857625"/>
            <a:ext cx="1527176" cy="2314575"/>
          </a:xfrm>
          <a:prstGeom prst="straightConnector1">
            <a:avLst/>
          </a:prstGeom>
          <a:noFill/>
          <a:ln w="57150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TextBox 155"/>
          <p:cNvSpPr txBox="1">
            <a:spLocks noChangeArrowheads="1"/>
          </p:cNvSpPr>
          <p:nvPr/>
        </p:nvSpPr>
        <p:spPr bwMode="auto">
          <a:xfrm rot="18166351">
            <a:off x="2873849" y="4199620"/>
            <a:ext cx="32730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800000"/>
                </a:solidFill>
              </a:rPr>
              <a:t>Travel Penalty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/>
          <a:lstStyle/>
          <a:p>
            <a:r>
              <a:rPr lang="en-US" dirty="0" smtClean="0"/>
              <a:t>Non-Spatial User Ratings For Spatial Items (1/2)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6200" y="8382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400" dirty="0"/>
              <a:t>Penalize the item based on </a:t>
            </a:r>
            <a:r>
              <a:rPr lang="en-US" sz="2400" dirty="0" smtClean="0"/>
              <a:t>its distance </a:t>
            </a:r>
            <a:r>
              <a:rPr lang="en-US" sz="2400" dirty="0"/>
              <a:t>from the user.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200" y="3429000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400" dirty="0"/>
              <a:t>We normalize the item distance from the user to the ratings scale (i.e., 1 to 5) to get the </a:t>
            </a:r>
            <a:r>
              <a:rPr lang="en-US" sz="2400" i="1" dirty="0"/>
              <a:t>Travel Penalty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7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Non-Spatial User Ratings For Spatial Items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5410200"/>
          </a:xfrm>
        </p:spPr>
        <p:txBody>
          <a:bodyPr/>
          <a:lstStyle/>
          <a:p>
            <a:r>
              <a:rPr lang="en-US" sz="2800" dirty="0"/>
              <a:t>Penalize each item, with a </a:t>
            </a:r>
            <a:r>
              <a:rPr lang="en-US" sz="2800" i="1" dirty="0">
                <a:solidFill>
                  <a:srgbClr val="800000"/>
                </a:solidFill>
              </a:rPr>
              <a:t>travel penalty</a:t>
            </a:r>
            <a:r>
              <a:rPr lang="en-US" sz="2800" dirty="0"/>
              <a:t>, based on its distance from the user.</a:t>
            </a:r>
          </a:p>
          <a:p>
            <a:endParaRPr lang="en-US" sz="2800" dirty="0"/>
          </a:p>
          <a:p>
            <a:r>
              <a:rPr lang="en-US" sz="2800" dirty="0"/>
              <a:t>Use a ranking function that combines the recommendation score and travel penalty</a:t>
            </a:r>
          </a:p>
          <a:p>
            <a:endParaRPr lang="en-US" sz="2800" dirty="0"/>
          </a:p>
          <a:p>
            <a:r>
              <a:rPr lang="en-US" sz="2800" dirty="0"/>
              <a:t>Incrementally, retrieve items based on travel penalty, and calculate the ranking score on an ad-hoc basis</a:t>
            </a:r>
          </a:p>
          <a:p>
            <a:endParaRPr lang="en-US" sz="2800" dirty="0"/>
          </a:p>
          <a:p>
            <a:r>
              <a:rPr lang="en-US" sz="2800" dirty="0"/>
              <a:t>Employ an early stopping condition to minimize the list of accessed items to get the </a:t>
            </a:r>
            <a:r>
              <a:rPr lang="en-US" sz="2800" i="1" dirty="0"/>
              <a:t>K</a:t>
            </a:r>
            <a:r>
              <a:rPr lang="en-US" sz="2800" dirty="0"/>
              <a:t> recommended items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87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334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Location-based Ratings</a:t>
            </a:r>
          </a:p>
          <a:p>
            <a:r>
              <a:rPr lang="en-US" sz="4400" dirty="0" smtClean="0"/>
              <a:t>LARS solution</a:t>
            </a:r>
          </a:p>
          <a:p>
            <a:pPr lvl="1"/>
            <a:r>
              <a:rPr lang="en-US" sz="3200" dirty="0" smtClean="0">
                <a:solidFill>
                  <a:srgbClr val="D9D9D9"/>
                </a:solidFill>
              </a:rPr>
              <a:t>Spatial User Ratings for Non-Spatial Items</a:t>
            </a:r>
          </a:p>
          <a:p>
            <a:pPr lvl="1"/>
            <a:r>
              <a:rPr lang="en-US" sz="3200" dirty="0" smtClean="0">
                <a:solidFill>
                  <a:srgbClr val="D9D9D9"/>
                </a:solidFill>
              </a:rPr>
              <a:t>Non-Spatial User Ratings for Spatial Items</a:t>
            </a:r>
          </a:p>
          <a:p>
            <a:pPr lvl="1"/>
            <a:r>
              <a:rPr lang="en-US" sz="3200" dirty="0" smtClean="0"/>
              <a:t>Spatial User Ratings for Spatial Items</a:t>
            </a:r>
          </a:p>
          <a:p>
            <a:r>
              <a:rPr lang="en-US" sz="4400" dirty="0" smtClean="0">
                <a:solidFill>
                  <a:srgbClr val="D9D9D9"/>
                </a:solidFill>
              </a:rPr>
              <a:t>Experimental Evaluation</a:t>
            </a:r>
          </a:p>
          <a:p>
            <a:r>
              <a:rPr lang="en-US" sz="4400" dirty="0" smtClean="0">
                <a:solidFill>
                  <a:srgbClr val="D9D9D9"/>
                </a:solidFill>
              </a:rPr>
              <a:t>Conclusion</a:t>
            </a:r>
            <a:endParaRPr lang="en-US" sz="4400" dirty="0">
              <a:solidFill>
                <a:srgbClr val="D9D9D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9910"/>
            <a:ext cx="9144000" cy="55969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 Light" pitchFamily="34" charset="0"/>
              </a:rPr>
              <a:t>Talk Outline</a:t>
            </a:r>
            <a:endParaRPr lang="en-US" b="1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User Ratings For Spatial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1295400"/>
          </a:xfrm>
          <a:solidFill>
            <a:srgbClr val="7A0019"/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Use both  </a:t>
            </a:r>
            <a:r>
              <a:rPr lang="en-US" sz="3600" b="1" u="sng" dirty="0" smtClean="0">
                <a:solidFill>
                  <a:srgbClr val="FFFFFF"/>
                </a:solidFill>
              </a:rPr>
              <a:t>Travel Penalty</a:t>
            </a:r>
            <a:r>
              <a:rPr lang="en-US" sz="3600" dirty="0" smtClean="0">
                <a:solidFill>
                  <a:srgbClr val="FFFFFF"/>
                </a:solidFill>
              </a:rPr>
              <a:t> and </a:t>
            </a:r>
            <a:r>
              <a:rPr lang="en-US" sz="3600" b="1" u="sng" dirty="0" smtClean="0">
                <a:solidFill>
                  <a:srgbClr val="FFFFFF"/>
                </a:solidFill>
              </a:rPr>
              <a:t>User Partitioning </a:t>
            </a:r>
            <a:r>
              <a:rPr lang="en-US" sz="3600" dirty="0" smtClean="0">
                <a:solidFill>
                  <a:srgbClr val="FFFFFF"/>
                </a:solidFill>
              </a:rPr>
              <a:t> in concert</a:t>
            </a:r>
            <a:endParaRPr lang="en-US" sz="3600" b="1" u="sng" dirty="0">
              <a:solidFill>
                <a:srgbClr val="FFFFFF"/>
              </a:solidFill>
            </a:endParaRPr>
          </a:p>
        </p:txBody>
      </p:sp>
      <p:grpSp>
        <p:nvGrpSpPr>
          <p:cNvPr id="27" name="Group 471"/>
          <p:cNvGrpSpPr>
            <a:grpSpLocks/>
          </p:cNvGrpSpPr>
          <p:nvPr/>
        </p:nvGrpSpPr>
        <p:grpSpPr bwMode="auto">
          <a:xfrm>
            <a:off x="254000" y="2325658"/>
            <a:ext cx="3632200" cy="2880766"/>
            <a:chOff x="152400" y="2209800"/>
            <a:chExt cx="4179549" cy="3683207"/>
          </a:xfrm>
        </p:grpSpPr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1823420" y="5418985"/>
              <a:ext cx="492103" cy="164818"/>
            </a:xfrm>
            <a:prstGeom prst="parallelogram">
              <a:avLst>
                <a:gd name="adj" fmla="val 118047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1986121" y="3870240"/>
              <a:ext cx="493438" cy="164818"/>
            </a:xfrm>
            <a:prstGeom prst="parallelogram">
              <a:avLst>
                <a:gd name="adj" fmla="val 118367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1824753" y="2209800"/>
              <a:ext cx="316067" cy="2451839"/>
            </a:xfrm>
            <a:custGeom>
              <a:avLst/>
              <a:gdLst>
                <a:gd name="T0" fmla="*/ 2147483647 w 683"/>
                <a:gd name="T1" fmla="*/ 2147483647 h 3718"/>
                <a:gd name="T2" fmla="*/ 2147483647 w 683"/>
                <a:gd name="T3" fmla="*/ 2147483647 h 3718"/>
                <a:gd name="T4" fmla="*/ 2147483647 w 683"/>
                <a:gd name="T5" fmla="*/ 2147483647 h 3718"/>
                <a:gd name="T6" fmla="*/ 2147483647 w 683"/>
                <a:gd name="T7" fmla="*/ 2147483647 h 3718"/>
                <a:gd name="T8" fmla="*/ 2147483647 w 683"/>
                <a:gd name="T9" fmla="*/ 2147483647 h 3718"/>
                <a:gd name="T10" fmla="*/ 2147483647 w 683"/>
                <a:gd name="T11" fmla="*/ 2147483647 h 3718"/>
                <a:gd name="T12" fmla="*/ 2147483647 w 683"/>
                <a:gd name="T13" fmla="*/ 2147483647 h 3718"/>
                <a:gd name="T14" fmla="*/ 2147483647 w 683"/>
                <a:gd name="T15" fmla="*/ 2147483647 h 3718"/>
                <a:gd name="T16" fmla="*/ 2147483647 w 683"/>
                <a:gd name="T17" fmla="*/ 2147483647 h 3718"/>
                <a:gd name="T18" fmla="*/ 2147483647 w 683"/>
                <a:gd name="T19" fmla="*/ 2147483647 h 3718"/>
                <a:gd name="T20" fmla="*/ 2147483647 w 683"/>
                <a:gd name="T21" fmla="*/ 2147483647 h 3718"/>
                <a:gd name="T22" fmla="*/ 2147483647 w 683"/>
                <a:gd name="T23" fmla="*/ 2147483647 h 3718"/>
                <a:gd name="T24" fmla="*/ 2147483647 w 683"/>
                <a:gd name="T25" fmla="*/ 2147483647 h 3718"/>
                <a:gd name="T26" fmla="*/ 2147483647 w 683"/>
                <a:gd name="T27" fmla="*/ 2147483647 h 3718"/>
                <a:gd name="T28" fmla="*/ 2147483647 w 683"/>
                <a:gd name="T29" fmla="*/ 2147483647 h 3718"/>
                <a:gd name="T30" fmla="*/ 2147483647 w 683"/>
                <a:gd name="T31" fmla="*/ 2147483647 h 3718"/>
                <a:gd name="T32" fmla="*/ 2147483647 w 683"/>
                <a:gd name="T33" fmla="*/ 2147483647 h 3718"/>
                <a:gd name="T34" fmla="*/ 2147483647 w 683"/>
                <a:gd name="T35" fmla="*/ 2147483647 h 3718"/>
                <a:gd name="T36" fmla="*/ 2147483647 w 683"/>
                <a:gd name="T37" fmla="*/ 2147483647 h 3718"/>
                <a:gd name="T38" fmla="*/ 2147483647 w 683"/>
                <a:gd name="T39" fmla="*/ 2147483647 h 3718"/>
                <a:gd name="T40" fmla="*/ 2147483647 w 683"/>
                <a:gd name="T41" fmla="*/ 2147483647 h 3718"/>
                <a:gd name="T42" fmla="*/ 2147483647 w 683"/>
                <a:gd name="T43" fmla="*/ 2147483647 h 3718"/>
                <a:gd name="T44" fmla="*/ 2147483647 w 683"/>
                <a:gd name="T45" fmla="*/ 2147483647 h 3718"/>
                <a:gd name="T46" fmla="*/ 2147483647 w 683"/>
                <a:gd name="T47" fmla="*/ 2147483647 h 3718"/>
                <a:gd name="T48" fmla="*/ 2147483647 w 683"/>
                <a:gd name="T49" fmla="*/ 2147483647 h 3718"/>
                <a:gd name="T50" fmla="*/ 2147483647 w 683"/>
                <a:gd name="T51" fmla="*/ 2147483647 h 3718"/>
                <a:gd name="T52" fmla="*/ 2147483647 w 683"/>
                <a:gd name="T53" fmla="*/ 2147483647 h 3718"/>
                <a:gd name="T54" fmla="*/ 2147483647 w 683"/>
                <a:gd name="T55" fmla="*/ 2147483647 h 3718"/>
                <a:gd name="T56" fmla="*/ 2147483647 w 683"/>
                <a:gd name="T57" fmla="*/ 2147483647 h 3718"/>
                <a:gd name="T58" fmla="*/ 2147483647 w 683"/>
                <a:gd name="T59" fmla="*/ 2147483647 h 3718"/>
                <a:gd name="T60" fmla="*/ 2147483647 w 683"/>
                <a:gd name="T61" fmla="*/ 2147483647 h 3718"/>
                <a:gd name="T62" fmla="*/ 2147483647 w 683"/>
                <a:gd name="T63" fmla="*/ 2147483647 h 3718"/>
                <a:gd name="T64" fmla="*/ 2147483647 w 683"/>
                <a:gd name="T65" fmla="*/ 2147483647 h 3718"/>
                <a:gd name="T66" fmla="*/ 2147483647 w 683"/>
                <a:gd name="T67" fmla="*/ 2147483647 h 3718"/>
                <a:gd name="T68" fmla="*/ 2147483647 w 683"/>
                <a:gd name="T69" fmla="*/ 2147483647 h 3718"/>
                <a:gd name="T70" fmla="*/ 2147483647 w 683"/>
                <a:gd name="T71" fmla="*/ 2147483647 h 3718"/>
                <a:gd name="T72" fmla="*/ 2147483647 w 683"/>
                <a:gd name="T73" fmla="*/ 2147483647 h 3718"/>
                <a:gd name="T74" fmla="*/ 2147483647 w 683"/>
                <a:gd name="T75" fmla="*/ 2147483647 h 3718"/>
                <a:gd name="T76" fmla="*/ 2147483647 w 683"/>
                <a:gd name="T77" fmla="*/ 2147483647 h 3718"/>
                <a:gd name="T78" fmla="*/ 2147483647 w 683"/>
                <a:gd name="T79" fmla="*/ 2147483647 h 3718"/>
                <a:gd name="T80" fmla="*/ 2147483647 w 683"/>
                <a:gd name="T81" fmla="*/ 2147483647 h 3718"/>
                <a:gd name="T82" fmla="*/ 2147483647 w 683"/>
                <a:gd name="T83" fmla="*/ 2147483647 h 3718"/>
                <a:gd name="T84" fmla="*/ 2147483647 w 683"/>
                <a:gd name="T85" fmla="*/ 2147483647 h 3718"/>
                <a:gd name="T86" fmla="*/ 2147483647 w 683"/>
                <a:gd name="T87" fmla="*/ 2147483647 h 3718"/>
                <a:gd name="T88" fmla="*/ 2147483647 w 683"/>
                <a:gd name="T89" fmla="*/ 2147483647 h 3718"/>
                <a:gd name="T90" fmla="*/ 2147483647 w 683"/>
                <a:gd name="T91" fmla="*/ 2147483647 h 37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3"/>
                <a:gd name="T139" fmla="*/ 0 h 3718"/>
                <a:gd name="T140" fmla="*/ 683 w 683"/>
                <a:gd name="T141" fmla="*/ 3718 h 37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3" h="3718">
                  <a:moveTo>
                    <a:pt x="682" y="10"/>
                  </a:moveTo>
                  <a:lnTo>
                    <a:pt x="662" y="120"/>
                  </a:lnTo>
                  <a:cubicBezTo>
                    <a:pt x="662" y="125"/>
                    <a:pt x="657" y="128"/>
                    <a:pt x="653" y="127"/>
                  </a:cubicBezTo>
                  <a:cubicBezTo>
                    <a:pt x="649" y="126"/>
                    <a:pt x="646" y="122"/>
                    <a:pt x="647" y="117"/>
                  </a:cubicBezTo>
                  <a:lnTo>
                    <a:pt x="666" y="7"/>
                  </a:lnTo>
                  <a:cubicBezTo>
                    <a:pt x="667" y="3"/>
                    <a:pt x="671" y="0"/>
                    <a:pt x="676" y="1"/>
                  </a:cubicBezTo>
                  <a:cubicBezTo>
                    <a:pt x="680" y="2"/>
                    <a:pt x="683" y="6"/>
                    <a:pt x="682" y="10"/>
                  </a:cubicBezTo>
                  <a:close/>
                  <a:moveTo>
                    <a:pt x="648" y="199"/>
                  </a:moveTo>
                  <a:lnTo>
                    <a:pt x="628" y="309"/>
                  </a:lnTo>
                  <a:cubicBezTo>
                    <a:pt x="628" y="314"/>
                    <a:pt x="623" y="316"/>
                    <a:pt x="619" y="316"/>
                  </a:cubicBezTo>
                  <a:cubicBezTo>
                    <a:pt x="615" y="315"/>
                    <a:pt x="612" y="311"/>
                    <a:pt x="613" y="306"/>
                  </a:cubicBezTo>
                  <a:lnTo>
                    <a:pt x="632" y="196"/>
                  </a:lnTo>
                  <a:cubicBezTo>
                    <a:pt x="633" y="192"/>
                    <a:pt x="637" y="189"/>
                    <a:pt x="642" y="190"/>
                  </a:cubicBezTo>
                  <a:cubicBezTo>
                    <a:pt x="646" y="191"/>
                    <a:pt x="649" y="195"/>
                    <a:pt x="648" y="199"/>
                  </a:cubicBezTo>
                  <a:close/>
                  <a:moveTo>
                    <a:pt x="614" y="388"/>
                  </a:moveTo>
                  <a:lnTo>
                    <a:pt x="594" y="498"/>
                  </a:lnTo>
                  <a:cubicBezTo>
                    <a:pt x="594" y="503"/>
                    <a:pt x="589" y="505"/>
                    <a:pt x="585" y="505"/>
                  </a:cubicBezTo>
                  <a:cubicBezTo>
                    <a:pt x="581" y="504"/>
                    <a:pt x="578" y="500"/>
                    <a:pt x="579" y="495"/>
                  </a:cubicBezTo>
                  <a:lnTo>
                    <a:pt x="598" y="385"/>
                  </a:lnTo>
                  <a:cubicBezTo>
                    <a:pt x="599" y="381"/>
                    <a:pt x="603" y="378"/>
                    <a:pt x="608" y="379"/>
                  </a:cubicBezTo>
                  <a:cubicBezTo>
                    <a:pt x="612" y="379"/>
                    <a:pt x="615" y="384"/>
                    <a:pt x="614" y="388"/>
                  </a:cubicBezTo>
                  <a:close/>
                  <a:moveTo>
                    <a:pt x="580" y="577"/>
                  </a:moveTo>
                  <a:lnTo>
                    <a:pt x="560" y="687"/>
                  </a:lnTo>
                  <a:cubicBezTo>
                    <a:pt x="560" y="692"/>
                    <a:pt x="555" y="694"/>
                    <a:pt x="551" y="694"/>
                  </a:cubicBezTo>
                  <a:cubicBezTo>
                    <a:pt x="547" y="693"/>
                    <a:pt x="544" y="689"/>
                    <a:pt x="545" y="684"/>
                  </a:cubicBezTo>
                  <a:lnTo>
                    <a:pt x="564" y="574"/>
                  </a:lnTo>
                  <a:cubicBezTo>
                    <a:pt x="565" y="570"/>
                    <a:pt x="569" y="567"/>
                    <a:pt x="574" y="568"/>
                  </a:cubicBezTo>
                  <a:cubicBezTo>
                    <a:pt x="578" y="568"/>
                    <a:pt x="581" y="573"/>
                    <a:pt x="580" y="577"/>
                  </a:cubicBezTo>
                  <a:close/>
                  <a:moveTo>
                    <a:pt x="546" y="766"/>
                  </a:moveTo>
                  <a:lnTo>
                    <a:pt x="526" y="876"/>
                  </a:lnTo>
                  <a:cubicBezTo>
                    <a:pt x="526" y="880"/>
                    <a:pt x="521" y="883"/>
                    <a:pt x="517" y="883"/>
                  </a:cubicBezTo>
                  <a:cubicBezTo>
                    <a:pt x="513" y="882"/>
                    <a:pt x="510" y="878"/>
                    <a:pt x="511" y="873"/>
                  </a:cubicBezTo>
                  <a:lnTo>
                    <a:pt x="530" y="763"/>
                  </a:lnTo>
                  <a:cubicBezTo>
                    <a:pt x="531" y="759"/>
                    <a:pt x="535" y="756"/>
                    <a:pt x="540" y="757"/>
                  </a:cubicBezTo>
                  <a:cubicBezTo>
                    <a:pt x="544" y="757"/>
                    <a:pt x="547" y="762"/>
                    <a:pt x="546" y="766"/>
                  </a:cubicBezTo>
                  <a:close/>
                  <a:moveTo>
                    <a:pt x="512" y="955"/>
                  </a:moveTo>
                  <a:lnTo>
                    <a:pt x="492" y="1065"/>
                  </a:lnTo>
                  <a:cubicBezTo>
                    <a:pt x="492" y="1069"/>
                    <a:pt x="487" y="1072"/>
                    <a:pt x="483" y="1072"/>
                  </a:cubicBezTo>
                  <a:cubicBezTo>
                    <a:pt x="479" y="1071"/>
                    <a:pt x="476" y="1067"/>
                    <a:pt x="477" y="1062"/>
                  </a:cubicBezTo>
                  <a:lnTo>
                    <a:pt x="496" y="952"/>
                  </a:lnTo>
                  <a:cubicBezTo>
                    <a:pt x="497" y="948"/>
                    <a:pt x="501" y="945"/>
                    <a:pt x="506" y="946"/>
                  </a:cubicBezTo>
                  <a:cubicBezTo>
                    <a:pt x="510" y="946"/>
                    <a:pt x="513" y="951"/>
                    <a:pt x="512" y="955"/>
                  </a:cubicBezTo>
                  <a:close/>
                  <a:moveTo>
                    <a:pt x="478" y="1144"/>
                  </a:moveTo>
                  <a:lnTo>
                    <a:pt x="458" y="1254"/>
                  </a:lnTo>
                  <a:cubicBezTo>
                    <a:pt x="458" y="1258"/>
                    <a:pt x="453" y="1261"/>
                    <a:pt x="449" y="1261"/>
                  </a:cubicBezTo>
                  <a:cubicBezTo>
                    <a:pt x="445" y="1260"/>
                    <a:pt x="442" y="1256"/>
                    <a:pt x="443" y="1251"/>
                  </a:cubicBezTo>
                  <a:lnTo>
                    <a:pt x="462" y="1141"/>
                  </a:lnTo>
                  <a:cubicBezTo>
                    <a:pt x="463" y="1137"/>
                    <a:pt x="467" y="1134"/>
                    <a:pt x="472" y="1135"/>
                  </a:cubicBezTo>
                  <a:cubicBezTo>
                    <a:pt x="476" y="1135"/>
                    <a:pt x="479" y="1140"/>
                    <a:pt x="478" y="1144"/>
                  </a:cubicBezTo>
                  <a:close/>
                  <a:moveTo>
                    <a:pt x="444" y="1333"/>
                  </a:moveTo>
                  <a:lnTo>
                    <a:pt x="424" y="1443"/>
                  </a:lnTo>
                  <a:cubicBezTo>
                    <a:pt x="424" y="1447"/>
                    <a:pt x="419" y="1450"/>
                    <a:pt x="415" y="1450"/>
                  </a:cubicBezTo>
                  <a:cubicBezTo>
                    <a:pt x="411" y="1449"/>
                    <a:pt x="408" y="1445"/>
                    <a:pt x="409" y="1440"/>
                  </a:cubicBezTo>
                  <a:lnTo>
                    <a:pt x="428" y="1330"/>
                  </a:lnTo>
                  <a:cubicBezTo>
                    <a:pt x="429" y="1326"/>
                    <a:pt x="433" y="1323"/>
                    <a:pt x="438" y="1324"/>
                  </a:cubicBezTo>
                  <a:cubicBezTo>
                    <a:pt x="442" y="1324"/>
                    <a:pt x="445" y="1328"/>
                    <a:pt x="444" y="1333"/>
                  </a:cubicBezTo>
                  <a:close/>
                  <a:moveTo>
                    <a:pt x="410" y="1522"/>
                  </a:moveTo>
                  <a:lnTo>
                    <a:pt x="390" y="1632"/>
                  </a:lnTo>
                  <a:cubicBezTo>
                    <a:pt x="390" y="1636"/>
                    <a:pt x="385" y="1639"/>
                    <a:pt x="381" y="1638"/>
                  </a:cubicBezTo>
                  <a:cubicBezTo>
                    <a:pt x="377" y="1638"/>
                    <a:pt x="374" y="1634"/>
                    <a:pt x="375" y="1629"/>
                  </a:cubicBezTo>
                  <a:lnTo>
                    <a:pt x="394" y="1519"/>
                  </a:lnTo>
                  <a:cubicBezTo>
                    <a:pt x="395" y="1515"/>
                    <a:pt x="399" y="1512"/>
                    <a:pt x="404" y="1512"/>
                  </a:cubicBezTo>
                  <a:cubicBezTo>
                    <a:pt x="408" y="1513"/>
                    <a:pt x="411" y="1517"/>
                    <a:pt x="410" y="1522"/>
                  </a:cubicBezTo>
                  <a:close/>
                  <a:moveTo>
                    <a:pt x="376" y="1711"/>
                  </a:moveTo>
                  <a:lnTo>
                    <a:pt x="356" y="1821"/>
                  </a:lnTo>
                  <a:cubicBezTo>
                    <a:pt x="356" y="1825"/>
                    <a:pt x="351" y="1828"/>
                    <a:pt x="347" y="1827"/>
                  </a:cubicBezTo>
                  <a:cubicBezTo>
                    <a:pt x="343" y="1827"/>
                    <a:pt x="340" y="1822"/>
                    <a:pt x="341" y="1818"/>
                  </a:cubicBezTo>
                  <a:lnTo>
                    <a:pt x="360" y="1708"/>
                  </a:lnTo>
                  <a:cubicBezTo>
                    <a:pt x="361" y="1704"/>
                    <a:pt x="365" y="1701"/>
                    <a:pt x="370" y="1701"/>
                  </a:cubicBezTo>
                  <a:cubicBezTo>
                    <a:pt x="374" y="1702"/>
                    <a:pt x="377" y="1706"/>
                    <a:pt x="376" y="1711"/>
                  </a:cubicBezTo>
                  <a:close/>
                  <a:moveTo>
                    <a:pt x="342" y="1900"/>
                  </a:moveTo>
                  <a:lnTo>
                    <a:pt x="322" y="2010"/>
                  </a:lnTo>
                  <a:cubicBezTo>
                    <a:pt x="322" y="2014"/>
                    <a:pt x="317" y="2017"/>
                    <a:pt x="313" y="2016"/>
                  </a:cubicBezTo>
                  <a:cubicBezTo>
                    <a:pt x="309" y="2016"/>
                    <a:pt x="306" y="2011"/>
                    <a:pt x="307" y="2007"/>
                  </a:cubicBezTo>
                  <a:lnTo>
                    <a:pt x="326" y="1897"/>
                  </a:lnTo>
                  <a:cubicBezTo>
                    <a:pt x="327" y="1893"/>
                    <a:pt x="331" y="1890"/>
                    <a:pt x="336" y="1890"/>
                  </a:cubicBezTo>
                  <a:cubicBezTo>
                    <a:pt x="340" y="1891"/>
                    <a:pt x="343" y="1895"/>
                    <a:pt x="342" y="1900"/>
                  </a:cubicBezTo>
                  <a:close/>
                  <a:moveTo>
                    <a:pt x="308" y="2089"/>
                  </a:moveTo>
                  <a:lnTo>
                    <a:pt x="288" y="2199"/>
                  </a:lnTo>
                  <a:cubicBezTo>
                    <a:pt x="288" y="2203"/>
                    <a:pt x="283" y="2206"/>
                    <a:pt x="279" y="2205"/>
                  </a:cubicBezTo>
                  <a:cubicBezTo>
                    <a:pt x="275" y="2205"/>
                    <a:pt x="272" y="2200"/>
                    <a:pt x="273" y="2196"/>
                  </a:cubicBezTo>
                  <a:lnTo>
                    <a:pt x="292" y="2086"/>
                  </a:lnTo>
                  <a:cubicBezTo>
                    <a:pt x="293" y="2081"/>
                    <a:pt x="297" y="2079"/>
                    <a:pt x="302" y="2079"/>
                  </a:cubicBezTo>
                  <a:cubicBezTo>
                    <a:pt x="306" y="2080"/>
                    <a:pt x="309" y="2084"/>
                    <a:pt x="308" y="2089"/>
                  </a:cubicBezTo>
                  <a:close/>
                  <a:moveTo>
                    <a:pt x="274" y="2278"/>
                  </a:moveTo>
                  <a:lnTo>
                    <a:pt x="254" y="2388"/>
                  </a:lnTo>
                  <a:cubicBezTo>
                    <a:pt x="254" y="2392"/>
                    <a:pt x="249" y="2395"/>
                    <a:pt x="245" y="2394"/>
                  </a:cubicBezTo>
                  <a:cubicBezTo>
                    <a:pt x="241" y="2394"/>
                    <a:pt x="238" y="2389"/>
                    <a:pt x="239" y="2385"/>
                  </a:cubicBezTo>
                  <a:lnTo>
                    <a:pt x="258" y="2275"/>
                  </a:lnTo>
                  <a:cubicBezTo>
                    <a:pt x="259" y="2270"/>
                    <a:pt x="263" y="2268"/>
                    <a:pt x="268" y="2268"/>
                  </a:cubicBezTo>
                  <a:cubicBezTo>
                    <a:pt x="272" y="2269"/>
                    <a:pt x="275" y="2273"/>
                    <a:pt x="274" y="2278"/>
                  </a:cubicBezTo>
                  <a:close/>
                  <a:moveTo>
                    <a:pt x="240" y="2467"/>
                  </a:moveTo>
                  <a:lnTo>
                    <a:pt x="220" y="2577"/>
                  </a:lnTo>
                  <a:cubicBezTo>
                    <a:pt x="220" y="2581"/>
                    <a:pt x="215" y="2584"/>
                    <a:pt x="211" y="2583"/>
                  </a:cubicBezTo>
                  <a:cubicBezTo>
                    <a:pt x="207" y="2583"/>
                    <a:pt x="204" y="2578"/>
                    <a:pt x="205" y="2574"/>
                  </a:cubicBezTo>
                  <a:lnTo>
                    <a:pt x="224" y="2464"/>
                  </a:lnTo>
                  <a:cubicBezTo>
                    <a:pt x="225" y="2459"/>
                    <a:pt x="229" y="2457"/>
                    <a:pt x="234" y="2457"/>
                  </a:cubicBezTo>
                  <a:cubicBezTo>
                    <a:pt x="238" y="2458"/>
                    <a:pt x="241" y="2462"/>
                    <a:pt x="240" y="2467"/>
                  </a:cubicBezTo>
                  <a:close/>
                  <a:moveTo>
                    <a:pt x="206" y="2656"/>
                  </a:moveTo>
                  <a:lnTo>
                    <a:pt x="186" y="2766"/>
                  </a:lnTo>
                  <a:cubicBezTo>
                    <a:pt x="186" y="2770"/>
                    <a:pt x="181" y="2773"/>
                    <a:pt x="177" y="2772"/>
                  </a:cubicBezTo>
                  <a:cubicBezTo>
                    <a:pt x="173" y="2771"/>
                    <a:pt x="170" y="2767"/>
                    <a:pt x="171" y="2763"/>
                  </a:cubicBezTo>
                  <a:lnTo>
                    <a:pt x="190" y="2653"/>
                  </a:lnTo>
                  <a:cubicBezTo>
                    <a:pt x="191" y="2648"/>
                    <a:pt x="195" y="2645"/>
                    <a:pt x="200" y="2646"/>
                  </a:cubicBezTo>
                  <a:cubicBezTo>
                    <a:pt x="204" y="2647"/>
                    <a:pt x="207" y="2651"/>
                    <a:pt x="206" y="2656"/>
                  </a:cubicBezTo>
                  <a:close/>
                  <a:moveTo>
                    <a:pt x="172" y="2845"/>
                  </a:moveTo>
                  <a:lnTo>
                    <a:pt x="152" y="2955"/>
                  </a:lnTo>
                  <a:cubicBezTo>
                    <a:pt x="152" y="2959"/>
                    <a:pt x="147" y="2962"/>
                    <a:pt x="143" y="2961"/>
                  </a:cubicBezTo>
                  <a:cubicBezTo>
                    <a:pt x="139" y="2960"/>
                    <a:pt x="136" y="2956"/>
                    <a:pt x="137" y="2952"/>
                  </a:cubicBezTo>
                  <a:lnTo>
                    <a:pt x="156" y="2842"/>
                  </a:lnTo>
                  <a:cubicBezTo>
                    <a:pt x="157" y="2837"/>
                    <a:pt x="161" y="2834"/>
                    <a:pt x="166" y="2835"/>
                  </a:cubicBezTo>
                  <a:cubicBezTo>
                    <a:pt x="170" y="2836"/>
                    <a:pt x="173" y="2840"/>
                    <a:pt x="172" y="2845"/>
                  </a:cubicBezTo>
                  <a:close/>
                  <a:moveTo>
                    <a:pt x="138" y="3033"/>
                  </a:moveTo>
                  <a:lnTo>
                    <a:pt x="118" y="3144"/>
                  </a:lnTo>
                  <a:cubicBezTo>
                    <a:pt x="118" y="3148"/>
                    <a:pt x="113" y="3151"/>
                    <a:pt x="109" y="3150"/>
                  </a:cubicBezTo>
                  <a:cubicBezTo>
                    <a:pt x="105" y="3149"/>
                    <a:pt x="102" y="3145"/>
                    <a:pt x="103" y="3141"/>
                  </a:cubicBezTo>
                  <a:lnTo>
                    <a:pt x="122" y="3031"/>
                  </a:lnTo>
                  <a:cubicBezTo>
                    <a:pt x="123" y="3026"/>
                    <a:pt x="127" y="3023"/>
                    <a:pt x="132" y="3024"/>
                  </a:cubicBezTo>
                  <a:cubicBezTo>
                    <a:pt x="136" y="3025"/>
                    <a:pt x="139" y="3029"/>
                    <a:pt x="138" y="3033"/>
                  </a:cubicBezTo>
                  <a:close/>
                  <a:moveTo>
                    <a:pt x="104" y="3222"/>
                  </a:moveTo>
                  <a:lnTo>
                    <a:pt x="84" y="3333"/>
                  </a:lnTo>
                  <a:cubicBezTo>
                    <a:pt x="84" y="3337"/>
                    <a:pt x="79" y="3340"/>
                    <a:pt x="75" y="3339"/>
                  </a:cubicBezTo>
                  <a:cubicBezTo>
                    <a:pt x="71" y="3338"/>
                    <a:pt x="68" y="3334"/>
                    <a:pt x="69" y="3330"/>
                  </a:cubicBezTo>
                  <a:lnTo>
                    <a:pt x="88" y="3220"/>
                  </a:lnTo>
                  <a:cubicBezTo>
                    <a:pt x="89" y="3215"/>
                    <a:pt x="93" y="3212"/>
                    <a:pt x="98" y="3213"/>
                  </a:cubicBezTo>
                  <a:cubicBezTo>
                    <a:pt x="102" y="3214"/>
                    <a:pt x="105" y="3218"/>
                    <a:pt x="104" y="3222"/>
                  </a:cubicBezTo>
                  <a:close/>
                  <a:moveTo>
                    <a:pt x="70" y="3411"/>
                  </a:moveTo>
                  <a:lnTo>
                    <a:pt x="50" y="3522"/>
                  </a:lnTo>
                  <a:cubicBezTo>
                    <a:pt x="50" y="3526"/>
                    <a:pt x="45" y="3529"/>
                    <a:pt x="41" y="3528"/>
                  </a:cubicBezTo>
                  <a:cubicBezTo>
                    <a:pt x="37" y="3527"/>
                    <a:pt x="34" y="3523"/>
                    <a:pt x="35" y="3519"/>
                  </a:cubicBezTo>
                  <a:lnTo>
                    <a:pt x="54" y="3409"/>
                  </a:lnTo>
                  <a:cubicBezTo>
                    <a:pt x="55" y="3404"/>
                    <a:pt x="59" y="3401"/>
                    <a:pt x="64" y="3402"/>
                  </a:cubicBezTo>
                  <a:cubicBezTo>
                    <a:pt x="68" y="3403"/>
                    <a:pt x="71" y="3407"/>
                    <a:pt x="70" y="3411"/>
                  </a:cubicBezTo>
                  <a:close/>
                  <a:moveTo>
                    <a:pt x="36" y="3600"/>
                  </a:moveTo>
                  <a:lnTo>
                    <a:pt x="16" y="3711"/>
                  </a:lnTo>
                  <a:cubicBezTo>
                    <a:pt x="16" y="3715"/>
                    <a:pt x="11" y="3718"/>
                    <a:pt x="7" y="3717"/>
                  </a:cubicBezTo>
                  <a:cubicBezTo>
                    <a:pt x="3" y="3716"/>
                    <a:pt x="0" y="3712"/>
                    <a:pt x="1" y="3708"/>
                  </a:cubicBezTo>
                  <a:lnTo>
                    <a:pt x="20" y="3598"/>
                  </a:lnTo>
                  <a:cubicBezTo>
                    <a:pt x="21" y="3593"/>
                    <a:pt x="25" y="3590"/>
                    <a:pt x="30" y="3591"/>
                  </a:cubicBezTo>
                  <a:cubicBezTo>
                    <a:pt x="34" y="3592"/>
                    <a:pt x="37" y="3596"/>
                    <a:pt x="36" y="3600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161404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161404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1927442" y="4697054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1927442" y="4697054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2240841" y="4697054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2240841" y="4697054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2556908" y="4697054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2556908" y="4697054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2868974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2868974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31823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31823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34957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3495773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380917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3809172" y="469705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140599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140599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1718064" y="484552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1718064" y="484552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2031464" y="484552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2031464" y="484552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2347530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2347530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2660930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2660930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2974329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2974329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3287729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3287729" y="484552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360112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49"/>
            <p:cNvSpPr>
              <a:spLocks/>
            </p:cNvSpPr>
            <p:nvPr/>
          </p:nvSpPr>
          <p:spPr bwMode="auto">
            <a:xfrm>
              <a:off x="3601128" y="484552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119662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119662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2"/>
            <p:cNvSpPr>
              <a:spLocks/>
            </p:cNvSpPr>
            <p:nvPr/>
          </p:nvSpPr>
          <p:spPr bwMode="auto">
            <a:xfrm>
              <a:off x="1510020" y="499399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3"/>
            <p:cNvSpPr>
              <a:spLocks/>
            </p:cNvSpPr>
            <p:nvPr/>
          </p:nvSpPr>
          <p:spPr bwMode="auto">
            <a:xfrm>
              <a:off x="1510020" y="499399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4"/>
            <p:cNvSpPr>
              <a:spLocks/>
            </p:cNvSpPr>
            <p:nvPr/>
          </p:nvSpPr>
          <p:spPr bwMode="auto">
            <a:xfrm>
              <a:off x="1823420" y="499399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5"/>
            <p:cNvSpPr>
              <a:spLocks/>
            </p:cNvSpPr>
            <p:nvPr/>
          </p:nvSpPr>
          <p:spPr bwMode="auto">
            <a:xfrm>
              <a:off x="1823420" y="499399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6"/>
            <p:cNvSpPr>
              <a:spLocks/>
            </p:cNvSpPr>
            <p:nvPr/>
          </p:nvSpPr>
          <p:spPr bwMode="auto">
            <a:xfrm>
              <a:off x="2136819" y="499399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57"/>
            <p:cNvSpPr>
              <a:spLocks/>
            </p:cNvSpPr>
            <p:nvPr/>
          </p:nvSpPr>
          <p:spPr bwMode="auto">
            <a:xfrm>
              <a:off x="2136819" y="499399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>
              <a:off x="24515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59"/>
            <p:cNvSpPr>
              <a:spLocks/>
            </p:cNvSpPr>
            <p:nvPr/>
          </p:nvSpPr>
          <p:spPr bwMode="auto">
            <a:xfrm>
              <a:off x="24515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0"/>
            <p:cNvSpPr>
              <a:spLocks/>
            </p:cNvSpPr>
            <p:nvPr/>
          </p:nvSpPr>
          <p:spPr bwMode="auto">
            <a:xfrm>
              <a:off x="27649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1"/>
            <p:cNvSpPr>
              <a:spLocks/>
            </p:cNvSpPr>
            <p:nvPr/>
          </p:nvSpPr>
          <p:spPr bwMode="auto">
            <a:xfrm>
              <a:off x="2764952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2"/>
            <p:cNvSpPr>
              <a:spLocks/>
            </p:cNvSpPr>
            <p:nvPr/>
          </p:nvSpPr>
          <p:spPr bwMode="auto">
            <a:xfrm>
              <a:off x="3078351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3"/>
            <p:cNvSpPr>
              <a:spLocks/>
            </p:cNvSpPr>
            <p:nvPr/>
          </p:nvSpPr>
          <p:spPr bwMode="auto">
            <a:xfrm>
              <a:off x="3078351" y="499399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auto">
            <a:xfrm>
              <a:off x="339175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auto">
            <a:xfrm>
              <a:off x="3391751" y="499399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auto">
            <a:xfrm>
              <a:off x="9872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auto">
            <a:xfrm>
              <a:off x="9872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68"/>
            <p:cNvSpPr>
              <a:spLocks/>
            </p:cNvSpPr>
            <p:nvPr/>
          </p:nvSpPr>
          <p:spPr bwMode="auto">
            <a:xfrm>
              <a:off x="13006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69"/>
            <p:cNvSpPr>
              <a:spLocks/>
            </p:cNvSpPr>
            <p:nvPr/>
          </p:nvSpPr>
          <p:spPr bwMode="auto">
            <a:xfrm>
              <a:off x="130064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0"/>
            <p:cNvSpPr>
              <a:spLocks/>
            </p:cNvSpPr>
            <p:nvPr/>
          </p:nvSpPr>
          <p:spPr bwMode="auto">
            <a:xfrm>
              <a:off x="1614042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1"/>
            <p:cNvSpPr>
              <a:spLocks/>
            </p:cNvSpPr>
            <p:nvPr/>
          </p:nvSpPr>
          <p:spPr bwMode="auto">
            <a:xfrm>
              <a:off x="1614042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2"/>
            <p:cNvSpPr>
              <a:spLocks/>
            </p:cNvSpPr>
            <p:nvPr/>
          </p:nvSpPr>
          <p:spPr bwMode="auto">
            <a:xfrm>
              <a:off x="1927442" y="514247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3"/>
            <p:cNvSpPr>
              <a:spLocks/>
            </p:cNvSpPr>
            <p:nvPr/>
          </p:nvSpPr>
          <p:spPr bwMode="auto">
            <a:xfrm>
              <a:off x="1927442" y="514247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74"/>
            <p:cNvSpPr>
              <a:spLocks/>
            </p:cNvSpPr>
            <p:nvPr/>
          </p:nvSpPr>
          <p:spPr bwMode="auto">
            <a:xfrm>
              <a:off x="2240841" y="514247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75"/>
            <p:cNvSpPr>
              <a:spLocks/>
            </p:cNvSpPr>
            <p:nvPr/>
          </p:nvSpPr>
          <p:spPr bwMode="auto">
            <a:xfrm>
              <a:off x="2240841" y="514247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2556908" y="514247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77"/>
            <p:cNvSpPr>
              <a:spLocks/>
            </p:cNvSpPr>
            <p:nvPr/>
          </p:nvSpPr>
          <p:spPr bwMode="auto">
            <a:xfrm>
              <a:off x="2556908" y="514247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78"/>
            <p:cNvSpPr>
              <a:spLocks/>
            </p:cNvSpPr>
            <p:nvPr/>
          </p:nvSpPr>
          <p:spPr bwMode="auto">
            <a:xfrm>
              <a:off x="2868974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2868974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318237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3182373" y="514247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2"/>
            <p:cNvSpPr>
              <a:spLocks/>
            </p:cNvSpPr>
            <p:nvPr/>
          </p:nvSpPr>
          <p:spPr bwMode="auto">
            <a:xfrm>
              <a:off x="77919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3"/>
            <p:cNvSpPr>
              <a:spLocks/>
            </p:cNvSpPr>
            <p:nvPr/>
          </p:nvSpPr>
          <p:spPr bwMode="auto">
            <a:xfrm>
              <a:off x="77919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84"/>
            <p:cNvSpPr>
              <a:spLocks/>
            </p:cNvSpPr>
            <p:nvPr/>
          </p:nvSpPr>
          <p:spPr bwMode="auto">
            <a:xfrm>
              <a:off x="1092599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85"/>
            <p:cNvSpPr>
              <a:spLocks/>
            </p:cNvSpPr>
            <p:nvPr/>
          </p:nvSpPr>
          <p:spPr bwMode="auto">
            <a:xfrm>
              <a:off x="1092599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86"/>
            <p:cNvSpPr>
              <a:spLocks/>
            </p:cNvSpPr>
            <p:nvPr/>
          </p:nvSpPr>
          <p:spPr bwMode="auto">
            <a:xfrm>
              <a:off x="1405998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87"/>
            <p:cNvSpPr>
              <a:spLocks/>
            </p:cNvSpPr>
            <p:nvPr/>
          </p:nvSpPr>
          <p:spPr bwMode="auto">
            <a:xfrm>
              <a:off x="1405998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88"/>
            <p:cNvSpPr>
              <a:spLocks/>
            </p:cNvSpPr>
            <p:nvPr/>
          </p:nvSpPr>
          <p:spPr bwMode="auto">
            <a:xfrm>
              <a:off x="1718064" y="529230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89"/>
            <p:cNvSpPr>
              <a:spLocks/>
            </p:cNvSpPr>
            <p:nvPr/>
          </p:nvSpPr>
          <p:spPr bwMode="auto">
            <a:xfrm>
              <a:off x="1718064" y="5292307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90"/>
            <p:cNvSpPr>
              <a:spLocks/>
            </p:cNvSpPr>
            <p:nvPr/>
          </p:nvSpPr>
          <p:spPr bwMode="auto">
            <a:xfrm>
              <a:off x="2031464" y="529230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91"/>
            <p:cNvSpPr>
              <a:spLocks/>
            </p:cNvSpPr>
            <p:nvPr/>
          </p:nvSpPr>
          <p:spPr bwMode="auto">
            <a:xfrm>
              <a:off x="2031464" y="5292307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92"/>
            <p:cNvSpPr>
              <a:spLocks/>
            </p:cNvSpPr>
            <p:nvPr/>
          </p:nvSpPr>
          <p:spPr bwMode="auto">
            <a:xfrm>
              <a:off x="2347530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93"/>
            <p:cNvSpPr>
              <a:spLocks/>
            </p:cNvSpPr>
            <p:nvPr/>
          </p:nvSpPr>
          <p:spPr bwMode="auto">
            <a:xfrm>
              <a:off x="2347530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4"/>
            <p:cNvSpPr>
              <a:spLocks/>
            </p:cNvSpPr>
            <p:nvPr/>
          </p:nvSpPr>
          <p:spPr bwMode="auto">
            <a:xfrm>
              <a:off x="2660930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95"/>
            <p:cNvSpPr>
              <a:spLocks/>
            </p:cNvSpPr>
            <p:nvPr/>
          </p:nvSpPr>
          <p:spPr bwMode="auto">
            <a:xfrm>
              <a:off x="2660930" y="5292307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96"/>
            <p:cNvSpPr>
              <a:spLocks/>
            </p:cNvSpPr>
            <p:nvPr/>
          </p:nvSpPr>
          <p:spPr bwMode="auto">
            <a:xfrm>
              <a:off x="297432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97"/>
            <p:cNvSpPr>
              <a:spLocks/>
            </p:cNvSpPr>
            <p:nvPr/>
          </p:nvSpPr>
          <p:spPr bwMode="auto">
            <a:xfrm>
              <a:off x="2974329" y="5292307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98"/>
            <p:cNvSpPr>
              <a:spLocks/>
            </p:cNvSpPr>
            <p:nvPr/>
          </p:nvSpPr>
          <p:spPr bwMode="auto">
            <a:xfrm>
              <a:off x="56982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99"/>
            <p:cNvSpPr>
              <a:spLocks/>
            </p:cNvSpPr>
            <p:nvPr/>
          </p:nvSpPr>
          <p:spPr bwMode="auto">
            <a:xfrm>
              <a:off x="56982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0"/>
            <p:cNvSpPr>
              <a:spLocks/>
            </p:cNvSpPr>
            <p:nvPr/>
          </p:nvSpPr>
          <p:spPr bwMode="auto">
            <a:xfrm>
              <a:off x="883221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01"/>
            <p:cNvSpPr>
              <a:spLocks/>
            </p:cNvSpPr>
            <p:nvPr/>
          </p:nvSpPr>
          <p:spPr bwMode="auto">
            <a:xfrm>
              <a:off x="883221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02"/>
            <p:cNvSpPr>
              <a:spLocks/>
            </p:cNvSpPr>
            <p:nvPr/>
          </p:nvSpPr>
          <p:spPr bwMode="auto">
            <a:xfrm>
              <a:off x="1196621" y="544077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03"/>
            <p:cNvSpPr>
              <a:spLocks/>
            </p:cNvSpPr>
            <p:nvPr/>
          </p:nvSpPr>
          <p:spPr bwMode="auto">
            <a:xfrm>
              <a:off x="1196621" y="5440779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04"/>
            <p:cNvSpPr>
              <a:spLocks/>
            </p:cNvSpPr>
            <p:nvPr/>
          </p:nvSpPr>
          <p:spPr bwMode="auto">
            <a:xfrm>
              <a:off x="1510020" y="544077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05"/>
            <p:cNvSpPr>
              <a:spLocks/>
            </p:cNvSpPr>
            <p:nvPr/>
          </p:nvSpPr>
          <p:spPr bwMode="auto">
            <a:xfrm>
              <a:off x="1510020" y="5440779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06"/>
            <p:cNvSpPr>
              <a:spLocks/>
            </p:cNvSpPr>
            <p:nvPr/>
          </p:nvSpPr>
          <p:spPr bwMode="auto">
            <a:xfrm>
              <a:off x="1823420" y="544077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07"/>
            <p:cNvSpPr>
              <a:spLocks/>
            </p:cNvSpPr>
            <p:nvPr/>
          </p:nvSpPr>
          <p:spPr bwMode="auto">
            <a:xfrm>
              <a:off x="1823420" y="5440779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08"/>
            <p:cNvSpPr>
              <a:spLocks/>
            </p:cNvSpPr>
            <p:nvPr/>
          </p:nvSpPr>
          <p:spPr bwMode="auto">
            <a:xfrm>
              <a:off x="2136819" y="544077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09"/>
            <p:cNvSpPr>
              <a:spLocks/>
            </p:cNvSpPr>
            <p:nvPr/>
          </p:nvSpPr>
          <p:spPr bwMode="auto">
            <a:xfrm>
              <a:off x="2136819" y="5440779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24515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11"/>
            <p:cNvSpPr>
              <a:spLocks/>
            </p:cNvSpPr>
            <p:nvPr/>
          </p:nvSpPr>
          <p:spPr bwMode="auto">
            <a:xfrm>
              <a:off x="24515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12"/>
            <p:cNvSpPr>
              <a:spLocks/>
            </p:cNvSpPr>
            <p:nvPr/>
          </p:nvSpPr>
          <p:spPr bwMode="auto">
            <a:xfrm>
              <a:off x="27649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13"/>
            <p:cNvSpPr>
              <a:spLocks/>
            </p:cNvSpPr>
            <p:nvPr/>
          </p:nvSpPr>
          <p:spPr bwMode="auto">
            <a:xfrm>
              <a:off x="2764952" y="5440779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14"/>
            <p:cNvSpPr>
              <a:spLocks/>
            </p:cNvSpPr>
            <p:nvPr/>
          </p:nvSpPr>
          <p:spPr bwMode="auto">
            <a:xfrm>
              <a:off x="36177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15"/>
            <p:cNvSpPr>
              <a:spLocks/>
            </p:cNvSpPr>
            <p:nvPr/>
          </p:nvSpPr>
          <p:spPr bwMode="auto">
            <a:xfrm>
              <a:off x="36177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16"/>
            <p:cNvSpPr>
              <a:spLocks/>
            </p:cNvSpPr>
            <p:nvPr/>
          </p:nvSpPr>
          <p:spPr bwMode="auto">
            <a:xfrm>
              <a:off x="675177" y="5589252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17"/>
            <p:cNvSpPr>
              <a:spLocks/>
            </p:cNvSpPr>
            <p:nvPr/>
          </p:nvSpPr>
          <p:spPr bwMode="auto">
            <a:xfrm>
              <a:off x="675177" y="5589252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18"/>
            <p:cNvSpPr>
              <a:spLocks/>
            </p:cNvSpPr>
            <p:nvPr/>
          </p:nvSpPr>
          <p:spPr bwMode="auto">
            <a:xfrm>
              <a:off x="9872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19"/>
            <p:cNvSpPr>
              <a:spLocks/>
            </p:cNvSpPr>
            <p:nvPr/>
          </p:nvSpPr>
          <p:spPr bwMode="auto">
            <a:xfrm>
              <a:off x="9872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0"/>
            <p:cNvSpPr>
              <a:spLocks/>
            </p:cNvSpPr>
            <p:nvPr/>
          </p:nvSpPr>
          <p:spPr bwMode="auto">
            <a:xfrm>
              <a:off x="13006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21"/>
            <p:cNvSpPr>
              <a:spLocks/>
            </p:cNvSpPr>
            <p:nvPr/>
          </p:nvSpPr>
          <p:spPr bwMode="auto">
            <a:xfrm>
              <a:off x="1300643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22"/>
            <p:cNvSpPr>
              <a:spLocks/>
            </p:cNvSpPr>
            <p:nvPr/>
          </p:nvSpPr>
          <p:spPr bwMode="auto">
            <a:xfrm>
              <a:off x="1614042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23"/>
            <p:cNvSpPr>
              <a:spLocks/>
            </p:cNvSpPr>
            <p:nvPr/>
          </p:nvSpPr>
          <p:spPr bwMode="auto">
            <a:xfrm>
              <a:off x="1614042" y="5589252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24"/>
            <p:cNvSpPr>
              <a:spLocks/>
            </p:cNvSpPr>
            <p:nvPr/>
          </p:nvSpPr>
          <p:spPr bwMode="auto">
            <a:xfrm>
              <a:off x="1927442" y="558925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25"/>
            <p:cNvSpPr>
              <a:spLocks/>
            </p:cNvSpPr>
            <p:nvPr/>
          </p:nvSpPr>
          <p:spPr bwMode="auto">
            <a:xfrm>
              <a:off x="1927442" y="5589252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26"/>
            <p:cNvSpPr>
              <a:spLocks/>
            </p:cNvSpPr>
            <p:nvPr/>
          </p:nvSpPr>
          <p:spPr bwMode="auto">
            <a:xfrm>
              <a:off x="2240841" y="558925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27"/>
            <p:cNvSpPr>
              <a:spLocks/>
            </p:cNvSpPr>
            <p:nvPr/>
          </p:nvSpPr>
          <p:spPr bwMode="auto">
            <a:xfrm>
              <a:off x="2240841" y="5589252"/>
              <a:ext cx="524111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28"/>
            <p:cNvSpPr>
              <a:spLocks/>
            </p:cNvSpPr>
            <p:nvPr/>
          </p:nvSpPr>
          <p:spPr bwMode="auto">
            <a:xfrm>
              <a:off x="255690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29"/>
            <p:cNvSpPr>
              <a:spLocks/>
            </p:cNvSpPr>
            <p:nvPr/>
          </p:nvSpPr>
          <p:spPr bwMode="auto">
            <a:xfrm>
              <a:off x="2556908" y="5589252"/>
              <a:ext cx="521443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30"/>
            <p:cNvSpPr>
              <a:spLocks/>
            </p:cNvSpPr>
            <p:nvPr/>
          </p:nvSpPr>
          <p:spPr bwMode="auto">
            <a:xfrm>
              <a:off x="152400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31"/>
            <p:cNvSpPr>
              <a:spLocks/>
            </p:cNvSpPr>
            <p:nvPr/>
          </p:nvSpPr>
          <p:spPr bwMode="auto">
            <a:xfrm>
              <a:off x="152400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32"/>
            <p:cNvSpPr>
              <a:spLocks/>
            </p:cNvSpPr>
            <p:nvPr/>
          </p:nvSpPr>
          <p:spPr bwMode="auto">
            <a:xfrm>
              <a:off x="465800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33"/>
            <p:cNvSpPr>
              <a:spLocks/>
            </p:cNvSpPr>
            <p:nvPr/>
          </p:nvSpPr>
          <p:spPr bwMode="auto">
            <a:xfrm>
              <a:off x="465800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4"/>
            <p:cNvSpPr>
              <a:spLocks/>
            </p:cNvSpPr>
            <p:nvPr/>
          </p:nvSpPr>
          <p:spPr bwMode="auto">
            <a:xfrm>
              <a:off x="779199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35"/>
            <p:cNvSpPr>
              <a:spLocks/>
            </p:cNvSpPr>
            <p:nvPr/>
          </p:nvSpPr>
          <p:spPr bwMode="auto">
            <a:xfrm>
              <a:off x="779199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36"/>
            <p:cNvSpPr>
              <a:spLocks/>
            </p:cNvSpPr>
            <p:nvPr/>
          </p:nvSpPr>
          <p:spPr bwMode="auto">
            <a:xfrm>
              <a:off x="1092599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37"/>
            <p:cNvSpPr>
              <a:spLocks/>
            </p:cNvSpPr>
            <p:nvPr/>
          </p:nvSpPr>
          <p:spPr bwMode="auto">
            <a:xfrm>
              <a:off x="1092599" y="5739086"/>
              <a:ext cx="521443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38"/>
            <p:cNvSpPr>
              <a:spLocks/>
            </p:cNvSpPr>
            <p:nvPr/>
          </p:nvSpPr>
          <p:spPr bwMode="auto">
            <a:xfrm>
              <a:off x="1405998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39"/>
            <p:cNvSpPr>
              <a:spLocks/>
            </p:cNvSpPr>
            <p:nvPr/>
          </p:nvSpPr>
          <p:spPr bwMode="auto">
            <a:xfrm>
              <a:off x="1405998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40"/>
            <p:cNvSpPr>
              <a:spLocks/>
            </p:cNvSpPr>
            <p:nvPr/>
          </p:nvSpPr>
          <p:spPr bwMode="auto">
            <a:xfrm>
              <a:off x="1718064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41"/>
            <p:cNvSpPr>
              <a:spLocks/>
            </p:cNvSpPr>
            <p:nvPr/>
          </p:nvSpPr>
          <p:spPr bwMode="auto">
            <a:xfrm>
              <a:off x="1718064" y="5739086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42"/>
            <p:cNvSpPr>
              <a:spLocks/>
            </p:cNvSpPr>
            <p:nvPr/>
          </p:nvSpPr>
          <p:spPr bwMode="auto">
            <a:xfrm>
              <a:off x="2031464" y="5739086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43"/>
            <p:cNvSpPr>
              <a:spLocks/>
            </p:cNvSpPr>
            <p:nvPr/>
          </p:nvSpPr>
          <p:spPr bwMode="auto">
            <a:xfrm>
              <a:off x="2031464" y="5739086"/>
              <a:ext cx="525444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44"/>
            <p:cNvSpPr>
              <a:spLocks/>
            </p:cNvSpPr>
            <p:nvPr/>
          </p:nvSpPr>
          <p:spPr bwMode="auto">
            <a:xfrm>
              <a:off x="2347530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45"/>
            <p:cNvSpPr>
              <a:spLocks/>
            </p:cNvSpPr>
            <p:nvPr/>
          </p:nvSpPr>
          <p:spPr bwMode="auto">
            <a:xfrm>
              <a:off x="2347530" y="5739086"/>
              <a:ext cx="521444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46"/>
            <p:cNvSpPr>
              <a:spLocks/>
            </p:cNvSpPr>
            <p:nvPr/>
          </p:nvSpPr>
          <p:spPr bwMode="auto">
            <a:xfrm>
              <a:off x="1771408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47"/>
            <p:cNvSpPr>
              <a:spLocks/>
            </p:cNvSpPr>
            <p:nvPr/>
          </p:nvSpPr>
          <p:spPr bwMode="auto">
            <a:xfrm>
              <a:off x="1771408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48"/>
            <p:cNvSpPr>
              <a:spLocks/>
            </p:cNvSpPr>
            <p:nvPr/>
          </p:nvSpPr>
          <p:spPr bwMode="auto">
            <a:xfrm>
              <a:off x="2084808" y="3580106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49"/>
            <p:cNvSpPr>
              <a:spLocks/>
            </p:cNvSpPr>
            <p:nvPr/>
          </p:nvSpPr>
          <p:spPr bwMode="auto">
            <a:xfrm>
              <a:off x="2084808" y="3580106"/>
              <a:ext cx="524110" cy="149835"/>
            </a:xfrm>
            <a:custGeom>
              <a:avLst/>
              <a:gdLst>
                <a:gd name="T0" fmla="*/ 0 w 231"/>
                <a:gd name="T1" fmla="*/ 2147483647 h 110"/>
                <a:gd name="T2" fmla="*/ 2147483647 w 231"/>
                <a:gd name="T3" fmla="*/ 0 h 110"/>
                <a:gd name="T4" fmla="*/ 2147483647 w 231"/>
                <a:gd name="T5" fmla="*/ 0 h 110"/>
                <a:gd name="T6" fmla="*/ 2147483647 w 231"/>
                <a:gd name="T7" fmla="*/ 2147483647 h 110"/>
                <a:gd name="T8" fmla="*/ 0 w 231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10"/>
                <a:gd name="T17" fmla="*/ 231 w 2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10">
                  <a:moveTo>
                    <a:pt x="0" y="110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50"/>
            <p:cNvSpPr>
              <a:spLocks/>
            </p:cNvSpPr>
            <p:nvPr/>
          </p:nvSpPr>
          <p:spPr bwMode="auto">
            <a:xfrm>
              <a:off x="2399541" y="3580106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51"/>
            <p:cNvSpPr>
              <a:spLocks/>
            </p:cNvSpPr>
            <p:nvPr/>
          </p:nvSpPr>
          <p:spPr bwMode="auto">
            <a:xfrm>
              <a:off x="2399541" y="3580106"/>
              <a:ext cx="522777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52"/>
            <p:cNvSpPr>
              <a:spLocks/>
            </p:cNvSpPr>
            <p:nvPr/>
          </p:nvSpPr>
          <p:spPr bwMode="auto">
            <a:xfrm>
              <a:off x="2712941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53"/>
            <p:cNvSpPr>
              <a:spLocks/>
            </p:cNvSpPr>
            <p:nvPr/>
          </p:nvSpPr>
          <p:spPr bwMode="auto">
            <a:xfrm>
              <a:off x="2712941" y="3580106"/>
              <a:ext cx="521444" cy="149835"/>
            </a:xfrm>
            <a:custGeom>
              <a:avLst/>
              <a:gdLst>
                <a:gd name="T0" fmla="*/ 0 w 230"/>
                <a:gd name="T1" fmla="*/ 2147483647 h 110"/>
                <a:gd name="T2" fmla="*/ 2147483647 w 230"/>
                <a:gd name="T3" fmla="*/ 0 h 110"/>
                <a:gd name="T4" fmla="*/ 2147483647 w 230"/>
                <a:gd name="T5" fmla="*/ 0 h 110"/>
                <a:gd name="T6" fmla="*/ 2147483647 w 230"/>
                <a:gd name="T7" fmla="*/ 2147483647 h 110"/>
                <a:gd name="T8" fmla="*/ 0 w 230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10"/>
                <a:gd name="T17" fmla="*/ 230 w 230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10">
                  <a:moveTo>
                    <a:pt x="0" y="110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54"/>
            <p:cNvSpPr>
              <a:spLocks/>
            </p:cNvSpPr>
            <p:nvPr/>
          </p:nvSpPr>
          <p:spPr bwMode="auto">
            <a:xfrm>
              <a:off x="1562031" y="3729940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55"/>
            <p:cNvSpPr>
              <a:spLocks/>
            </p:cNvSpPr>
            <p:nvPr/>
          </p:nvSpPr>
          <p:spPr bwMode="auto">
            <a:xfrm>
              <a:off x="1562031" y="3729940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56"/>
            <p:cNvSpPr>
              <a:spLocks/>
            </p:cNvSpPr>
            <p:nvPr/>
          </p:nvSpPr>
          <p:spPr bwMode="auto">
            <a:xfrm>
              <a:off x="1875430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57"/>
            <p:cNvSpPr>
              <a:spLocks/>
            </p:cNvSpPr>
            <p:nvPr/>
          </p:nvSpPr>
          <p:spPr bwMode="auto">
            <a:xfrm>
              <a:off x="1875430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58"/>
            <p:cNvSpPr>
              <a:spLocks/>
            </p:cNvSpPr>
            <p:nvPr/>
          </p:nvSpPr>
          <p:spPr bwMode="auto">
            <a:xfrm>
              <a:off x="2188830" y="3729940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59"/>
            <p:cNvSpPr>
              <a:spLocks/>
            </p:cNvSpPr>
            <p:nvPr/>
          </p:nvSpPr>
          <p:spPr bwMode="auto">
            <a:xfrm>
              <a:off x="2188830" y="3729940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60"/>
            <p:cNvSpPr>
              <a:spLocks/>
            </p:cNvSpPr>
            <p:nvPr/>
          </p:nvSpPr>
          <p:spPr bwMode="auto">
            <a:xfrm>
              <a:off x="2502229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61"/>
            <p:cNvSpPr>
              <a:spLocks/>
            </p:cNvSpPr>
            <p:nvPr/>
          </p:nvSpPr>
          <p:spPr bwMode="auto">
            <a:xfrm>
              <a:off x="2502229" y="3729940"/>
              <a:ext cx="524111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62"/>
            <p:cNvSpPr>
              <a:spLocks/>
            </p:cNvSpPr>
            <p:nvPr/>
          </p:nvSpPr>
          <p:spPr bwMode="auto">
            <a:xfrm>
              <a:off x="1352653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63"/>
            <p:cNvSpPr>
              <a:spLocks/>
            </p:cNvSpPr>
            <p:nvPr/>
          </p:nvSpPr>
          <p:spPr bwMode="auto">
            <a:xfrm>
              <a:off x="1352653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64"/>
            <p:cNvSpPr>
              <a:spLocks/>
            </p:cNvSpPr>
            <p:nvPr/>
          </p:nvSpPr>
          <p:spPr bwMode="auto">
            <a:xfrm>
              <a:off x="1666090" y="3877780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65"/>
            <p:cNvSpPr>
              <a:spLocks/>
            </p:cNvSpPr>
            <p:nvPr/>
          </p:nvSpPr>
          <p:spPr bwMode="auto">
            <a:xfrm>
              <a:off x="1666090" y="388254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66"/>
            <p:cNvSpPr>
              <a:spLocks/>
            </p:cNvSpPr>
            <p:nvPr/>
          </p:nvSpPr>
          <p:spPr bwMode="auto">
            <a:xfrm>
              <a:off x="1979452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67"/>
            <p:cNvSpPr>
              <a:spLocks/>
            </p:cNvSpPr>
            <p:nvPr/>
          </p:nvSpPr>
          <p:spPr bwMode="auto">
            <a:xfrm>
              <a:off x="1979452" y="3878413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68"/>
            <p:cNvSpPr>
              <a:spLocks/>
            </p:cNvSpPr>
            <p:nvPr/>
          </p:nvSpPr>
          <p:spPr bwMode="auto">
            <a:xfrm>
              <a:off x="2292852" y="3878413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69"/>
            <p:cNvSpPr>
              <a:spLocks/>
            </p:cNvSpPr>
            <p:nvPr/>
          </p:nvSpPr>
          <p:spPr bwMode="auto">
            <a:xfrm>
              <a:off x="2292852" y="3878413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70"/>
            <p:cNvSpPr>
              <a:spLocks/>
            </p:cNvSpPr>
            <p:nvPr/>
          </p:nvSpPr>
          <p:spPr bwMode="auto">
            <a:xfrm>
              <a:off x="1144609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71"/>
            <p:cNvSpPr>
              <a:spLocks/>
            </p:cNvSpPr>
            <p:nvPr/>
          </p:nvSpPr>
          <p:spPr bwMode="auto">
            <a:xfrm>
              <a:off x="1144609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72"/>
            <p:cNvSpPr>
              <a:spLocks/>
            </p:cNvSpPr>
            <p:nvPr/>
          </p:nvSpPr>
          <p:spPr bwMode="auto">
            <a:xfrm>
              <a:off x="1458009" y="4026885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73"/>
            <p:cNvSpPr>
              <a:spLocks/>
            </p:cNvSpPr>
            <p:nvPr/>
          </p:nvSpPr>
          <p:spPr bwMode="auto">
            <a:xfrm>
              <a:off x="1458009" y="4026885"/>
              <a:ext cx="521443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74"/>
            <p:cNvSpPr>
              <a:spLocks/>
            </p:cNvSpPr>
            <p:nvPr/>
          </p:nvSpPr>
          <p:spPr bwMode="auto">
            <a:xfrm>
              <a:off x="1771408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75"/>
            <p:cNvSpPr>
              <a:spLocks/>
            </p:cNvSpPr>
            <p:nvPr/>
          </p:nvSpPr>
          <p:spPr bwMode="auto">
            <a:xfrm>
              <a:off x="1771408" y="4026885"/>
              <a:ext cx="521444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76"/>
            <p:cNvSpPr>
              <a:spLocks/>
            </p:cNvSpPr>
            <p:nvPr/>
          </p:nvSpPr>
          <p:spPr bwMode="auto">
            <a:xfrm>
              <a:off x="2084808" y="4026885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77"/>
            <p:cNvSpPr>
              <a:spLocks/>
            </p:cNvSpPr>
            <p:nvPr/>
          </p:nvSpPr>
          <p:spPr bwMode="auto">
            <a:xfrm>
              <a:off x="2084808" y="4026885"/>
              <a:ext cx="524110" cy="148473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9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78"/>
            <p:cNvSpPr>
              <a:spLocks/>
            </p:cNvSpPr>
            <p:nvPr/>
          </p:nvSpPr>
          <p:spPr bwMode="auto">
            <a:xfrm>
              <a:off x="1875430" y="2911299"/>
              <a:ext cx="524111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79"/>
            <p:cNvSpPr>
              <a:spLocks/>
            </p:cNvSpPr>
            <p:nvPr/>
          </p:nvSpPr>
          <p:spPr bwMode="auto">
            <a:xfrm>
              <a:off x="1875430" y="2911299"/>
              <a:ext cx="524111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2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80"/>
            <p:cNvSpPr>
              <a:spLocks/>
            </p:cNvSpPr>
            <p:nvPr/>
          </p:nvSpPr>
          <p:spPr bwMode="auto">
            <a:xfrm>
              <a:off x="2188830" y="2911299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81"/>
            <p:cNvSpPr>
              <a:spLocks/>
            </p:cNvSpPr>
            <p:nvPr/>
          </p:nvSpPr>
          <p:spPr bwMode="auto">
            <a:xfrm>
              <a:off x="2188830" y="2911299"/>
              <a:ext cx="524110" cy="148472"/>
            </a:xfrm>
            <a:custGeom>
              <a:avLst/>
              <a:gdLst>
                <a:gd name="T0" fmla="*/ 0 w 231"/>
                <a:gd name="T1" fmla="*/ 2147483647 h 109"/>
                <a:gd name="T2" fmla="*/ 2147483647 w 231"/>
                <a:gd name="T3" fmla="*/ 0 h 109"/>
                <a:gd name="T4" fmla="*/ 2147483647 w 231"/>
                <a:gd name="T5" fmla="*/ 0 h 109"/>
                <a:gd name="T6" fmla="*/ 2147483647 w 231"/>
                <a:gd name="T7" fmla="*/ 2147483647 h 109"/>
                <a:gd name="T8" fmla="*/ 0 w 231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"/>
                <a:gd name="T16" fmla="*/ 0 h 109"/>
                <a:gd name="T17" fmla="*/ 231 w 2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" h="109">
                  <a:moveTo>
                    <a:pt x="0" y="109"/>
                  </a:moveTo>
                  <a:lnTo>
                    <a:pt x="93" y="0"/>
                  </a:lnTo>
                  <a:lnTo>
                    <a:pt x="231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82"/>
            <p:cNvSpPr>
              <a:spLocks/>
            </p:cNvSpPr>
            <p:nvPr/>
          </p:nvSpPr>
          <p:spPr bwMode="auto">
            <a:xfrm>
              <a:off x="1666464" y="3060386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83"/>
            <p:cNvSpPr>
              <a:spLocks/>
            </p:cNvSpPr>
            <p:nvPr/>
          </p:nvSpPr>
          <p:spPr bwMode="auto">
            <a:xfrm>
              <a:off x="1666464" y="3060386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84"/>
            <p:cNvSpPr>
              <a:spLocks/>
            </p:cNvSpPr>
            <p:nvPr/>
          </p:nvSpPr>
          <p:spPr bwMode="auto">
            <a:xfrm>
              <a:off x="1886552" y="2544134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85"/>
            <p:cNvSpPr>
              <a:spLocks/>
            </p:cNvSpPr>
            <p:nvPr/>
          </p:nvSpPr>
          <p:spPr bwMode="auto">
            <a:xfrm>
              <a:off x="1979452" y="3059771"/>
              <a:ext cx="522777" cy="148473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88"/>
            <p:cNvSpPr>
              <a:spLocks noEditPoints="1"/>
            </p:cNvSpPr>
            <p:nvPr/>
          </p:nvSpPr>
          <p:spPr bwMode="auto">
            <a:xfrm>
              <a:off x="157122" y="2209800"/>
              <a:ext cx="1956595" cy="3672476"/>
            </a:xfrm>
            <a:custGeom>
              <a:avLst/>
              <a:gdLst>
                <a:gd name="T0" fmla="*/ 2147483647 w 4303"/>
                <a:gd name="T1" fmla="*/ 2147483647 h 5583"/>
                <a:gd name="T2" fmla="*/ 2147483647 w 4303"/>
                <a:gd name="T3" fmla="*/ 2147483647 h 5583"/>
                <a:gd name="T4" fmla="*/ 2147483647 w 4303"/>
                <a:gd name="T5" fmla="*/ 2147483647 h 5583"/>
                <a:gd name="T6" fmla="*/ 2147483647 w 4303"/>
                <a:gd name="T7" fmla="*/ 2147483647 h 5583"/>
                <a:gd name="T8" fmla="*/ 2147483647 w 4303"/>
                <a:gd name="T9" fmla="*/ 2147483647 h 5583"/>
                <a:gd name="T10" fmla="*/ 2147483647 w 4303"/>
                <a:gd name="T11" fmla="*/ 2147483647 h 5583"/>
                <a:gd name="T12" fmla="*/ 2147483647 w 4303"/>
                <a:gd name="T13" fmla="*/ 2147483647 h 5583"/>
                <a:gd name="T14" fmla="*/ 2147483647 w 4303"/>
                <a:gd name="T15" fmla="*/ 2147483647 h 5583"/>
                <a:gd name="T16" fmla="*/ 2147483647 w 4303"/>
                <a:gd name="T17" fmla="*/ 2147483647 h 5583"/>
                <a:gd name="T18" fmla="*/ 2147483647 w 4303"/>
                <a:gd name="T19" fmla="*/ 2147483647 h 5583"/>
                <a:gd name="T20" fmla="*/ 2147483647 w 4303"/>
                <a:gd name="T21" fmla="*/ 2147483647 h 5583"/>
                <a:gd name="T22" fmla="*/ 2147483647 w 4303"/>
                <a:gd name="T23" fmla="*/ 2147483647 h 5583"/>
                <a:gd name="T24" fmla="*/ 2147483647 w 4303"/>
                <a:gd name="T25" fmla="*/ 2147483647 h 5583"/>
                <a:gd name="T26" fmla="*/ 2147483647 w 4303"/>
                <a:gd name="T27" fmla="*/ 2147483647 h 5583"/>
                <a:gd name="T28" fmla="*/ 2147483647 w 4303"/>
                <a:gd name="T29" fmla="*/ 2147483647 h 5583"/>
                <a:gd name="T30" fmla="*/ 2147483647 w 4303"/>
                <a:gd name="T31" fmla="*/ 2147483647 h 5583"/>
                <a:gd name="T32" fmla="*/ 2147483647 w 4303"/>
                <a:gd name="T33" fmla="*/ 2147483647 h 5583"/>
                <a:gd name="T34" fmla="*/ 2147483647 w 4303"/>
                <a:gd name="T35" fmla="*/ 2147483647 h 5583"/>
                <a:gd name="T36" fmla="*/ 2147483647 w 4303"/>
                <a:gd name="T37" fmla="*/ 2147483647 h 5583"/>
                <a:gd name="T38" fmla="*/ 2147483647 w 4303"/>
                <a:gd name="T39" fmla="*/ 2147483647 h 5583"/>
                <a:gd name="T40" fmla="*/ 2147483647 w 4303"/>
                <a:gd name="T41" fmla="*/ 2147483647 h 5583"/>
                <a:gd name="T42" fmla="*/ 2147483647 w 4303"/>
                <a:gd name="T43" fmla="*/ 2147483647 h 5583"/>
                <a:gd name="T44" fmla="*/ 2147483647 w 4303"/>
                <a:gd name="T45" fmla="*/ 2147483647 h 5583"/>
                <a:gd name="T46" fmla="*/ 2147483647 w 4303"/>
                <a:gd name="T47" fmla="*/ 2147483647 h 5583"/>
                <a:gd name="T48" fmla="*/ 2147483647 w 4303"/>
                <a:gd name="T49" fmla="*/ 2147483647 h 5583"/>
                <a:gd name="T50" fmla="*/ 2147483647 w 4303"/>
                <a:gd name="T51" fmla="*/ 2147483647 h 5583"/>
                <a:gd name="T52" fmla="*/ 2147483647 w 4303"/>
                <a:gd name="T53" fmla="*/ 2147483647 h 5583"/>
                <a:gd name="T54" fmla="*/ 2147483647 w 4303"/>
                <a:gd name="T55" fmla="*/ 2147483647 h 5583"/>
                <a:gd name="T56" fmla="*/ 2147483647 w 4303"/>
                <a:gd name="T57" fmla="*/ 2147483647 h 5583"/>
                <a:gd name="T58" fmla="*/ 2147483647 w 4303"/>
                <a:gd name="T59" fmla="*/ 2147483647 h 5583"/>
                <a:gd name="T60" fmla="*/ 2147483647 w 4303"/>
                <a:gd name="T61" fmla="*/ 2147483647 h 5583"/>
                <a:gd name="T62" fmla="*/ 2147483647 w 4303"/>
                <a:gd name="T63" fmla="*/ 2147483647 h 5583"/>
                <a:gd name="T64" fmla="*/ 2147483647 w 4303"/>
                <a:gd name="T65" fmla="*/ 2147483647 h 5583"/>
                <a:gd name="T66" fmla="*/ 2147483647 w 4303"/>
                <a:gd name="T67" fmla="*/ 2147483647 h 5583"/>
                <a:gd name="T68" fmla="*/ 2147483647 w 4303"/>
                <a:gd name="T69" fmla="*/ 2147483647 h 5583"/>
                <a:gd name="T70" fmla="*/ 2147483647 w 4303"/>
                <a:gd name="T71" fmla="*/ 2147483647 h 5583"/>
                <a:gd name="T72" fmla="*/ 2147483647 w 4303"/>
                <a:gd name="T73" fmla="*/ 2147483647 h 5583"/>
                <a:gd name="T74" fmla="*/ 2147483647 w 4303"/>
                <a:gd name="T75" fmla="*/ 2147483647 h 5583"/>
                <a:gd name="T76" fmla="*/ 2147483647 w 4303"/>
                <a:gd name="T77" fmla="*/ 2147483647 h 5583"/>
                <a:gd name="T78" fmla="*/ 2147483647 w 4303"/>
                <a:gd name="T79" fmla="*/ 2147483647 h 5583"/>
                <a:gd name="T80" fmla="*/ 2147483647 w 4303"/>
                <a:gd name="T81" fmla="*/ 2147483647 h 5583"/>
                <a:gd name="T82" fmla="*/ 2147483647 w 4303"/>
                <a:gd name="T83" fmla="*/ 2147483647 h 5583"/>
                <a:gd name="T84" fmla="*/ 2147483647 w 4303"/>
                <a:gd name="T85" fmla="*/ 2147483647 h 5583"/>
                <a:gd name="T86" fmla="*/ 2147483647 w 4303"/>
                <a:gd name="T87" fmla="*/ 2147483647 h 5583"/>
                <a:gd name="T88" fmla="*/ 2147483647 w 4303"/>
                <a:gd name="T89" fmla="*/ 2147483647 h 5583"/>
                <a:gd name="T90" fmla="*/ 2147483647 w 4303"/>
                <a:gd name="T91" fmla="*/ 2147483647 h 5583"/>
                <a:gd name="T92" fmla="*/ 2147483647 w 4303"/>
                <a:gd name="T93" fmla="*/ 2147483647 h 5583"/>
                <a:gd name="T94" fmla="*/ 2147483647 w 4303"/>
                <a:gd name="T95" fmla="*/ 2147483647 h 5583"/>
                <a:gd name="T96" fmla="*/ 2147483647 w 4303"/>
                <a:gd name="T97" fmla="*/ 2147483647 h 5583"/>
                <a:gd name="T98" fmla="*/ 2147483647 w 4303"/>
                <a:gd name="T99" fmla="*/ 2147483647 h 5583"/>
                <a:gd name="T100" fmla="*/ 2147483647 w 4303"/>
                <a:gd name="T101" fmla="*/ 2147483647 h 55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03"/>
                <a:gd name="T154" fmla="*/ 0 h 5583"/>
                <a:gd name="T155" fmla="*/ 4303 w 4303"/>
                <a:gd name="T156" fmla="*/ 5583 h 55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03" h="5583">
                  <a:moveTo>
                    <a:pt x="4301" y="14"/>
                  </a:moveTo>
                  <a:lnTo>
                    <a:pt x="4232" y="102"/>
                  </a:lnTo>
                  <a:cubicBezTo>
                    <a:pt x="4230" y="106"/>
                    <a:pt x="4225" y="106"/>
                    <a:pt x="4221" y="104"/>
                  </a:cubicBezTo>
                  <a:cubicBezTo>
                    <a:pt x="4218" y="101"/>
                    <a:pt x="4217" y="96"/>
                    <a:pt x="4220" y="92"/>
                  </a:cubicBezTo>
                  <a:lnTo>
                    <a:pt x="4288" y="4"/>
                  </a:lnTo>
                  <a:cubicBezTo>
                    <a:pt x="4291" y="0"/>
                    <a:pt x="4296" y="0"/>
                    <a:pt x="4299" y="2"/>
                  </a:cubicBezTo>
                  <a:cubicBezTo>
                    <a:pt x="4303" y="5"/>
                    <a:pt x="4303" y="10"/>
                    <a:pt x="4301" y="14"/>
                  </a:cubicBezTo>
                  <a:close/>
                  <a:moveTo>
                    <a:pt x="4184" y="166"/>
                  </a:moveTo>
                  <a:lnTo>
                    <a:pt x="4115" y="254"/>
                  </a:lnTo>
                  <a:cubicBezTo>
                    <a:pt x="4112" y="258"/>
                    <a:pt x="4107" y="259"/>
                    <a:pt x="4104" y="256"/>
                  </a:cubicBezTo>
                  <a:cubicBezTo>
                    <a:pt x="4100" y="253"/>
                    <a:pt x="4100" y="248"/>
                    <a:pt x="4102" y="245"/>
                  </a:cubicBezTo>
                  <a:lnTo>
                    <a:pt x="4171" y="156"/>
                  </a:lnTo>
                  <a:cubicBezTo>
                    <a:pt x="4174" y="152"/>
                    <a:pt x="4179" y="152"/>
                    <a:pt x="4182" y="154"/>
                  </a:cubicBezTo>
                  <a:cubicBezTo>
                    <a:pt x="4186" y="157"/>
                    <a:pt x="4186" y="162"/>
                    <a:pt x="4184" y="166"/>
                  </a:cubicBezTo>
                  <a:close/>
                  <a:moveTo>
                    <a:pt x="4066" y="318"/>
                  </a:moveTo>
                  <a:lnTo>
                    <a:pt x="3998" y="406"/>
                  </a:lnTo>
                  <a:cubicBezTo>
                    <a:pt x="3995" y="410"/>
                    <a:pt x="3990" y="411"/>
                    <a:pt x="3987" y="408"/>
                  </a:cubicBezTo>
                  <a:cubicBezTo>
                    <a:pt x="3983" y="405"/>
                    <a:pt x="3983" y="400"/>
                    <a:pt x="3985" y="397"/>
                  </a:cubicBezTo>
                  <a:lnTo>
                    <a:pt x="4054" y="308"/>
                  </a:lnTo>
                  <a:cubicBezTo>
                    <a:pt x="4056" y="304"/>
                    <a:pt x="4061" y="304"/>
                    <a:pt x="4065" y="307"/>
                  </a:cubicBezTo>
                  <a:cubicBezTo>
                    <a:pt x="4068" y="309"/>
                    <a:pt x="4069" y="314"/>
                    <a:pt x="4066" y="318"/>
                  </a:cubicBezTo>
                  <a:close/>
                  <a:moveTo>
                    <a:pt x="3949" y="470"/>
                  </a:moveTo>
                  <a:lnTo>
                    <a:pt x="3881" y="559"/>
                  </a:lnTo>
                  <a:cubicBezTo>
                    <a:pt x="3878" y="562"/>
                    <a:pt x="3873" y="563"/>
                    <a:pt x="3870" y="560"/>
                  </a:cubicBezTo>
                  <a:cubicBezTo>
                    <a:pt x="3866" y="557"/>
                    <a:pt x="3865" y="552"/>
                    <a:pt x="3868" y="549"/>
                  </a:cubicBezTo>
                  <a:lnTo>
                    <a:pt x="3937" y="460"/>
                  </a:lnTo>
                  <a:cubicBezTo>
                    <a:pt x="3939" y="457"/>
                    <a:pt x="3944" y="456"/>
                    <a:pt x="3948" y="459"/>
                  </a:cubicBezTo>
                  <a:cubicBezTo>
                    <a:pt x="3951" y="461"/>
                    <a:pt x="3952" y="466"/>
                    <a:pt x="3949" y="470"/>
                  </a:cubicBezTo>
                  <a:close/>
                  <a:moveTo>
                    <a:pt x="3832" y="622"/>
                  </a:moveTo>
                  <a:lnTo>
                    <a:pt x="3764" y="711"/>
                  </a:lnTo>
                  <a:cubicBezTo>
                    <a:pt x="3761" y="714"/>
                    <a:pt x="3756" y="715"/>
                    <a:pt x="3753" y="712"/>
                  </a:cubicBezTo>
                  <a:cubicBezTo>
                    <a:pt x="3749" y="709"/>
                    <a:pt x="3748" y="704"/>
                    <a:pt x="3751" y="701"/>
                  </a:cubicBezTo>
                  <a:lnTo>
                    <a:pt x="3819" y="612"/>
                  </a:lnTo>
                  <a:cubicBezTo>
                    <a:pt x="3822" y="609"/>
                    <a:pt x="3827" y="608"/>
                    <a:pt x="3831" y="611"/>
                  </a:cubicBezTo>
                  <a:cubicBezTo>
                    <a:pt x="3834" y="613"/>
                    <a:pt x="3835" y="618"/>
                    <a:pt x="3832" y="622"/>
                  </a:cubicBezTo>
                  <a:close/>
                  <a:moveTo>
                    <a:pt x="3715" y="774"/>
                  </a:moveTo>
                  <a:lnTo>
                    <a:pt x="3647" y="863"/>
                  </a:lnTo>
                  <a:cubicBezTo>
                    <a:pt x="3644" y="866"/>
                    <a:pt x="3639" y="867"/>
                    <a:pt x="3635" y="864"/>
                  </a:cubicBezTo>
                  <a:cubicBezTo>
                    <a:pt x="3632" y="862"/>
                    <a:pt x="3631" y="857"/>
                    <a:pt x="3634" y="853"/>
                  </a:cubicBezTo>
                  <a:lnTo>
                    <a:pt x="3702" y="764"/>
                  </a:lnTo>
                  <a:cubicBezTo>
                    <a:pt x="3705" y="761"/>
                    <a:pt x="3710" y="760"/>
                    <a:pt x="3713" y="763"/>
                  </a:cubicBezTo>
                  <a:cubicBezTo>
                    <a:pt x="3717" y="766"/>
                    <a:pt x="3718" y="771"/>
                    <a:pt x="3715" y="774"/>
                  </a:cubicBezTo>
                  <a:close/>
                  <a:moveTo>
                    <a:pt x="3598" y="926"/>
                  </a:moveTo>
                  <a:lnTo>
                    <a:pt x="3529" y="1015"/>
                  </a:lnTo>
                  <a:cubicBezTo>
                    <a:pt x="3527" y="1018"/>
                    <a:pt x="3522" y="1019"/>
                    <a:pt x="3518" y="1016"/>
                  </a:cubicBezTo>
                  <a:cubicBezTo>
                    <a:pt x="3515" y="1014"/>
                    <a:pt x="3514" y="1009"/>
                    <a:pt x="3517" y="1005"/>
                  </a:cubicBezTo>
                  <a:lnTo>
                    <a:pt x="3585" y="916"/>
                  </a:lnTo>
                  <a:cubicBezTo>
                    <a:pt x="3588" y="913"/>
                    <a:pt x="3593" y="912"/>
                    <a:pt x="3596" y="915"/>
                  </a:cubicBezTo>
                  <a:cubicBezTo>
                    <a:pt x="3600" y="918"/>
                    <a:pt x="3600" y="923"/>
                    <a:pt x="3598" y="926"/>
                  </a:cubicBezTo>
                  <a:close/>
                  <a:moveTo>
                    <a:pt x="3481" y="1078"/>
                  </a:moveTo>
                  <a:lnTo>
                    <a:pt x="3412" y="1167"/>
                  </a:lnTo>
                  <a:cubicBezTo>
                    <a:pt x="3410" y="1171"/>
                    <a:pt x="3405" y="1171"/>
                    <a:pt x="3401" y="1169"/>
                  </a:cubicBezTo>
                  <a:cubicBezTo>
                    <a:pt x="3398" y="1166"/>
                    <a:pt x="3397" y="1161"/>
                    <a:pt x="3400" y="1157"/>
                  </a:cubicBezTo>
                  <a:lnTo>
                    <a:pt x="3468" y="1069"/>
                  </a:lnTo>
                  <a:cubicBezTo>
                    <a:pt x="3471" y="1065"/>
                    <a:pt x="3476" y="1064"/>
                    <a:pt x="3479" y="1067"/>
                  </a:cubicBezTo>
                  <a:cubicBezTo>
                    <a:pt x="3483" y="1070"/>
                    <a:pt x="3483" y="1075"/>
                    <a:pt x="3481" y="1078"/>
                  </a:cubicBezTo>
                  <a:close/>
                  <a:moveTo>
                    <a:pt x="3363" y="1230"/>
                  </a:moveTo>
                  <a:lnTo>
                    <a:pt x="3295" y="1319"/>
                  </a:lnTo>
                  <a:cubicBezTo>
                    <a:pt x="3292" y="1323"/>
                    <a:pt x="3287" y="1323"/>
                    <a:pt x="3284" y="1321"/>
                  </a:cubicBezTo>
                  <a:cubicBezTo>
                    <a:pt x="3280" y="1318"/>
                    <a:pt x="3280" y="1313"/>
                    <a:pt x="3282" y="1309"/>
                  </a:cubicBezTo>
                  <a:lnTo>
                    <a:pt x="3351" y="1221"/>
                  </a:lnTo>
                  <a:cubicBezTo>
                    <a:pt x="3353" y="1217"/>
                    <a:pt x="3359" y="1217"/>
                    <a:pt x="3362" y="1219"/>
                  </a:cubicBezTo>
                  <a:cubicBezTo>
                    <a:pt x="3366" y="1222"/>
                    <a:pt x="3366" y="1227"/>
                    <a:pt x="3363" y="1230"/>
                  </a:cubicBezTo>
                  <a:close/>
                  <a:moveTo>
                    <a:pt x="3246" y="1383"/>
                  </a:moveTo>
                  <a:lnTo>
                    <a:pt x="3178" y="1471"/>
                  </a:lnTo>
                  <a:cubicBezTo>
                    <a:pt x="3175" y="1475"/>
                    <a:pt x="3170" y="1475"/>
                    <a:pt x="3167" y="1473"/>
                  </a:cubicBezTo>
                  <a:cubicBezTo>
                    <a:pt x="3163" y="1470"/>
                    <a:pt x="3163" y="1465"/>
                    <a:pt x="3165" y="1462"/>
                  </a:cubicBezTo>
                  <a:lnTo>
                    <a:pt x="3234" y="1373"/>
                  </a:lnTo>
                  <a:cubicBezTo>
                    <a:pt x="3236" y="1369"/>
                    <a:pt x="3241" y="1369"/>
                    <a:pt x="3245" y="1371"/>
                  </a:cubicBezTo>
                  <a:cubicBezTo>
                    <a:pt x="3248" y="1374"/>
                    <a:pt x="3249" y="1379"/>
                    <a:pt x="3246" y="1383"/>
                  </a:cubicBezTo>
                  <a:close/>
                  <a:moveTo>
                    <a:pt x="3129" y="1535"/>
                  </a:moveTo>
                  <a:lnTo>
                    <a:pt x="3061" y="1623"/>
                  </a:lnTo>
                  <a:cubicBezTo>
                    <a:pt x="3058" y="1627"/>
                    <a:pt x="3053" y="1628"/>
                    <a:pt x="3050" y="1625"/>
                  </a:cubicBezTo>
                  <a:cubicBezTo>
                    <a:pt x="3046" y="1622"/>
                    <a:pt x="3045" y="1617"/>
                    <a:pt x="3048" y="1614"/>
                  </a:cubicBezTo>
                  <a:lnTo>
                    <a:pt x="3116" y="1525"/>
                  </a:lnTo>
                  <a:cubicBezTo>
                    <a:pt x="3119" y="1521"/>
                    <a:pt x="3124" y="1521"/>
                    <a:pt x="3128" y="1523"/>
                  </a:cubicBezTo>
                  <a:cubicBezTo>
                    <a:pt x="3131" y="1526"/>
                    <a:pt x="3132" y="1531"/>
                    <a:pt x="3129" y="1535"/>
                  </a:cubicBezTo>
                  <a:close/>
                  <a:moveTo>
                    <a:pt x="3012" y="1687"/>
                  </a:moveTo>
                  <a:lnTo>
                    <a:pt x="2944" y="1776"/>
                  </a:lnTo>
                  <a:cubicBezTo>
                    <a:pt x="2941" y="1779"/>
                    <a:pt x="2936" y="1780"/>
                    <a:pt x="2932" y="1777"/>
                  </a:cubicBezTo>
                  <a:cubicBezTo>
                    <a:pt x="2929" y="1774"/>
                    <a:pt x="2928" y="1769"/>
                    <a:pt x="2931" y="1766"/>
                  </a:cubicBezTo>
                  <a:lnTo>
                    <a:pt x="2999" y="1677"/>
                  </a:lnTo>
                  <a:cubicBezTo>
                    <a:pt x="3002" y="1674"/>
                    <a:pt x="3007" y="1673"/>
                    <a:pt x="3011" y="1676"/>
                  </a:cubicBezTo>
                  <a:cubicBezTo>
                    <a:pt x="3014" y="1678"/>
                    <a:pt x="3015" y="1683"/>
                    <a:pt x="3012" y="1687"/>
                  </a:cubicBezTo>
                  <a:close/>
                  <a:moveTo>
                    <a:pt x="2895" y="1839"/>
                  </a:moveTo>
                  <a:lnTo>
                    <a:pt x="2827" y="1928"/>
                  </a:lnTo>
                  <a:cubicBezTo>
                    <a:pt x="2824" y="1931"/>
                    <a:pt x="2819" y="1932"/>
                    <a:pt x="2815" y="1929"/>
                  </a:cubicBezTo>
                  <a:cubicBezTo>
                    <a:pt x="2812" y="1926"/>
                    <a:pt x="2811" y="1921"/>
                    <a:pt x="2814" y="1918"/>
                  </a:cubicBezTo>
                  <a:lnTo>
                    <a:pt x="2882" y="1829"/>
                  </a:lnTo>
                  <a:cubicBezTo>
                    <a:pt x="2885" y="1826"/>
                    <a:pt x="2890" y="1825"/>
                    <a:pt x="2893" y="1828"/>
                  </a:cubicBezTo>
                  <a:cubicBezTo>
                    <a:pt x="2897" y="1830"/>
                    <a:pt x="2898" y="1835"/>
                    <a:pt x="2895" y="1839"/>
                  </a:cubicBezTo>
                  <a:close/>
                  <a:moveTo>
                    <a:pt x="2778" y="1991"/>
                  </a:moveTo>
                  <a:lnTo>
                    <a:pt x="2709" y="2080"/>
                  </a:lnTo>
                  <a:cubicBezTo>
                    <a:pt x="2707" y="2083"/>
                    <a:pt x="2702" y="2084"/>
                    <a:pt x="2698" y="2081"/>
                  </a:cubicBezTo>
                  <a:cubicBezTo>
                    <a:pt x="2695" y="2079"/>
                    <a:pt x="2694" y="2074"/>
                    <a:pt x="2697" y="2070"/>
                  </a:cubicBezTo>
                  <a:lnTo>
                    <a:pt x="2765" y="1981"/>
                  </a:lnTo>
                  <a:cubicBezTo>
                    <a:pt x="2768" y="1978"/>
                    <a:pt x="2773" y="1977"/>
                    <a:pt x="2776" y="1980"/>
                  </a:cubicBezTo>
                  <a:cubicBezTo>
                    <a:pt x="2780" y="1983"/>
                    <a:pt x="2780" y="1988"/>
                    <a:pt x="2778" y="1991"/>
                  </a:cubicBezTo>
                  <a:close/>
                  <a:moveTo>
                    <a:pt x="2661" y="2143"/>
                  </a:moveTo>
                  <a:lnTo>
                    <a:pt x="2592" y="2232"/>
                  </a:lnTo>
                  <a:cubicBezTo>
                    <a:pt x="2590" y="2235"/>
                    <a:pt x="2585" y="2236"/>
                    <a:pt x="2581" y="2233"/>
                  </a:cubicBezTo>
                  <a:cubicBezTo>
                    <a:pt x="2578" y="2231"/>
                    <a:pt x="2577" y="2226"/>
                    <a:pt x="2580" y="2222"/>
                  </a:cubicBezTo>
                  <a:lnTo>
                    <a:pt x="2648" y="2133"/>
                  </a:lnTo>
                  <a:cubicBezTo>
                    <a:pt x="2651" y="2130"/>
                    <a:pt x="2656" y="2129"/>
                    <a:pt x="2659" y="2132"/>
                  </a:cubicBezTo>
                  <a:cubicBezTo>
                    <a:pt x="2663" y="2135"/>
                    <a:pt x="2663" y="2140"/>
                    <a:pt x="2661" y="2143"/>
                  </a:cubicBezTo>
                  <a:close/>
                  <a:moveTo>
                    <a:pt x="2543" y="2295"/>
                  </a:moveTo>
                  <a:lnTo>
                    <a:pt x="2475" y="2384"/>
                  </a:lnTo>
                  <a:cubicBezTo>
                    <a:pt x="2472" y="2388"/>
                    <a:pt x="2467" y="2388"/>
                    <a:pt x="2464" y="2385"/>
                  </a:cubicBezTo>
                  <a:cubicBezTo>
                    <a:pt x="2460" y="2383"/>
                    <a:pt x="2460" y="2378"/>
                    <a:pt x="2462" y="2374"/>
                  </a:cubicBezTo>
                  <a:lnTo>
                    <a:pt x="2531" y="2286"/>
                  </a:lnTo>
                  <a:cubicBezTo>
                    <a:pt x="2533" y="2282"/>
                    <a:pt x="2538" y="2281"/>
                    <a:pt x="2542" y="2284"/>
                  </a:cubicBezTo>
                  <a:cubicBezTo>
                    <a:pt x="2545" y="2287"/>
                    <a:pt x="2546" y="2292"/>
                    <a:pt x="2543" y="2295"/>
                  </a:cubicBezTo>
                  <a:close/>
                  <a:moveTo>
                    <a:pt x="2426" y="2447"/>
                  </a:moveTo>
                  <a:lnTo>
                    <a:pt x="2358" y="2536"/>
                  </a:lnTo>
                  <a:cubicBezTo>
                    <a:pt x="2355" y="2540"/>
                    <a:pt x="2350" y="2540"/>
                    <a:pt x="2347" y="2538"/>
                  </a:cubicBezTo>
                  <a:cubicBezTo>
                    <a:pt x="2343" y="2535"/>
                    <a:pt x="2343" y="2530"/>
                    <a:pt x="2345" y="2526"/>
                  </a:cubicBezTo>
                  <a:lnTo>
                    <a:pt x="2414" y="2438"/>
                  </a:lnTo>
                  <a:cubicBezTo>
                    <a:pt x="2416" y="2434"/>
                    <a:pt x="2421" y="2434"/>
                    <a:pt x="2425" y="2436"/>
                  </a:cubicBezTo>
                  <a:cubicBezTo>
                    <a:pt x="2428" y="2439"/>
                    <a:pt x="2429" y="2444"/>
                    <a:pt x="2426" y="2447"/>
                  </a:cubicBezTo>
                  <a:close/>
                  <a:moveTo>
                    <a:pt x="2309" y="2600"/>
                  </a:moveTo>
                  <a:lnTo>
                    <a:pt x="2241" y="2688"/>
                  </a:lnTo>
                  <a:cubicBezTo>
                    <a:pt x="2238" y="2692"/>
                    <a:pt x="2233" y="2692"/>
                    <a:pt x="2230" y="2690"/>
                  </a:cubicBezTo>
                  <a:cubicBezTo>
                    <a:pt x="2226" y="2687"/>
                    <a:pt x="2225" y="2682"/>
                    <a:pt x="2228" y="2679"/>
                  </a:cubicBezTo>
                  <a:lnTo>
                    <a:pt x="2296" y="2590"/>
                  </a:lnTo>
                  <a:cubicBezTo>
                    <a:pt x="2299" y="2586"/>
                    <a:pt x="2304" y="2586"/>
                    <a:pt x="2308" y="2588"/>
                  </a:cubicBezTo>
                  <a:cubicBezTo>
                    <a:pt x="2311" y="2591"/>
                    <a:pt x="2312" y="2596"/>
                    <a:pt x="2309" y="2600"/>
                  </a:cubicBezTo>
                  <a:close/>
                  <a:moveTo>
                    <a:pt x="2192" y="2752"/>
                  </a:moveTo>
                  <a:lnTo>
                    <a:pt x="2124" y="2840"/>
                  </a:lnTo>
                  <a:cubicBezTo>
                    <a:pt x="2121" y="2844"/>
                    <a:pt x="2116" y="2845"/>
                    <a:pt x="2112" y="2842"/>
                  </a:cubicBezTo>
                  <a:cubicBezTo>
                    <a:pt x="2109" y="2839"/>
                    <a:pt x="2108" y="2834"/>
                    <a:pt x="2111" y="2831"/>
                  </a:cubicBezTo>
                  <a:lnTo>
                    <a:pt x="2179" y="2742"/>
                  </a:lnTo>
                  <a:cubicBezTo>
                    <a:pt x="2182" y="2738"/>
                    <a:pt x="2187" y="2738"/>
                    <a:pt x="2191" y="2740"/>
                  </a:cubicBezTo>
                  <a:cubicBezTo>
                    <a:pt x="2194" y="2743"/>
                    <a:pt x="2195" y="2748"/>
                    <a:pt x="2192" y="2752"/>
                  </a:cubicBezTo>
                  <a:close/>
                  <a:moveTo>
                    <a:pt x="2075" y="2904"/>
                  </a:moveTo>
                  <a:lnTo>
                    <a:pt x="2006" y="2993"/>
                  </a:lnTo>
                  <a:cubicBezTo>
                    <a:pt x="2004" y="2996"/>
                    <a:pt x="1999" y="2997"/>
                    <a:pt x="1995" y="2994"/>
                  </a:cubicBezTo>
                  <a:cubicBezTo>
                    <a:pt x="1992" y="2991"/>
                    <a:pt x="1991" y="2986"/>
                    <a:pt x="1994" y="2983"/>
                  </a:cubicBezTo>
                  <a:lnTo>
                    <a:pt x="2062" y="2894"/>
                  </a:lnTo>
                  <a:cubicBezTo>
                    <a:pt x="2065" y="2891"/>
                    <a:pt x="2070" y="2890"/>
                    <a:pt x="2073" y="2893"/>
                  </a:cubicBezTo>
                  <a:cubicBezTo>
                    <a:pt x="2077" y="2895"/>
                    <a:pt x="2078" y="2900"/>
                    <a:pt x="2075" y="2904"/>
                  </a:cubicBezTo>
                  <a:close/>
                  <a:moveTo>
                    <a:pt x="1958" y="3056"/>
                  </a:moveTo>
                  <a:lnTo>
                    <a:pt x="1889" y="3145"/>
                  </a:lnTo>
                  <a:cubicBezTo>
                    <a:pt x="1887" y="3148"/>
                    <a:pt x="1882" y="3149"/>
                    <a:pt x="1878" y="3146"/>
                  </a:cubicBezTo>
                  <a:cubicBezTo>
                    <a:pt x="1875" y="3143"/>
                    <a:pt x="1874" y="3138"/>
                    <a:pt x="1877" y="3135"/>
                  </a:cubicBezTo>
                  <a:lnTo>
                    <a:pt x="1945" y="3046"/>
                  </a:lnTo>
                  <a:cubicBezTo>
                    <a:pt x="1948" y="3043"/>
                    <a:pt x="1953" y="3042"/>
                    <a:pt x="1956" y="3045"/>
                  </a:cubicBezTo>
                  <a:cubicBezTo>
                    <a:pt x="1960" y="3047"/>
                    <a:pt x="1960" y="3052"/>
                    <a:pt x="1958" y="3056"/>
                  </a:cubicBezTo>
                  <a:close/>
                  <a:moveTo>
                    <a:pt x="1841" y="3208"/>
                  </a:moveTo>
                  <a:lnTo>
                    <a:pt x="1772" y="3297"/>
                  </a:lnTo>
                  <a:cubicBezTo>
                    <a:pt x="1769" y="3300"/>
                    <a:pt x="1764" y="3301"/>
                    <a:pt x="1761" y="3298"/>
                  </a:cubicBezTo>
                  <a:cubicBezTo>
                    <a:pt x="1757" y="3296"/>
                    <a:pt x="1757" y="3290"/>
                    <a:pt x="1760" y="3287"/>
                  </a:cubicBezTo>
                  <a:lnTo>
                    <a:pt x="1828" y="3198"/>
                  </a:lnTo>
                  <a:cubicBezTo>
                    <a:pt x="1831" y="3195"/>
                    <a:pt x="1836" y="3194"/>
                    <a:pt x="1839" y="3197"/>
                  </a:cubicBezTo>
                  <a:cubicBezTo>
                    <a:pt x="1843" y="3199"/>
                    <a:pt x="1843" y="3205"/>
                    <a:pt x="1841" y="3208"/>
                  </a:cubicBezTo>
                  <a:close/>
                  <a:moveTo>
                    <a:pt x="1723" y="3360"/>
                  </a:moveTo>
                  <a:lnTo>
                    <a:pt x="1655" y="3449"/>
                  </a:lnTo>
                  <a:cubicBezTo>
                    <a:pt x="1652" y="3452"/>
                    <a:pt x="1647" y="3453"/>
                    <a:pt x="1644" y="3450"/>
                  </a:cubicBezTo>
                  <a:cubicBezTo>
                    <a:pt x="1640" y="3448"/>
                    <a:pt x="1640" y="3443"/>
                    <a:pt x="1642" y="3439"/>
                  </a:cubicBezTo>
                  <a:lnTo>
                    <a:pt x="1711" y="3350"/>
                  </a:lnTo>
                  <a:cubicBezTo>
                    <a:pt x="1713" y="3347"/>
                    <a:pt x="1718" y="3346"/>
                    <a:pt x="1722" y="3349"/>
                  </a:cubicBezTo>
                  <a:cubicBezTo>
                    <a:pt x="1725" y="3352"/>
                    <a:pt x="1726" y="3357"/>
                    <a:pt x="1723" y="3360"/>
                  </a:cubicBezTo>
                  <a:close/>
                  <a:moveTo>
                    <a:pt x="1606" y="3512"/>
                  </a:moveTo>
                  <a:lnTo>
                    <a:pt x="1538" y="3601"/>
                  </a:lnTo>
                  <a:cubicBezTo>
                    <a:pt x="1535" y="3604"/>
                    <a:pt x="1530" y="3605"/>
                    <a:pt x="1527" y="3602"/>
                  </a:cubicBezTo>
                  <a:cubicBezTo>
                    <a:pt x="1523" y="3600"/>
                    <a:pt x="1523" y="3595"/>
                    <a:pt x="1525" y="3591"/>
                  </a:cubicBezTo>
                  <a:lnTo>
                    <a:pt x="1594" y="3502"/>
                  </a:lnTo>
                  <a:cubicBezTo>
                    <a:pt x="1596" y="3499"/>
                    <a:pt x="1601" y="3498"/>
                    <a:pt x="1605" y="3501"/>
                  </a:cubicBezTo>
                  <a:cubicBezTo>
                    <a:pt x="1608" y="3504"/>
                    <a:pt x="1609" y="3509"/>
                    <a:pt x="1606" y="3512"/>
                  </a:cubicBezTo>
                  <a:close/>
                  <a:moveTo>
                    <a:pt x="1489" y="3664"/>
                  </a:moveTo>
                  <a:lnTo>
                    <a:pt x="1421" y="3753"/>
                  </a:lnTo>
                  <a:cubicBezTo>
                    <a:pt x="1418" y="3757"/>
                    <a:pt x="1413" y="3757"/>
                    <a:pt x="1410" y="3755"/>
                  </a:cubicBezTo>
                  <a:cubicBezTo>
                    <a:pt x="1406" y="3752"/>
                    <a:pt x="1405" y="3747"/>
                    <a:pt x="1408" y="3743"/>
                  </a:cubicBezTo>
                  <a:lnTo>
                    <a:pt x="1476" y="3655"/>
                  </a:lnTo>
                  <a:cubicBezTo>
                    <a:pt x="1479" y="3651"/>
                    <a:pt x="1484" y="3650"/>
                    <a:pt x="1488" y="3653"/>
                  </a:cubicBezTo>
                  <a:cubicBezTo>
                    <a:pt x="1491" y="3656"/>
                    <a:pt x="1492" y="3661"/>
                    <a:pt x="1489" y="3664"/>
                  </a:cubicBezTo>
                  <a:close/>
                  <a:moveTo>
                    <a:pt x="1372" y="3816"/>
                  </a:moveTo>
                  <a:lnTo>
                    <a:pt x="1304" y="3905"/>
                  </a:lnTo>
                  <a:cubicBezTo>
                    <a:pt x="1301" y="3909"/>
                    <a:pt x="1296" y="3909"/>
                    <a:pt x="1292" y="3907"/>
                  </a:cubicBezTo>
                  <a:cubicBezTo>
                    <a:pt x="1289" y="3904"/>
                    <a:pt x="1288" y="3899"/>
                    <a:pt x="1291" y="3895"/>
                  </a:cubicBezTo>
                  <a:lnTo>
                    <a:pt x="1359" y="3807"/>
                  </a:lnTo>
                  <a:cubicBezTo>
                    <a:pt x="1362" y="3803"/>
                    <a:pt x="1367" y="3803"/>
                    <a:pt x="1370" y="3805"/>
                  </a:cubicBezTo>
                  <a:cubicBezTo>
                    <a:pt x="1374" y="3808"/>
                    <a:pt x="1375" y="3813"/>
                    <a:pt x="1372" y="3816"/>
                  </a:cubicBezTo>
                  <a:close/>
                  <a:moveTo>
                    <a:pt x="1255" y="3969"/>
                  </a:moveTo>
                  <a:lnTo>
                    <a:pt x="1186" y="4057"/>
                  </a:lnTo>
                  <a:cubicBezTo>
                    <a:pt x="1184" y="4061"/>
                    <a:pt x="1179" y="4062"/>
                    <a:pt x="1175" y="4059"/>
                  </a:cubicBezTo>
                  <a:cubicBezTo>
                    <a:pt x="1172" y="4056"/>
                    <a:pt x="1171" y="4051"/>
                    <a:pt x="1174" y="4048"/>
                  </a:cubicBezTo>
                  <a:lnTo>
                    <a:pt x="1242" y="3959"/>
                  </a:lnTo>
                  <a:cubicBezTo>
                    <a:pt x="1245" y="3955"/>
                    <a:pt x="1250" y="3955"/>
                    <a:pt x="1253" y="3957"/>
                  </a:cubicBezTo>
                  <a:cubicBezTo>
                    <a:pt x="1257" y="3960"/>
                    <a:pt x="1257" y="3965"/>
                    <a:pt x="1255" y="3969"/>
                  </a:cubicBezTo>
                  <a:close/>
                  <a:moveTo>
                    <a:pt x="1138" y="4121"/>
                  </a:moveTo>
                  <a:lnTo>
                    <a:pt x="1069" y="4209"/>
                  </a:lnTo>
                  <a:cubicBezTo>
                    <a:pt x="1067" y="4213"/>
                    <a:pt x="1062" y="4214"/>
                    <a:pt x="1058" y="4211"/>
                  </a:cubicBezTo>
                  <a:cubicBezTo>
                    <a:pt x="1055" y="4208"/>
                    <a:pt x="1054" y="4203"/>
                    <a:pt x="1057" y="4200"/>
                  </a:cubicBezTo>
                  <a:lnTo>
                    <a:pt x="1125" y="4111"/>
                  </a:lnTo>
                  <a:cubicBezTo>
                    <a:pt x="1128" y="4107"/>
                    <a:pt x="1133" y="4107"/>
                    <a:pt x="1136" y="4110"/>
                  </a:cubicBezTo>
                  <a:cubicBezTo>
                    <a:pt x="1140" y="4112"/>
                    <a:pt x="1140" y="4117"/>
                    <a:pt x="1138" y="4121"/>
                  </a:cubicBezTo>
                  <a:close/>
                  <a:moveTo>
                    <a:pt x="1020" y="4273"/>
                  </a:moveTo>
                  <a:lnTo>
                    <a:pt x="952" y="4362"/>
                  </a:lnTo>
                  <a:cubicBezTo>
                    <a:pt x="949" y="4365"/>
                    <a:pt x="944" y="4366"/>
                    <a:pt x="941" y="4363"/>
                  </a:cubicBezTo>
                  <a:cubicBezTo>
                    <a:pt x="937" y="4360"/>
                    <a:pt x="937" y="4355"/>
                    <a:pt x="939" y="4352"/>
                  </a:cubicBezTo>
                  <a:lnTo>
                    <a:pt x="1008" y="4263"/>
                  </a:lnTo>
                  <a:cubicBezTo>
                    <a:pt x="1011" y="4260"/>
                    <a:pt x="1016" y="4259"/>
                    <a:pt x="1019" y="4262"/>
                  </a:cubicBezTo>
                  <a:cubicBezTo>
                    <a:pt x="1023" y="4264"/>
                    <a:pt x="1023" y="4269"/>
                    <a:pt x="1020" y="4273"/>
                  </a:cubicBezTo>
                  <a:close/>
                  <a:moveTo>
                    <a:pt x="903" y="4425"/>
                  </a:moveTo>
                  <a:lnTo>
                    <a:pt x="835" y="4514"/>
                  </a:lnTo>
                  <a:cubicBezTo>
                    <a:pt x="832" y="4517"/>
                    <a:pt x="827" y="4518"/>
                    <a:pt x="824" y="4515"/>
                  </a:cubicBezTo>
                  <a:cubicBezTo>
                    <a:pt x="820" y="4512"/>
                    <a:pt x="820" y="4507"/>
                    <a:pt x="822" y="4504"/>
                  </a:cubicBezTo>
                  <a:lnTo>
                    <a:pt x="891" y="4415"/>
                  </a:lnTo>
                  <a:cubicBezTo>
                    <a:pt x="893" y="4412"/>
                    <a:pt x="898" y="4411"/>
                    <a:pt x="902" y="4414"/>
                  </a:cubicBezTo>
                  <a:cubicBezTo>
                    <a:pt x="905" y="4416"/>
                    <a:pt x="906" y="4421"/>
                    <a:pt x="903" y="4425"/>
                  </a:cubicBezTo>
                  <a:close/>
                  <a:moveTo>
                    <a:pt x="786" y="4577"/>
                  </a:moveTo>
                  <a:lnTo>
                    <a:pt x="718" y="4666"/>
                  </a:lnTo>
                  <a:cubicBezTo>
                    <a:pt x="715" y="4669"/>
                    <a:pt x="710" y="4670"/>
                    <a:pt x="707" y="4667"/>
                  </a:cubicBezTo>
                  <a:cubicBezTo>
                    <a:pt x="703" y="4665"/>
                    <a:pt x="702" y="4660"/>
                    <a:pt x="705" y="4656"/>
                  </a:cubicBezTo>
                  <a:lnTo>
                    <a:pt x="774" y="4567"/>
                  </a:lnTo>
                  <a:cubicBezTo>
                    <a:pt x="776" y="4564"/>
                    <a:pt x="781" y="4563"/>
                    <a:pt x="785" y="4566"/>
                  </a:cubicBezTo>
                  <a:cubicBezTo>
                    <a:pt x="788" y="4569"/>
                    <a:pt x="789" y="4574"/>
                    <a:pt x="786" y="4577"/>
                  </a:cubicBezTo>
                  <a:close/>
                  <a:moveTo>
                    <a:pt x="669" y="4729"/>
                  </a:moveTo>
                  <a:lnTo>
                    <a:pt x="601" y="4818"/>
                  </a:lnTo>
                  <a:cubicBezTo>
                    <a:pt x="598" y="4821"/>
                    <a:pt x="593" y="4822"/>
                    <a:pt x="589" y="4819"/>
                  </a:cubicBezTo>
                  <a:cubicBezTo>
                    <a:pt x="586" y="4817"/>
                    <a:pt x="585" y="4812"/>
                    <a:pt x="588" y="4808"/>
                  </a:cubicBezTo>
                  <a:lnTo>
                    <a:pt x="656" y="4719"/>
                  </a:lnTo>
                  <a:cubicBezTo>
                    <a:pt x="659" y="4716"/>
                    <a:pt x="664" y="4715"/>
                    <a:pt x="668" y="4718"/>
                  </a:cubicBezTo>
                  <a:cubicBezTo>
                    <a:pt x="671" y="4721"/>
                    <a:pt x="672" y="4726"/>
                    <a:pt x="669" y="4729"/>
                  </a:cubicBezTo>
                  <a:close/>
                  <a:moveTo>
                    <a:pt x="552" y="4881"/>
                  </a:moveTo>
                  <a:lnTo>
                    <a:pt x="484" y="4970"/>
                  </a:lnTo>
                  <a:cubicBezTo>
                    <a:pt x="481" y="4974"/>
                    <a:pt x="476" y="4974"/>
                    <a:pt x="472" y="4972"/>
                  </a:cubicBezTo>
                  <a:cubicBezTo>
                    <a:pt x="469" y="4969"/>
                    <a:pt x="468" y="4964"/>
                    <a:pt x="471" y="4960"/>
                  </a:cubicBezTo>
                  <a:lnTo>
                    <a:pt x="539" y="4872"/>
                  </a:lnTo>
                  <a:cubicBezTo>
                    <a:pt x="542" y="4868"/>
                    <a:pt x="547" y="4867"/>
                    <a:pt x="550" y="4870"/>
                  </a:cubicBezTo>
                  <a:cubicBezTo>
                    <a:pt x="554" y="4873"/>
                    <a:pt x="555" y="4878"/>
                    <a:pt x="552" y="4881"/>
                  </a:cubicBezTo>
                  <a:close/>
                  <a:moveTo>
                    <a:pt x="435" y="5033"/>
                  </a:moveTo>
                  <a:lnTo>
                    <a:pt x="366" y="5122"/>
                  </a:lnTo>
                  <a:cubicBezTo>
                    <a:pt x="364" y="5126"/>
                    <a:pt x="359" y="5126"/>
                    <a:pt x="355" y="5124"/>
                  </a:cubicBezTo>
                  <a:cubicBezTo>
                    <a:pt x="352" y="5121"/>
                    <a:pt x="351" y="5116"/>
                    <a:pt x="354" y="5112"/>
                  </a:cubicBezTo>
                  <a:lnTo>
                    <a:pt x="422" y="5024"/>
                  </a:lnTo>
                  <a:cubicBezTo>
                    <a:pt x="425" y="5020"/>
                    <a:pt x="430" y="5020"/>
                    <a:pt x="433" y="5022"/>
                  </a:cubicBezTo>
                  <a:cubicBezTo>
                    <a:pt x="437" y="5025"/>
                    <a:pt x="437" y="5030"/>
                    <a:pt x="435" y="5033"/>
                  </a:cubicBezTo>
                  <a:close/>
                  <a:moveTo>
                    <a:pt x="318" y="5186"/>
                  </a:moveTo>
                  <a:lnTo>
                    <a:pt x="249" y="5274"/>
                  </a:lnTo>
                  <a:cubicBezTo>
                    <a:pt x="247" y="5278"/>
                    <a:pt x="242" y="5278"/>
                    <a:pt x="238" y="5276"/>
                  </a:cubicBezTo>
                  <a:cubicBezTo>
                    <a:pt x="235" y="5273"/>
                    <a:pt x="234" y="5268"/>
                    <a:pt x="237" y="5265"/>
                  </a:cubicBezTo>
                  <a:lnTo>
                    <a:pt x="305" y="5176"/>
                  </a:lnTo>
                  <a:cubicBezTo>
                    <a:pt x="308" y="5172"/>
                    <a:pt x="313" y="5172"/>
                    <a:pt x="316" y="5174"/>
                  </a:cubicBezTo>
                  <a:cubicBezTo>
                    <a:pt x="320" y="5177"/>
                    <a:pt x="320" y="5182"/>
                    <a:pt x="318" y="5186"/>
                  </a:cubicBezTo>
                  <a:close/>
                  <a:moveTo>
                    <a:pt x="200" y="5338"/>
                  </a:moveTo>
                  <a:lnTo>
                    <a:pt x="132" y="5426"/>
                  </a:lnTo>
                  <a:cubicBezTo>
                    <a:pt x="129" y="5430"/>
                    <a:pt x="124" y="5431"/>
                    <a:pt x="121" y="5428"/>
                  </a:cubicBezTo>
                  <a:cubicBezTo>
                    <a:pt x="117" y="5425"/>
                    <a:pt x="117" y="5420"/>
                    <a:pt x="119" y="5417"/>
                  </a:cubicBezTo>
                  <a:lnTo>
                    <a:pt x="188" y="5328"/>
                  </a:lnTo>
                  <a:cubicBezTo>
                    <a:pt x="190" y="5324"/>
                    <a:pt x="195" y="5324"/>
                    <a:pt x="199" y="5326"/>
                  </a:cubicBezTo>
                  <a:cubicBezTo>
                    <a:pt x="202" y="5329"/>
                    <a:pt x="203" y="5334"/>
                    <a:pt x="200" y="5338"/>
                  </a:cubicBezTo>
                  <a:close/>
                  <a:moveTo>
                    <a:pt x="83" y="5490"/>
                  </a:moveTo>
                  <a:lnTo>
                    <a:pt x="15" y="5579"/>
                  </a:lnTo>
                  <a:cubicBezTo>
                    <a:pt x="12" y="5582"/>
                    <a:pt x="7" y="5583"/>
                    <a:pt x="4" y="5580"/>
                  </a:cubicBezTo>
                  <a:cubicBezTo>
                    <a:pt x="0" y="5577"/>
                    <a:pt x="0" y="5572"/>
                    <a:pt x="2" y="5569"/>
                  </a:cubicBezTo>
                  <a:lnTo>
                    <a:pt x="71" y="5480"/>
                  </a:lnTo>
                  <a:cubicBezTo>
                    <a:pt x="73" y="5477"/>
                    <a:pt x="78" y="5476"/>
                    <a:pt x="82" y="5479"/>
                  </a:cubicBezTo>
                  <a:cubicBezTo>
                    <a:pt x="85" y="5481"/>
                    <a:pt x="86" y="5486"/>
                    <a:pt x="83" y="5490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 noEditPoints="1"/>
            </p:cNvSpPr>
            <p:nvPr/>
          </p:nvSpPr>
          <p:spPr bwMode="auto">
            <a:xfrm>
              <a:off x="2159096" y="2220074"/>
              <a:ext cx="2133599" cy="2481513"/>
            </a:xfrm>
            <a:custGeom>
              <a:avLst/>
              <a:gdLst>
                <a:gd name="T0" fmla="*/ 2147483647 w 4759"/>
                <a:gd name="T1" fmla="*/ 2147483647 h 3781"/>
                <a:gd name="T2" fmla="*/ 2147483647 w 4759"/>
                <a:gd name="T3" fmla="*/ 2147483647 h 3781"/>
                <a:gd name="T4" fmla="*/ 2147483647 w 4759"/>
                <a:gd name="T5" fmla="*/ 2147483647 h 3781"/>
                <a:gd name="T6" fmla="*/ 2147483647 w 4759"/>
                <a:gd name="T7" fmla="*/ 2147483647 h 3781"/>
                <a:gd name="T8" fmla="*/ 2147483647 w 4759"/>
                <a:gd name="T9" fmla="*/ 2147483647 h 3781"/>
                <a:gd name="T10" fmla="*/ 2147483647 w 4759"/>
                <a:gd name="T11" fmla="*/ 2147483647 h 3781"/>
                <a:gd name="T12" fmla="*/ 2147483647 w 4759"/>
                <a:gd name="T13" fmla="*/ 2147483647 h 3781"/>
                <a:gd name="T14" fmla="*/ 2147483647 w 4759"/>
                <a:gd name="T15" fmla="*/ 2147483647 h 3781"/>
                <a:gd name="T16" fmla="*/ 2147483647 w 4759"/>
                <a:gd name="T17" fmla="*/ 2147483647 h 3781"/>
                <a:gd name="T18" fmla="*/ 2147483647 w 4759"/>
                <a:gd name="T19" fmla="*/ 2147483647 h 3781"/>
                <a:gd name="T20" fmla="*/ 2147483647 w 4759"/>
                <a:gd name="T21" fmla="*/ 2147483647 h 3781"/>
                <a:gd name="T22" fmla="*/ 2147483647 w 4759"/>
                <a:gd name="T23" fmla="*/ 2147483647 h 3781"/>
                <a:gd name="T24" fmla="*/ 2147483647 w 4759"/>
                <a:gd name="T25" fmla="*/ 2147483647 h 3781"/>
                <a:gd name="T26" fmla="*/ 2147483647 w 4759"/>
                <a:gd name="T27" fmla="*/ 2147483647 h 3781"/>
                <a:gd name="T28" fmla="*/ 2147483647 w 4759"/>
                <a:gd name="T29" fmla="*/ 2147483647 h 3781"/>
                <a:gd name="T30" fmla="*/ 2147483647 w 4759"/>
                <a:gd name="T31" fmla="*/ 2147483647 h 3781"/>
                <a:gd name="T32" fmla="*/ 2147483647 w 4759"/>
                <a:gd name="T33" fmla="*/ 2147483647 h 3781"/>
                <a:gd name="T34" fmla="*/ 2147483647 w 4759"/>
                <a:gd name="T35" fmla="*/ 2147483647 h 3781"/>
                <a:gd name="T36" fmla="*/ 2147483647 w 4759"/>
                <a:gd name="T37" fmla="*/ 2147483647 h 3781"/>
                <a:gd name="T38" fmla="*/ 2147483647 w 4759"/>
                <a:gd name="T39" fmla="*/ 2147483647 h 3781"/>
                <a:gd name="T40" fmla="*/ 2147483647 w 4759"/>
                <a:gd name="T41" fmla="*/ 2147483647 h 3781"/>
                <a:gd name="T42" fmla="*/ 2147483647 w 4759"/>
                <a:gd name="T43" fmla="*/ 2147483647 h 3781"/>
                <a:gd name="T44" fmla="*/ 2147483647 w 4759"/>
                <a:gd name="T45" fmla="*/ 2147483647 h 3781"/>
                <a:gd name="T46" fmla="*/ 2147483647 w 4759"/>
                <a:gd name="T47" fmla="*/ 2147483647 h 3781"/>
                <a:gd name="T48" fmla="*/ 2147483647 w 4759"/>
                <a:gd name="T49" fmla="*/ 2147483647 h 3781"/>
                <a:gd name="T50" fmla="*/ 2147483647 w 4759"/>
                <a:gd name="T51" fmla="*/ 2147483647 h 3781"/>
                <a:gd name="T52" fmla="*/ 2147483647 w 4759"/>
                <a:gd name="T53" fmla="*/ 2147483647 h 3781"/>
                <a:gd name="T54" fmla="*/ 2147483647 w 4759"/>
                <a:gd name="T55" fmla="*/ 2147483647 h 3781"/>
                <a:gd name="T56" fmla="*/ 2147483647 w 4759"/>
                <a:gd name="T57" fmla="*/ 2147483647 h 3781"/>
                <a:gd name="T58" fmla="*/ 2147483647 w 4759"/>
                <a:gd name="T59" fmla="*/ 2147483647 h 3781"/>
                <a:gd name="T60" fmla="*/ 2147483647 w 4759"/>
                <a:gd name="T61" fmla="*/ 2147483647 h 3781"/>
                <a:gd name="T62" fmla="*/ 2147483647 w 4759"/>
                <a:gd name="T63" fmla="*/ 2147483647 h 3781"/>
                <a:gd name="T64" fmla="*/ 2147483647 w 4759"/>
                <a:gd name="T65" fmla="*/ 2147483647 h 3781"/>
                <a:gd name="T66" fmla="*/ 2147483647 w 4759"/>
                <a:gd name="T67" fmla="*/ 2147483647 h 3781"/>
                <a:gd name="T68" fmla="*/ 2147483647 w 4759"/>
                <a:gd name="T69" fmla="*/ 2147483647 h 3781"/>
                <a:gd name="T70" fmla="*/ 2147483647 w 4759"/>
                <a:gd name="T71" fmla="*/ 2147483647 h 3781"/>
                <a:gd name="T72" fmla="*/ 2147483647 w 4759"/>
                <a:gd name="T73" fmla="*/ 2147483647 h 3781"/>
                <a:gd name="T74" fmla="*/ 2147483647 w 4759"/>
                <a:gd name="T75" fmla="*/ 2147483647 h 3781"/>
                <a:gd name="T76" fmla="*/ 2147483647 w 4759"/>
                <a:gd name="T77" fmla="*/ 2147483647 h 3781"/>
                <a:gd name="T78" fmla="*/ 2147483647 w 4759"/>
                <a:gd name="T79" fmla="*/ 2147483647 h 3781"/>
                <a:gd name="T80" fmla="*/ 2147483647 w 4759"/>
                <a:gd name="T81" fmla="*/ 2147483647 h 3781"/>
                <a:gd name="T82" fmla="*/ 2147483647 w 4759"/>
                <a:gd name="T83" fmla="*/ 2147483647 h 3781"/>
                <a:gd name="T84" fmla="*/ 2147483647 w 4759"/>
                <a:gd name="T85" fmla="*/ 2147483647 h 3781"/>
                <a:gd name="T86" fmla="*/ 2147483647 w 4759"/>
                <a:gd name="T87" fmla="*/ 2147483647 h 3781"/>
                <a:gd name="T88" fmla="*/ 2147483647 w 4759"/>
                <a:gd name="T89" fmla="*/ 2147483647 h 3781"/>
                <a:gd name="T90" fmla="*/ 2147483647 w 4759"/>
                <a:gd name="T91" fmla="*/ 2147483647 h 3781"/>
                <a:gd name="T92" fmla="*/ 2147483647 w 4759"/>
                <a:gd name="T93" fmla="*/ 2147483647 h 3781"/>
                <a:gd name="T94" fmla="*/ 2147483647 w 4759"/>
                <a:gd name="T95" fmla="*/ 2147483647 h 3781"/>
                <a:gd name="T96" fmla="*/ 2147483647 w 4759"/>
                <a:gd name="T97" fmla="*/ 2147483647 h 3781"/>
                <a:gd name="T98" fmla="*/ 2147483647 w 4759"/>
                <a:gd name="T99" fmla="*/ 2147483647 h 3781"/>
                <a:gd name="T100" fmla="*/ 2147483647 w 4759"/>
                <a:gd name="T101" fmla="*/ 2147483647 h 3781"/>
                <a:gd name="T102" fmla="*/ 2147483647 w 4759"/>
                <a:gd name="T103" fmla="*/ 2147483647 h 3781"/>
                <a:gd name="T104" fmla="*/ 2147483647 w 4759"/>
                <a:gd name="T105" fmla="*/ 2147483647 h 3781"/>
                <a:gd name="T106" fmla="*/ 2147483647 w 4759"/>
                <a:gd name="T107" fmla="*/ 2147483647 h 3781"/>
                <a:gd name="T108" fmla="*/ 2147483647 w 4759"/>
                <a:gd name="T109" fmla="*/ 2147483647 h 3781"/>
                <a:gd name="T110" fmla="*/ 2147483647 w 4759"/>
                <a:gd name="T111" fmla="*/ 2147483647 h 37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59"/>
                <a:gd name="T169" fmla="*/ 0 h 3781"/>
                <a:gd name="T170" fmla="*/ 4759 w 4759"/>
                <a:gd name="T171" fmla="*/ 3781 h 37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59" h="3781">
                  <a:moveTo>
                    <a:pt x="4745" y="3778"/>
                  </a:moveTo>
                  <a:lnTo>
                    <a:pt x="4657" y="3709"/>
                  </a:lnTo>
                  <a:cubicBezTo>
                    <a:pt x="4654" y="3706"/>
                    <a:pt x="4653" y="3701"/>
                    <a:pt x="4656" y="3697"/>
                  </a:cubicBezTo>
                  <a:cubicBezTo>
                    <a:pt x="4658" y="3694"/>
                    <a:pt x="4663" y="3693"/>
                    <a:pt x="4667" y="3696"/>
                  </a:cubicBezTo>
                  <a:lnTo>
                    <a:pt x="4755" y="3766"/>
                  </a:lnTo>
                  <a:cubicBezTo>
                    <a:pt x="4758" y="3768"/>
                    <a:pt x="4759" y="3773"/>
                    <a:pt x="4756" y="3777"/>
                  </a:cubicBezTo>
                  <a:cubicBezTo>
                    <a:pt x="4753" y="3780"/>
                    <a:pt x="4748" y="3781"/>
                    <a:pt x="4745" y="3778"/>
                  </a:cubicBezTo>
                  <a:close/>
                  <a:moveTo>
                    <a:pt x="4594" y="3659"/>
                  </a:moveTo>
                  <a:lnTo>
                    <a:pt x="4507" y="3589"/>
                  </a:lnTo>
                  <a:cubicBezTo>
                    <a:pt x="4503" y="3586"/>
                    <a:pt x="4503" y="3581"/>
                    <a:pt x="4505" y="3578"/>
                  </a:cubicBezTo>
                  <a:cubicBezTo>
                    <a:pt x="4508" y="3575"/>
                    <a:pt x="4513" y="3574"/>
                    <a:pt x="4517" y="3577"/>
                  </a:cubicBezTo>
                  <a:lnTo>
                    <a:pt x="4604" y="3646"/>
                  </a:lnTo>
                  <a:cubicBezTo>
                    <a:pt x="4608" y="3649"/>
                    <a:pt x="4608" y="3654"/>
                    <a:pt x="4606" y="3658"/>
                  </a:cubicBezTo>
                  <a:cubicBezTo>
                    <a:pt x="4603" y="3661"/>
                    <a:pt x="4598" y="3662"/>
                    <a:pt x="4594" y="3659"/>
                  </a:cubicBezTo>
                  <a:close/>
                  <a:moveTo>
                    <a:pt x="4444" y="3539"/>
                  </a:moveTo>
                  <a:lnTo>
                    <a:pt x="4356" y="3470"/>
                  </a:lnTo>
                  <a:cubicBezTo>
                    <a:pt x="4353" y="3467"/>
                    <a:pt x="4352" y="3462"/>
                    <a:pt x="4355" y="3459"/>
                  </a:cubicBezTo>
                  <a:cubicBezTo>
                    <a:pt x="4358" y="3455"/>
                    <a:pt x="4363" y="3455"/>
                    <a:pt x="4366" y="3457"/>
                  </a:cubicBezTo>
                  <a:lnTo>
                    <a:pt x="4454" y="3527"/>
                  </a:lnTo>
                  <a:cubicBezTo>
                    <a:pt x="4457" y="3530"/>
                    <a:pt x="4458" y="3535"/>
                    <a:pt x="4455" y="3538"/>
                  </a:cubicBezTo>
                  <a:cubicBezTo>
                    <a:pt x="4452" y="3542"/>
                    <a:pt x="4447" y="3542"/>
                    <a:pt x="4444" y="3539"/>
                  </a:cubicBezTo>
                  <a:close/>
                  <a:moveTo>
                    <a:pt x="4294" y="3420"/>
                  </a:moveTo>
                  <a:lnTo>
                    <a:pt x="4206" y="3350"/>
                  </a:lnTo>
                  <a:cubicBezTo>
                    <a:pt x="4202" y="3348"/>
                    <a:pt x="4202" y="3343"/>
                    <a:pt x="4205" y="3339"/>
                  </a:cubicBezTo>
                  <a:cubicBezTo>
                    <a:pt x="4207" y="3336"/>
                    <a:pt x="4212" y="3335"/>
                    <a:pt x="4216" y="3338"/>
                  </a:cubicBezTo>
                  <a:lnTo>
                    <a:pt x="4304" y="3408"/>
                  </a:lnTo>
                  <a:cubicBezTo>
                    <a:pt x="4307" y="3410"/>
                    <a:pt x="4308" y="3415"/>
                    <a:pt x="4305" y="3419"/>
                  </a:cubicBezTo>
                  <a:cubicBezTo>
                    <a:pt x="4302" y="3422"/>
                    <a:pt x="4297" y="3423"/>
                    <a:pt x="4294" y="3420"/>
                  </a:cubicBezTo>
                  <a:close/>
                  <a:moveTo>
                    <a:pt x="4143" y="3301"/>
                  </a:moveTo>
                  <a:lnTo>
                    <a:pt x="4055" y="3231"/>
                  </a:lnTo>
                  <a:cubicBezTo>
                    <a:pt x="4052" y="3228"/>
                    <a:pt x="4051" y="3223"/>
                    <a:pt x="4054" y="3220"/>
                  </a:cubicBezTo>
                  <a:cubicBezTo>
                    <a:pt x="4057" y="3216"/>
                    <a:pt x="4062" y="3216"/>
                    <a:pt x="4065" y="3219"/>
                  </a:cubicBezTo>
                  <a:lnTo>
                    <a:pt x="4153" y="3288"/>
                  </a:lnTo>
                  <a:cubicBezTo>
                    <a:pt x="4157" y="3291"/>
                    <a:pt x="4157" y="3296"/>
                    <a:pt x="4154" y="3299"/>
                  </a:cubicBezTo>
                  <a:cubicBezTo>
                    <a:pt x="4152" y="3303"/>
                    <a:pt x="4147" y="3303"/>
                    <a:pt x="4143" y="3301"/>
                  </a:cubicBezTo>
                  <a:close/>
                  <a:moveTo>
                    <a:pt x="3993" y="3181"/>
                  </a:moveTo>
                  <a:lnTo>
                    <a:pt x="3905" y="3112"/>
                  </a:lnTo>
                  <a:cubicBezTo>
                    <a:pt x="3902" y="3109"/>
                    <a:pt x="3901" y="3104"/>
                    <a:pt x="3904" y="3100"/>
                  </a:cubicBezTo>
                  <a:cubicBezTo>
                    <a:pt x="3907" y="3097"/>
                    <a:pt x="3912" y="3096"/>
                    <a:pt x="3915" y="3099"/>
                  </a:cubicBezTo>
                  <a:lnTo>
                    <a:pt x="4003" y="3169"/>
                  </a:lnTo>
                  <a:cubicBezTo>
                    <a:pt x="4006" y="3172"/>
                    <a:pt x="4007" y="3177"/>
                    <a:pt x="4004" y="3180"/>
                  </a:cubicBezTo>
                  <a:cubicBezTo>
                    <a:pt x="4001" y="3184"/>
                    <a:pt x="3996" y="3184"/>
                    <a:pt x="3993" y="3181"/>
                  </a:cubicBezTo>
                  <a:close/>
                  <a:moveTo>
                    <a:pt x="3842" y="3062"/>
                  </a:moveTo>
                  <a:lnTo>
                    <a:pt x="3755" y="2992"/>
                  </a:lnTo>
                  <a:cubicBezTo>
                    <a:pt x="3751" y="2990"/>
                    <a:pt x="3751" y="2985"/>
                    <a:pt x="3753" y="2981"/>
                  </a:cubicBezTo>
                  <a:cubicBezTo>
                    <a:pt x="3756" y="2978"/>
                    <a:pt x="3761" y="2977"/>
                    <a:pt x="3765" y="2980"/>
                  </a:cubicBezTo>
                  <a:lnTo>
                    <a:pt x="3852" y="3049"/>
                  </a:lnTo>
                  <a:cubicBezTo>
                    <a:pt x="3856" y="3052"/>
                    <a:pt x="3856" y="3057"/>
                    <a:pt x="3854" y="3061"/>
                  </a:cubicBezTo>
                  <a:cubicBezTo>
                    <a:pt x="3851" y="3064"/>
                    <a:pt x="3846" y="3065"/>
                    <a:pt x="3842" y="3062"/>
                  </a:cubicBezTo>
                  <a:close/>
                  <a:moveTo>
                    <a:pt x="3692" y="2943"/>
                  </a:moveTo>
                  <a:lnTo>
                    <a:pt x="3604" y="2873"/>
                  </a:lnTo>
                  <a:cubicBezTo>
                    <a:pt x="3601" y="2870"/>
                    <a:pt x="3600" y="2865"/>
                    <a:pt x="3603" y="2862"/>
                  </a:cubicBezTo>
                  <a:cubicBezTo>
                    <a:pt x="3606" y="2858"/>
                    <a:pt x="3611" y="2858"/>
                    <a:pt x="3614" y="2860"/>
                  </a:cubicBezTo>
                  <a:lnTo>
                    <a:pt x="3702" y="2930"/>
                  </a:lnTo>
                  <a:cubicBezTo>
                    <a:pt x="3706" y="2933"/>
                    <a:pt x="3706" y="2938"/>
                    <a:pt x="3703" y="2941"/>
                  </a:cubicBezTo>
                  <a:cubicBezTo>
                    <a:pt x="3701" y="2945"/>
                    <a:pt x="3696" y="2945"/>
                    <a:pt x="3692" y="2943"/>
                  </a:cubicBezTo>
                  <a:close/>
                  <a:moveTo>
                    <a:pt x="3542" y="2823"/>
                  </a:moveTo>
                  <a:lnTo>
                    <a:pt x="3454" y="2754"/>
                  </a:lnTo>
                  <a:cubicBezTo>
                    <a:pt x="3451" y="2751"/>
                    <a:pt x="3450" y="2746"/>
                    <a:pt x="3453" y="2742"/>
                  </a:cubicBezTo>
                  <a:cubicBezTo>
                    <a:pt x="3455" y="2739"/>
                    <a:pt x="3460" y="2738"/>
                    <a:pt x="3464" y="2741"/>
                  </a:cubicBezTo>
                  <a:lnTo>
                    <a:pt x="3552" y="2811"/>
                  </a:lnTo>
                  <a:cubicBezTo>
                    <a:pt x="3555" y="2813"/>
                    <a:pt x="3556" y="2818"/>
                    <a:pt x="3553" y="2822"/>
                  </a:cubicBezTo>
                  <a:cubicBezTo>
                    <a:pt x="3550" y="2825"/>
                    <a:pt x="3545" y="2826"/>
                    <a:pt x="3542" y="2823"/>
                  </a:cubicBezTo>
                  <a:close/>
                  <a:moveTo>
                    <a:pt x="3391" y="2704"/>
                  </a:moveTo>
                  <a:lnTo>
                    <a:pt x="3304" y="2634"/>
                  </a:lnTo>
                  <a:cubicBezTo>
                    <a:pt x="3300" y="2631"/>
                    <a:pt x="3300" y="2626"/>
                    <a:pt x="3302" y="2623"/>
                  </a:cubicBezTo>
                  <a:cubicBezTo>
                    <a:pt x="3305" y="2619"/>
                    <a:pt x="3310" y="2619"/>
                    <a:pt x="3314" y="2622"/>
                  </a:cubicBezTo>
                  <a:lnTo>
                    <a:pt x="3401" y="2691"/>
                  </a:lnTo>
                  <a:cubicBezTo>
                    <a:pt x="3405" y="2694"/>
                    <a:pt x="3405" y="2699"/>
                    <a:pt x="3403" y="2703"/>
                  </a:cubicBezTo>
                  <a:cubicBezTo>
                    <a:pt x="3400" y="2706"/>
                    <a:pt x="3395" y="2707"/>
                    <a:pt x="3391" y="2704"/>
                  </a:cubicBezTo>
                  <a:close/>
                  <a:moveTo>
                    <a:pt x="3241" y="2584"/>
                  </a:moveTo>
                  <a:lnTo>
                    <a:pt x="3153" y="2515"/>
                  </a:lnTo>
                  <a:cubicBezTo>
                    <a:pt x="3150" y="2512"/>
                    <a:pt x="3149" y="2507"/>
                    <a:pt x="3152" y="2504"/>
                  </a:cubicBezTo>
                  <a:cubicBezTo>
                    <a:pt x="3155" y="2500"/>
                    <a:pt x="3160" y="2500"/>
                    <a:pt x="3163" y="2502"/>
                  </a:cubicBezTo>
                  <a:lnTo>
                    <a:pt x="3251" y="2572"/>
                  </a:lnTo>
                  <a:cubicBezTo>
                    <a:pt x="3254" y="2575"/>
                    <a:pt x="3255" y="2580"/>
                    <a:pt x="3252" y="2583"/>
                  </a:cubicBezTo>
                  <a:cubicBezTo>
                    <a:pt x="3249" y="2587"/>
                    <a:pt x="3244" y="2587"/>
                    <a:pt x="3241" y="2584"/>
                  </a:cubicBezTo>
                  <a:close/>
                  <a:moveTo>
                    <a:pt x="3091" y="2465"/>
                  </a:moveTo>
                  <a:lnTo>
                    <a:pt x="3003" y="2395"/>
                  </a:lnTo>
                  <a:cubicBezTo>
                    <a:pt x="2999" y="2393"/>
                    <a:pt x="2999" y="2388"/>
                    <a:pt x="3002" y="2384"/>
                  </a:cubicBezTo>
                  <a:cubicBezTo>
                    <a:pt x="3004" y="2381"/>
                    <a:pt x="3009" y="2380"/>
                    <a:pt x="3013" y="2383"/>
                  </a:cubicBezTo>
                  <a:lnTo>
                    <a:pt x="3101" y="2453"/>
                  </a:lnTo>
                  <a:cubicBezTo>
                    <a:pt x="3104" y="2455"/>
                    <a:pt x="3105" y="2460"/>
                    <a:pt x="3102" y="2464"/>
                  </a:cubicBezTo>
                  <a:cubicBezTo>
                    <a:pt x="3099" y="2467"/>
                    <a:pt x="3094" y="2468"/>
                    <a:pt x="3091" y="2465"/>
                  </a:cubicBezTo>
                  <a:close/>
                  <a:moveTo>
                    <a:pt x="2940" y="2346"/>
                  </a:moveTo>
                  <a:lnTo>
                    <a:pt x="2852" y="2276"/>
                  </a:lnTo>
                  <a:cubicBezTo>
                    <a:pt x="2849" y="2273"/>
                    <a:pt x="2848" y="2268"/>
                    <a:pt x="2851" y="2265"/>
                  </a:cubicBezTo>
                  <a:cubicBezTo>
                    <a:pt x="2854" y="2261"/>
                    <a:pt x="2859" y="2261"/>
                    <a:pt x="2862" y="2264"/>
                  </a:cubicBezTo>
                  <a:lnTo>
                    <a:pt x="2950" y="2333"/>
                  </a:lnTo>
                  <a:cubicBezTo>
                    <a:pt x="2954" y="2336"/>
                    <a:pt x="2954" y="2341"/>
                    <a:pt x="2951" y="2344"/>
                  </a:cubicBezTo>
                  <a:cubicBezTo>
                    <a:pt x="2949" y="2348"/>
                    <a:pt x="2944" y="2348"/>
                    <a:pt x="2940" y="2346"/>
                  </a:cubicBezTo>
                  <a:close/>
                  <a:moveTo>
                    <a:pt x="2790" y="2226"/>
                  </a:moveTo>
                  <a:lnTo>
                    <a:pt x="2702" y="2157"/>
                  </a:lnTo>
                  <a:cubicBezTo>
                    <a:pt x="2699" y="2154"/>
                    <a:pt x="2698" y="2149"/>
                    <a:pt x="2701" y="2145"/>
                  </a:cubicBezTo>
                  <a:cubicBezTo>
                    <a:pt x="2704" y="2142"/>
                    <a:pt x="2709" y="2141"/>
                    <a:pt x="2712" y="2144"/>
                  </a:cubicBezTo>
                  <a:lnTo>
                    <a:pt x="2800" y="2214"/>
                  </a:lnTo>
                  <a:cubicBezTo>
                    <a:pt x="2803" y="2217"/>
                    <a:pt x="2804" y="2222"/>
                    <a:pt x="2801" y="2225"/>
                  </a:cubicBezTo>
                  <a:cubicBezTo>
                    <a:pt x="2798" y="2228"/>
                    <a:pt x="2793" y="2229"/>
                    <a:pt x="2790" y="2226"/>
                  </a:cubicBezTo>
                  <a:close/>
                  <a:moveTo>
                    <a:pt x="2639" y="2107"/>
                  </a:moveTo>
                  <a:lnTo>
                    <a:pt x="2552" y="2037"/>
                  </a:lnTo>
                  <a:cubicBezTo>
                    <a:pt x="2548" y="2035"/>
                    <a:pt x="2548" y="2029"/>
                    <a:pt x="2550" y="2026"/>
                  </a:cubicBezTo>
                  <a:cubicBezTo>
                    <a:pt x="2553" y="2023"/>
                    <a:pt x="2558" y="2022"/>
                    <a:pt x="2562" y="2025"/>
                  </a:cubicBezTo>
                  <a:lnTo>
                    <a:pt x="2649" y="2094"/>
                  </a:lnTo>
                  <a:cubicBezTo>
                    <a:pt x="2653" y="2097"/>
                    <a:pt x="2653" y="2102"/>
                    <a:pt x="2651" y="2106"/>
                  </a:cubicBezTo>
                  <a:cubicBezTo>
                    <a:pt x="2648" y="2109"/>
                    <a:pt x="2643" y="2110"/>
                    <a:pt x="2639" y="2107"/>
                  </a:cubicBezTo>
                  <a:close/>
                  <a:moveTo>
                    <a:pt x="2489" y="1988"/>
                  </a:moveTo>
                  <a:lnTo>
                    <a:pt x="2401" y="1918"/>
                  </a:lnTo>
                  <a:cubicBezTo>
                    <a:pt x="2398" y="1915"/>
                    <a:pt x="2397" y="1910"/>
                    <a:pt x="2400" y="1907"/>
                  </a:cubicBezTo>
                  <a:cubicBezTo>
                    <a:pt x="2403" y="1903"/>
                    <a:pt x="2408" y="1903"/>
                    <a:pt x="2411" y="1905"/>
                  </a:cubicBezTo>
                  <a:lnTo>
                    <a:pt x="2499" y="1975"/>
                  </a:lnTo>
                  <a:cubicBezTo>
                    <a:pt x="2503" y="1978"/>
                    <a:pt x="2503" y="1983"/>
                    <a:pt x="2500" y="1986"/>
                  </a:cubicBezTo>
                  <a:cubicBezTo>
                    <a:pt x="2498" y="1990"/>
                    <a:pt x="2493" y="1990"/>
                    <a:pt x="2489" y="1988"/>
                  </a:cubicBezTo>
                  <a:close/>
                  <a:moveTo>
                    <a:pt x="2339" y="1868"/>
                  </a:moveTo>
                  <a:lnTo>
                    <a:pt x="2251" y="1799"/>
                  </a:lnTo>
                  <a:cubicBezTo>
                    <a:pt x="2248" y="1796"/>
                    <a:pt x="2247" y="1791"/>
                    <a:pt x="2250" y="1787"/>
                  </a:cubicBezTo>
                  <a:cubicBezTo>
                    <a:pt x="2252" y="1784"/>
                    <a:pt x="2257" y="1783"/>
                    <a:pt x="2261" y="1786"/>
                  </a:cubicBezTo>
                  <a:lnTo>
                    <a:pt x="2349" y="1856"/>
                  </a:lnTo>
                  <a:cubicBezTo>
                    <a:pt x="2352" y="1858"/>
                    <a:pt x="2353" y="1863"/>
                    <a:pt x="2350" y="1867"/>
                  </a:cubicBezTo>
                  <a:cubicBezTo>
                    <a:pt x="2347" y="1870"/>
                    <a:pt x="2342" y="1871"/>
                    <a:pt x="2339" y="1868"/>
                  </a:cubicBezTo>
                  <a:close/>
                  <a:moveTo>
                    <a:pt x="2188" y="1749"/>
                  </a:moveTo>
                  <a:lnTo>
                    <a:pt x="2101" y="1679"/>
                  </a:lnTo>
                  <a:cubicBezTo>
                    <a:pt x="2097" y="1676"/>
                    <a:pt x="2097" y="1671"/>
                    <a:pt x="2099" y="1668"/>
                  </a:cubicBezTo>
                  <a:cubicBezTo>
                    <a:pt x="2102" y="1664"/>
                    <a:pt x="2107" y="1664"/>
                    <a:pt x="2111" y="1667"/>
                  </a:cubicBezTo>
                  <a:lnTo>
                    <a:pt x="2198" y="1736"/>
                  </a:lnTo>
                  <a:cubicBezTo>
                    <a:pt x="2202" y="1739"/>
                    <a:pt x="2202" y="1744"/>
                    <a:pt x="2200" y="1747"/>
                  </a:cubicBezTo>
                  <a:cubicBezTo>
                    <a:pt x="2197" y="1751"/>
                    <a:pt x="2192" y="1752"/>
                    <a:pt x="2188" y="1749"/>
                  </a:cubicBezTo>
                  <a:close/>
                  <a:moveTo>
                    <a:pt x="2038" y="1629"/>
                  </a:moveTo>
                  <a:lnTo>
                    <a:pt x="1950" y="1560"/>
                  </a:lnTo>
                  <a:cubicBezTo>
                    <a:pt x="1947" y="1557"/>
                    <a:pt x="1946" y="1552"/>
                    <a:pt x="1949" y="1549"/>
                  </a:cubicBezTo>
                  <a:cubicBezTo>
                    <a:pt x="1952" y="1545"/>
                    <a:pt x="1957" y="1544"/>
                    <a:pt x="1960" y="1547"/>
                  </a:cubicBezTo>
                  <a:lnTo>
                    <a:pt x="2048" y="1617"/>
                  </a:lnTo>
                  <a:cubicBezTo>
                    <a:pt x="2051" y="1620"/>
                    <a:pt x="2052" y="1625"/>
                    <a:pt x="2049" y="1628"/>
                  </a:cubicBezTo>
                  <a:cubicBezTo>
                    <a:pt x="2046" y="1632"/>
                    <a:pt x="2041" y="1632"/>
                    <a:pt x="2038" y="1629"/>
                  </a:cubicBezTo>
                  <a:close/>
                  <a:moveTo>
                    <a:pt x="1888" y="1510"/>
                  </a:moveTo>
                  <a:lnTo>
                    <a:pt x="1800" y="1440"/>
                  </a:lnTo>
                  <a:cubicBezTo>
                    <a:pt x="1796" y="1438"/>
                    <a:pt x="1796" y="1433"/>
                    <a:pt x="1799" y="1429"/>
                  </a:cubicBezTo>
                  <a:cubicBezTo>
                    <a:pt x="1801" y="1426"/>
                    <a:pt x="1806" y="1425"/>
                    <a:pt x="1810" y="1428"/>
                  </a:cubicBezTo>
                  <a:lnTo>
                    <a:pt x="1898" y="1497"/>
                  </a:lnTo>
                  <a:cubicBezTo>
                    <a:pt x="1901" y="1500"/>
                    <a:pt x="1902" y="1505"/>
                    <a:pt x="1899" y="1509"/>
                  </a:cubicBezTo>
                  <a:cubicBezTo>
                    <a:pt x="1896" y="1512"/>
                    <a:pt x="1891" y="1513"/>
                    <a:pt x="1888" y="1510"/>
                  </a:cubicBezTo>
                  <a:close/>
                  <a:moveTo>
                    <a:pt x="1737" y="1391"/>
                  </a:moveTo>
                  <a:lnTo>
                    <a:pt x="1650" y="1321"/>
                  </a:lnTo>
                  <a:cubicBezTo>
                    <a:pt x="1646" y="1318"/>
                    <a:pt x="1645" y="1313"/>
                    <a:pt x="1648" y="1310"/>
                  </a:cubicBezTo>
                  <a:cubicBezTo>
                    <a:pt x="1651" y="1306"/>
                    <a:pt x="1656" y="1306"/>
                    <a:pt x="1659" y="1308"/>
                  </a:cubicBezTo>
                  <a:lnTo>
                    <a:pt x="1747" y="1378"/>
                  </a:lnTo>
                  <a:cubicBezTo>
                    <a:pt x="1751" y="1381"/>
                    <a:pt x="1751" y="1386"/>
                    <a:pt x="1748" y="1389"/>
                  </a:cubicBezTo>
                  <a:cubicBezTo>
                    <a:pt x="1746" y="1393"/>
                    <a:pt x="1741" y="1393"/>
                    <a:pt x="1737" y="1391"/>
                  </a:cubicBezTo>
                  <a:close/>
                  <a:moveTo>
                    <a:pt x="1587" y="1271"/>
                  </a:moveTo>
                  <a:lnTo>
                    <a:pt x="1499" y="1202"/>
                  </a:lnTo>
                  <a:cubicBezTo>
                    <a:pt x="1496" y="1199"/>
                    <a:pt x="1495" y="1194"/>
                    <a:pt x="1498" y="1190"/>
                  </a:cubicBezTo>
                  <a:cubicBezTo>
                    <a:pt x="1501" y="1187"/>
                    <a:pt x="1506" y="1186"/>
                    <a:pt x="1509" y="1189"/>
                  </a:cubicBezTo>
                  <a:lnTo>
                    <a:pt x="1597" y="1259"/>
                  </a:lnTo>
                  <a:cubicBezTo>
                    <a:pt x="1600" y="1261"/>
                    <a:pt x="1601" y="1266"/>
                    <a:pt x="1598" y="1270"/>
                  </a:cubicBezTo>
                  <a:cubicBezTo>
                    <a:pt x="1595" y="1273"/>
                    <a:pt x="1590" y="1274"/>
                    <a:pt x="1587" y="1271"/>
                  </a:cubicBezTo>
                  <a:close/>
                  <a:moveTo>
                    <a:pt x="1436" y="1152"/>
                  </a:moveTo>
                  <a:lnTo>
                    <a:pt x="1349" y="1082"/>
                  </a:lnTo>
                  <a:cubicBezTo>
                    <a:pt x="1345" y="1079"/>
                    <a:pt x="1345" y="1074"/>
                    <a:pt x="1347" y="1071"/>
                  </a:cubicBezTo>
                  <a:cubicBezTo>
                    <a:pt x="1350" y="1068"/>
                    <a:pt x="1355" y="1067"/>
                    <a:pt x="1359" y="1070"/>
                  </a:cubicBezTo>
                  <a:lnTo>
                    <a:pt x="1446" y="1139"/>
                  </a:lnTo>
                  <a:cubicBezTo>
                    <a:pt x="1450" y="1142"/>
                    <a:pt x="1450" y="1147"/>
                    <a:pt x="1448" y="1151"/>
                  </a:cubicBezTo>
                  <a:cubicBezTo>
                    <a:pt x="1445" y="1154"/>
                    <a:pt x="1440" y="1155"/>
                    <a:pt x="1436" y="1152"/>
                  </a:cubicBezTo>
                  <a:close/>
                  <a:moveTo>
                    <a:pt x="1286" y="1032"/>
                  </a:moveTo>
                  <a:lnTo>
                    <a:pt x="1198" y="963"/>
                  </a:lnTo>
                  <a:cubicBezTo>
                    <a:pt x="1195" y="960"/>
                    <a:pt x="1194" y="955"/>
                    <a:pt x="1197" y="952"/>
                  </a:cubicBezTo>
                  <a:cubicBezTo>
                    <a:pt x="1200" y="948"/>
                    <a:pt x="1205" y="948"/>
                    <a:pt x="1208" y="950"/>
                  </a:cubicBezTo>
                  <a:lnTo>
                    <a:pt x="1296" y="1020"/>
                  </a:lnTo>
                  <a:cubicBezTo>
                    <a:pt x="1300" y="1023"/>
                    <a:pt x="1300" y="1028"/>
                    <a:pt x="1297" y="1031"/>
                  </a:cubicBezTo>
                  <a:cubicBezTo>
                    <a:pt x="1295" y="1035"/>
                    <a:pt x="1290" y="1035"/>
                    <a:pt x="1286" y="1032"/>
                  </a:cubicBezTo>
                  <a:close/>
                  <a:moveTo>
                    <a:pt x="1136" y="913"/>
                  </a:moveTo>
                  <a:lnTo>
                    <a:pt x="1048" y="843"/>
                  </a:lnTo>
                  <a:cubicBezTo>
                    <a:pt x="1045" y="841"/>
                    <a:pt x="1044" y="836"/>
                    <a:pt x="1047" y="832"/>
                  </a:cubicBezTo>
                  <a:cubicBezTo>
                    <a:pt x="1049" y="829"/>
                    <a:pt x="1054" y="828"/>
                    <a:pt x="1058" y="831"/>
                  </a:cubicBezTo>
                  <a:lnTo>
                    <a:pt x="1146" y="901"/>
                  </a:lnTo>
                  <a:cubicBezTo>
                    <a:pt x="1149" y="903"/>
                    <a:pt x="1150" y="908"/>
                    <a:pt x="1147" y="912"/>
                  </a:cubicBezTo>
                  <a:cubicBezTo>
                    <a:pt x="1144" y="915"/>
                    <a:pt x="1139" y="916"/>
                    <a:pt x="1136" y="913"/>
                  </a:cubicBezTo>
                  <a:close/>
                  <a:moveTo>
                    <a:pt x="985" y="794"/>
                  </a:moveTo>
                  <a:lnTo>
                    <a:pt x="898" y="724"/>
                  </a:lnTo>
                  <a:cubicBezTo>
                    <a:pt x="894" y="721"/>
                    <a:pt x="894" y="716"/>
                    <a:pt x="896" y="713"/>
                  </a:cubicBezTo>
                  <a:cubicBezTo>
                    <a:pt x="899" y="709"/>
                    <a:pt x="904" y="709"/>
                    <a:pt x="908" y="712"/>
                  </a:cubicBezTo>
                  <a:lnTo>
                    <a:pt x="995" y="781"/>
                  </a:lnTo>
                  <a:cubicBezTo>
                    <a:pt x="999" y="784"/>
                    <a:pt x="999" y="789"/>
                    <a:pt x="997" y="792"/>
                  </a:cubicBezTo>
                  <a:cubicBezTo>
                    <a:pt x="994" y="796"/>
                    <a:pt x="989" y="796"/>
                    <a:pt x="985" y="794"/>
                  </a:cubicBezTo>
                  <a:close/>
                  <a:moveTo>
                    <a:pt x="835" y="674"/>
                  </a:moveTo>
                  <a:lnTo>
                    <a:pt x="747" y="605"/>
                  </a:lnTo>
                  <a:cubicBezTo>
                    <a:pt x="744" y="602"/>
                    <a:pt x="743" y="597"/>
                    <a:pt x="746" y="593"/>
                  </a:cubicBezTo>
                  <a:cubicBezTo>
                    <a:pt x="749" y="590"/>
                    <a:pt x="754" y="589"/>
                    <a:pt x="757" y="592"/>
                  </a:cubicBezTo>
                  <a:lnTo>
                    <a:pt x="845" y="662"/>
                  </a:lnTo>
                  <a:cubicBezTo>
                    <a:pt x="848" y="665"/>
                    <a:pt x="849" y="670"/>
                    <a:pt x="846" y="673"/>
                  </a:cubicBezTo>
                  <a:cubicBezTo>
                    <a:pt x="843" y="677"/>
                    <a:pt x="838" y="677"/>
                    <a:pt x="835" y="674"/>
                  </a:cubicBezTo>
                  <a:close/>
                  <a:moveTo>
                    <a:pt x="685" y="555"/>
                  </a:moveTo>
                  <a:lnTo>
                    <a:pt x="597" y="485"/>
                  </a:lnTo>
                  <a:cubicBezTo>
                    <a:pt x="593" y="483"/>
                    <a:pt x="593" y="478"/>
                    <a:pt x="596" y="474"/>
                  </a:cubicBezTo>
                  <a:cubicBezTo>
                    <a:pt x="598" y="471"/>
                    <a:pt x="603" y="470"/>
                    <a:pt x="607" y="473"/>
                  </a:cubicBezTo>
                  <a:lnTo>
                    <a:pt x="695" y="542"/>
                  </a:lnTo>
                  <a:cubicBezTo>
                    <a:pt x="698" y="545"/>
                    <a:pt x="699" y="550"/>
                    <a:pt x="696" y="554"/>
                  </a:cubicBezTo>
                  <a:cubicBezTo>
                    <a:pt x="693" y="557"/>
                    <a:pt x="688" y="558"/>
                    <a:pt x="685" y="555"/>
                  </a:cubicBezTo>
                  <a:close/>
                  <a:moveTo>
                    <a:pt x="534" y="436"/>
                  </a:moveTo>
                  <a:lnTo>
                    <a:pt x="447" y="366"/>
                  </a:lnTo>
                  <a:cubicBezTo>
                    <a:pt x="443" y="363"/>
                    <a:pt x="442" y="358"/>
                    <a:pt x="445" y="355"/>
                  </a:cubicBezTo>
                  <a:cubicBezTo>
                    <a:pt x="448" y="351"/>
                    <a:pt x="453" y="351"/>
                    <a:pt x="456" y="353"/>
                  </a:cubicBezTo>
                  <a:lnTo>
                    <a:pt x="544" y="423"/>
                  </a:lnTo>
                  <a:cubicBezTo>
                    <a:pt x="548" y="426"/>
                    <a:pt x="548" y="431"/>
                    <a:pt x="545" y="434"/>
                  </a:cubicBezTo>
                  <a:cubicBezTo>
                    <a:pt x="543" y="438"/>
                    <a:pt x="538" y="438"/>
                    <a:pt x="534" y="436"/>
                  </a:cubicBezTo>
                  <a:close/>
                  <a:moveTo>
                    <a:pt x="384" y="316"/>
                  </a:moveTo>
                  <a:lnTo>
                    <a:pt x="296" y="247"/>
                  </a:lnTo>
                  <a:cubicBezTo>
                    <a:pt x="293" y="244"/>
                    <a:pt x="292" y="239"/>
                    <a:pt x="295" y="235"/>
                  </a:cubicBezTo>
                  <a:cubicBezTo>
                    <a:pt x="298" y="232"/>
                    <a:pt x="303" y="231"/>
                    <a:pt x="306" y="234"/>
                  </a:cubicBezTo>
                  <a:lnTo>
                    <a:pt x="394" y="304"/>
                  </a:lnTo>
                  <a:cubicBezTo>
                    <a:pt x="397" y="306"/>
                    <a:pt x="398" y="311"/>
                    <a:pt x="395" y="315"/>
                  </a:cubicBezTo>
                  <a:cubicBezTo>
                    <a:pt x="392" y="318"/>
                    <a:pt x="387" y="319"/>
                    <a:pt x="384" y="316"/>
                  </a:cubicBezTo>
                  <a:close/>
                  <a:moveTo>
                    <a:pt x="233" y="197"/>
                  </a:moveTo>
                  <a:lnTo>
                    <a:pt x="146" y="127"/>
                  </a:lnTo>
                  <a:cubicBezTo>
                    <a:pt x="142" y="124"/>
                    <a:pt x="142" y="119"/>
                    <a:pt x="144" y="116"/>
                  </a:cubicBezTo>
                  <a:cubicBezTo>
                    <a:pt x="147" y="112"/>
                    <a:pt x="152" y="112"/>
                    <a:pt x="156" y="115"/>
                  </a:cubicBezTo>
                  <a:lnTo>
                    <a:pt x="243" y="184"/>
                  </a:lnTo>
                  <a:cubicBezTo>
                    <a:pt x="247" y="187"/>
                    <a:pt x="247" y="192"/>
                    <a:pt x="245" y="196"/>
                  </a:cubicBezTo>
                  <a:cubicBezTo>
                    <a:pt x="242" y="199"/>
                    <a:pt x="237" y="200"/>
                    <a:pt x="233" y="197"/>
                  </a:cubicBezTo>
                  <a:close/>
                  <a:moveTo>
                    <a:pt x="83" y="77"/>
                  </a:moveTo>
                  <a:lnTo>
                    <a:pt x="4" y="15"/>
                  </a:lnTo>
                  <a:cubicBezTo>
                    <a:pt x="1" y="12"/>
                    <a:pt x="0" y="7"/>
                    <a:pt x="3" y="4"/>
                  </a:cubicBezTo>
                  <a:cubicBezTo>
                    <a:pt x="6" y="0"/>
                    <a:pt x="11" y="0"/>
                    <a:pt x="14" y="2"/>
                  </a:cubicBezTo>
                  <a:lnTo>
                    <a:pt x="93" y="65"/>
                  </a:lnTo>
                  <a:cubicBezTo>
                    <a:pt x="97" y="68"/>
                    <a:pt x="97" y="73"/>
                    <a:pt x="94" y="76"/>
                  </a:cubicBezTo>
                  <a:cubicBezTo>
                    <a:pt x="92" y="80"/>
                    <a:pt x="87" y="80"/>
                    <a:pt x="83" y="77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197"/>
            <p:cNvSpPr>
              <a:spLocks noChangeShapeType="1"/>
            </p:cNvSpPr>
            <p:nvPr/>
          </p:nvSpPr>
          <p:spPr bwMode="auto">
            <a:xfrm flipV="1">
              <a:off x="2660930" y="4697054"/>
              <a:ext cx="1671019" cy="1190504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198"/>
            <p:cNvSpPr>
              <a:spLocks noChangeShapeType="1"/>
            </p:cNvSpPr>
            <p:nvPr/>
          </p:nvSpPr>
          <p:spPr bwMode="auto">
            <a:xfrm flipV="1">
              <a:off x="152400" y="4697054"/>
              <a:ext cx="1671020" cy="1190504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199"/>
            <p:cNvSpPr>
              <a:spLocks noChangeShapeType="1"/>
            </p:cNvSpPr>
            <p:nvPr/>
          </p:nvSpPr>
          <p:spPr bwMode="auto">
            <a:xfrm>
              <a:off x="1823420" y="4697054"/>
              <a:ext cx="2508529" cy="13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00"/>
            <p:cNvSpPr>
              <a:spLocks noChangeShapeType="1"/>
            </p:cNvSpPr>
            <p:nvPr/>
          </p:nvSpPr>
          <p:spPr bwMode="auto">
            <a:xfrm>
              <a:off x="152400" y="5887558"/>
              <a:ext cx="2508530" cy="13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01"/>
            <p:cNvSpPr>
              <a:spLocks noChangeShapeType="1"/>
            </p:cNvSpPr>
            <p:nvPr/>
          </p:nvSpPr>
          <p:spPr bwMode="auto">
            <a:xfrm flipV="1">
              <a:off x="2399541" y="3580106"/>
              <a:ext cx="834843" cy="59525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02"/>
            <p:cNvSpPr>
              <a:spLocks noChangeShapeType="1"/>
            </p:cNvSpPr>
            <p:nvPr/>
          </p:nvSpPr>
          <p:spPr bwMode="auto">
            <a:xfrm flipV="1">
              <a:off x="1144609" y="3580106"/>
              <a:ext cx="834843" cy="59525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03"/>
            <p:cNvSpPr>
              <a:spLocks noChangeShapeType="1"/>
            </p:cNvSpPr>
            <p:nvPr/>
          </p:nvSpPr>
          <p:spPr bwMode="auto">
            <a:xfrm>
              <a:off x="1979452" y="3580106"/>
              <a:ext cx="1254932" cy="13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04"/>
            <p:cNvSpPr>
              <a:spLocks noChangeShapeType="1"/>
            </p:cNvSpPr>
            <p:nvPr/>
          </p:nvSpPr>
          <p:spPr bwMode="auto">
            <a:xfrm>
              <a:off x="1144609" y="4175358"/>
              <a:ext cx="1254932" cy="13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05"/>
            <p:cNvSpPr>
              <a:spLocks noChangeShapeType="1"/>
            </p:cNvSpPr>
            <p:nvPr/>
          </p:nvSpPr>
          <p:spPr bwMode="auto">
            <a:xfrm flipV="1">
              <a:off x="2292852" y="2911299"/>
              <a:ext cx="420088" cy="29694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06"/>
            <p:cNvSpPr>
              <a:spLocks noChangeShapeType="1"/>
            </p:cNvSpPr>
            <p:nvPr/>
          </p:nvSpPr>
          <p:spPr bwMode="auto">
            <a:xfrm flipV="1">
              <a:off x="1666053" y="2911299"/>
              <a:ext cx="418755" cy="29694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07"/>
            <p:cNvSpPr>
              <a:spLocks noChangeShapeType="1"/>
            </p:cNvSpPr>
            <p:nvPr/>
          </p:nvSpPr>
          <p:spPr bwMode="auto">
            <a:xfrm>
              <a:off x="2084808" y="2911299"/>
              <a:ext cx="628132" cy="13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08"/>
            <p:cNvSpPr>
              <a:spLocks noChangeShapeType="1"/>
            </p:cNvSpPr>
            <p:nvPr/>
          </p:nvSpPr>
          <p:spPr bwMode="auto">
            <a:xfrm>
              <a:off x="1666053" y="3208244"/>
              <a:ext cx="626799" cy="136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87"/>
            <p:cNvSpPr>
              <a:spLocks/>
            </p:cNvSpPr>
            <p:nvPr/>
          </p:nvSpPr>
          <p:spPr bwMode="auto">
            <a:xfrm>
              <a:off x="1978819" y="3060868"/>
              <a:ext cx="522777" cy="148472"/>
            </a:xfrm>
            <a:custGeom>
              <a:avLst/>
              <a:gdLst>
                <a:gd name="T0" fmla="*/ 0 w 230"/>
                <a:gd name="T1" fmla="*/ 2147483647 h 109"/>
                <a:gd name="T2" fmla="*/ 2147483647 w 230"/>
                <a:gd name="T3" fmla="*/ 0 h 109"/>
                <a:gd name="T4" fmla="*/ 2147483647 w 230"/>
                <a:gd name="T5" fmla="*/ 0 h 109"/>
                <a:gd name="T6" fmla="*/ 2147483647 w 230"/>
                <a:gd name="T7" fmla="*/ 2147483647 h 109"/>
                <a:gd name="T8" fmla="*/ 0 w 230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109"/>
                <a:gd name="T17" fmla="*/ 230 w 2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109">
                  <a:moveTo>
                    <a:pt x="0" y="109"/>
                  </a:moveTo>
                  <a:lnTo>
                    <a:pt x="92" y="0"/>
                  </a:lnTo>
                  <a:lnTo>
                    <a:pt x="230" y="0"/>
                  </a:lnTo>
                  <a:lnTo>
                    <a:pt x="138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00"/>
            </a:solidFill>
            <a:ln w="800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89"/>
            <p:cNvSpPr>
              <a:spLocks noEditPoints="1"/>
            </p:cNvSpPr>
            <p:nvPr/>
          </p:nvSpPr>
          <p:spPr bwMode="auto">
            <a:xfrm>
              <a:off x="2134152" y="2209800"/>
              <a:ext cx="490770" cy="3683207"/>
            </a:xfrm>
            <a:custGeom>
              <a:avLst/>
              <a:gdLst>
                <a:gd name="T0" fmla="*/ 2147483647 w 1061"/>
                <a:gd name="T1" fmla="*/ 2147483647 h 5587"/>
                <a:gd name="T2" fmla="*/ 2147483647 w 1061"/>
                <a:gd name="T3" fmla="*/ 2147483647 h 5587"/>
                <a:gd name="T4" fmla="*/ 2147483647 w 1061"/>
                <a:gd name="T5" fmla="*/ 2147483647 h 5587"/>
                <a:gd name="T6" fmla="*/ 2147483647 w 1061"/>
                <a:gd name="T7" fmla="*/ 2147483647 h 5587"/>
                <a:gd name="T8" fmla="*/ 2147483647 w 1061"/>
                <a:gd name="T9" fmla="*/ 2147483647 h 5587"/>
                <a:gd name="T10" fmla="*/ 2147483647 w 1061"/>
                <a:gd name="T11" fmla="*/ 2147483647 h 5587"/>
                <a:gd name="T12" fmla="*/ 2147483647 w 1061"/>
                <a:gd name="T13" fmla="*/ 2147483647 h 5587"/>
                <a:gd name="T14" fmla="*/ 2147483647 w 1061"/>
                <a:gd name="T15" fmla="*/ 2147483647 h 5587"/>
                <a:gd name="T16" fmla="*/ 2147483647 w 1061"/>
                <a:gd name="T17" fmla="*/ 2147483647 h 5587"/>
                <a:gd name="T18" fmla="*/ 2147483647 w 1061"/>
                <a:gd name="T19" fmla="*/ 2147483647 h 5587"/>
                <a:gd name="T20" fmla="*/ 2147483647 w 1061"/>
                <a:gd name="T21" fmla="*/ 2147483647 h 5587"/>
                <a:gd name="T22" fmla="*/ 2147483647 w 1061"/>
                <a:gd name="T23" fmla="*/ 2147483647 h 5587"/>
                <a:gd name="T24" fmla="*/ 2147483647 w 1061"/>
                <a:gd name="T25" fmla="*/ 2147483647 h 5587"/>
                <a:gd name="T26" fmla="*/ 2147483647 w 1061"/>
                <a:gd name="T27" fmla="*/ 2147483647 h 5587"/>
                <a:gd name="T28" fmla="*/ 2147483647 w 1061"/>
                <a:gd name="T29" fmla="*/ 2147483647 h 5587"/>
                <a:gd name="T30" fmla="*/ 2147483647 w 1061"/>
                <a:gd name="T31" fmla="*/ 2147483647 h 5587"/>
                <a:gd name="T32" fmla="*/ 2147483647 w 1061"/>
                <a:gd name="T33" fmla="*/ 2147483647 h 5587"/>
                <a:gd name="T34" fmla="*/ 2147483647 w 1061"/>
                <a:gd name="T35" fmla="*/ 2147483647 h 5587"/>
                <a:gd name="T36" fmla="*/ 2147483647 w 1061"/>
                <a:gd name="T37" fmla="*/ 2147483647 h 5587"/>
                <a:gd name="T38" fmla="*/ 2147483647 w 1061"/>
                <a:gd name="T39" fmla="*/ 2147483647 h 5587"/>
                <a:gd name="T40" fmla="*/ 2147483647 w 1061"/>
                <a:gd name="T41" fmla="*/ 2147483647 h 5587"/>
                <a:gd name="T42" fmla="*/ 2147483647 w 1061"/>
                <a:gd name="T43" fmla="*/ 2147483647 h 5587"/>
                <a:gd name="T44" fmla="*/ 2147483647 w 1061"/>
                <a:gd name="T45" fmla="*/ 2147483647 h 5587"/>
                <a:gd name="T46" fmla="*/ 2147483647 w 1061"/>
                <a:gd name="T47" fmla="*/ 2147483647 h 5587"/>
                <a:gd name="T48" fmla="*/ 2147483647 w 1061"/>
                <a:gd name="T49" fmla="*/ 2147483647 h 5587"/>
                <a:gd name="T50" fmla="*/ 2147483647 w 1061"/>
                <a:gd name="T51" fmla="*/ 2147483647 h 5587"/>
                <a:gd name="T52" fmla="*/ 2147483647 w 1061"/>
                <a:gd name="T53" fmla="*/ 2147483647 h 5587"/>
                <a:gd name="T54" fmla="*/ 2147483647 w 1061"/>
                <a:gd name="T55" fmla="*/ 2147483647 h 5587"/>
                <a:gd name="T56" fmla="*/ 2147483647 w 1061"/>
                <a:gd name="T57" fmla="*/ 2147483647 h 5587"/>
                <a:gd name="T58" fmla="*/ 2147483647 w 1061"/>
                <a:gd name="T59" fmla="*/ 2147483647 h 5587"/>
                <a:gd name="T60" fmla="*/ 2147483647 w 1061"/>
                <a:gd name="T61" fmla="*/ 2147483647 h 5587"/>
                <a:gd name="T62" fmla="*/ 2147483647 w 1061"/>
                <a:gd name="T63" fmla="*/ 2147483647 h 5587"/>
                <a:gd name="T64" fmla="*/ 2147483647 w 1061"/>
                <a:gd name="T65" fmla="*/ 2147483647 h 5587"/>
                <a:gd name="T66" fmla="*/ 2147483647 w 1061"/>
                <a:gd name="T67" fmla="*/ 2147483647 h 5587"/>
                <a:gd name="T68" fmla="*/ 2147483647 w 1061"/>
                <a:gd name="T69" fmla="*/ 2147483647 h 5587"/>
                <a:gd name="T70" fmla="*/ 2147483647 w 1061"/>
                <a:gd name="T71" fmla="*/ 2147483647 h 5587"/>
                <a:gd name="T72" fmla="*/ 2147483647 w 1061"/>
                <a:gd name="T73" fmla="*/ 2147483647 h 5587"/>
                <a:gd name="T74" fmla="*/ 2147483647 w 1061"/>
                <a:gd name="T75" fmla="*/ 2147483647 h 5587"/>
                <a:gd name="T76" fmla="*/ 2147483647 w 1061"/>
                <a:gd name="T77" fmla="*/ 2147483647 h 5587"/>
                <a:gd name="T78" fmla="*/ 2147483647 w 1061"/>
                <a:gd name="T79" fmla="*/ 2147483647 h 5587"/>
                <a:gd name="T80" fmla="*/ 2147483647 w 1061"/>
                <a:gd name="T81" fmla="*/ 2147483647 h 5587"/>
                <a:gd name="T82" fmla="*/ 2147483647 w 1061"/>
                <a:gd name="T83" fmla="*/ 2147483647 h 5587"/>
                <a:gd name="T84" fmla="*/ 2147483647 w 1061"/>
                <a:gd name="T85" fmla="*/ 2147483647 h 5587"/>
                <a:gd name="T86" fmla="*/ 2147483647 w 1061"/>
                <a:gd name="T87" fmla="*/ 2147483647 h 5587"/>
                <a:gd name="T88" fmla="*/ 2147483647 w 1061"/>
                <a:gd name="T89" fmla="*/ 2147483647 h 5587"/>
                <a:gd name="T90" fmla="*/ 2147483647 w 1061"/>
                <a:gd name="T91" fmla="*/ 2147483647 h 5587"/>
                <a:gd name="T92" fmla="*/ 2147483647 w 1061"/>
                <a:gd name="T93" fmla="*/ 2147483647 h 5587"/>
                <a:gd name="T94" fmla="*/ 2147483647 w 1061"/>
                <a:gd name="T95" fmla="*/ 2147483647 h 5587"/>
                <a:gd name="T96" fmla="*/ 2147483647 w 1061"/>
                <a:gd name="T97" fmla="*/ 2147483647 h 5587"/>
                <a:gd name="T98" fmla="*/ 2147483647 w 1061"/>
                <a:gd name="T99" fmla="*/ 2147483647 h 5587"/>
                <a:gd name="T100" fmla="*/ 2147483647 w 1061"/>
                <a:gd name="T101" fmla="*/ 2147483647 h 5587"/>
                <a:gd name="T102" fmla="*/ 2147483647 w 1061"/>
                <a:gd name="T103" fmla="*/ 2147483647 h 55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1"/>
                <a:gd name="T157" fmla="*/ 0 h 5587"/>
                <a:gd name="T158" fmla="*/ 1061 w 1061"/>
                <a:gd name="T159" fmla="*/ 5587 h 55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1" h="5587">
                  <a:moveTo>
                    <a:pt x="16" y="7"/>
                  </a:moveTo>
                  <a:lnTo>
                    <a:pt x="37" y="117"/>
                  </a:lnTo>
                  <a:cubicBezTo>
                    <a:pt x="38" y="122"/>
                    <a:pt x="35" y="126"/>
                    <a:pt x="30" y="127"/>
                  </a:cubicBezTo>
                  <a:cubicBezTo>
                    <a:pt x="26" y="127"/>
                    <a:pt x="22" y="125"/>
                    <a:pt x="21" y="120"/>
                  </a:cubicBezTo>
                  <a:lnTo>
                    <a:pt x="0" y="10"/>
                  </a:lnTo>
                  <a:cubicBezTo>
                    <a:pt x="0" y="6"/>
                    <a:pt x="3" y="2"/>
                    <a:pt x="7" y="1"/>
                  </a:cubicBezTo>
                  <a:cubicBezTo>
                    <a:pt x="11" y="0"/>
                    <a:pt x="15" y="3"/>
                    <a:pt x="16" y="7"/>
                  </a:cubicBezTo>
                  <a:close/>
                  <a:moveTo>
                    <a:pt x="52" y="196"/>
                  </a:moveTo>
                  <a:lnTo>
                    <a:pt x="72" y="306"/>
                  </a:lnTo>
                  <a:cubicBezTo>
                    <a:pt x="73" y="310"/>
                    <a:pt x="70" y="314"/>
                    <a:pt x="66" y="315"/>
                  </a:cubicBezTo>
                  <a:cubicBezTo>
                    <a:pt x="61" y="316"/>
                    <a:pt x="57" y="313"/>
                    <a:pt x="56" y="309"/>
                  </a:cubicBezTo>
                  <a:lnTo>
                    <a:pt x="36" y="199"/>
                  </a:lnTo>
                  <a:cubicBezTo>
                    <a:pt x="35" y="194"/>
                    <a:pt x="38" y="190"/>
                    <a:pt x="42" y="189"/>
                  </a:cubicBezTo>
                  <a:cubicBezTo>
                    <a:pt x="47" y="189"/>
                    <a:pt x="51" y="192"/>
                    <a:pt x="52" y="196"/>
                  </a:cubicBezTo>
                  <a:close/>
                  <a:moveTo>
                    <a:pt x="87" y="385"/>
                  </a:moveTo>
                  <a:lnTo>
                    <a:pt x="108" y="495"/>
                  </a:lnTo>
                  <a:cubicBezTo>
                    <a:pt x="108" y="499"/>
                    <a:pt x="106" y="503"/>
                    <a:pt x="101" y="504"/>
                  </a:cubicBezTo>
                  <a:cubicBezTo>
                    <a:pt x="97" y="505"/>
                    <a:pt x="93" y="502"/>
                    <a:pt x="92" y="498"/>
                  </a:cubicBezTo>
                  <a:lnTo>
                    <a:pt x="71" y="388"/>
                  </a:lnTo>
                  <a:cubicBezTo>
                    <a:pt x="70" y="383"/>
                    <a:pt x="73" y="379"/>
                    <a:pt x="78" y="378"/>
                  </a:cubicBezTo>
                  <a:cubicBezTo>
                    <a:pt x="82" y="377"/>
                    <a:pt x="86" y="380"/>
                    <a:pt x="87" y="385"/>
                  </a:cubicBezTo>
                  <a:close/>
                  <a:moveTo>
                    <a:pt x="122" y="573"/>
                  </a:moveTo>
                  <a:lnTo>
                    <a:pt x="143" y="683"/>
                  </a:lnTo>
                  <a:cubicBezTo>
                    <a:pt x="144" y="688"/>
                    <a:pt x="141" y="692"/>
                    <a:pt x="137" y="693"/>
                  </a:cubicBezTo>
                  <a:cubicBezTo>
                    <a:pt x="132" y="694"/>
                    <a:pt x="128" y="691"/>
                    <a:pt x="127" y="686"/>
                  </a:cubicBezTo>
                  <a:lnTo>
                    <a:pt x="107" y="576"/>
                  </a:lnTo>
                  <a:cubicBezTo>
                    <a:pt x="106" y="572"/>
                    <a:pt x="109" y="568"/>
                    <a:pt x="113" y="567"/>
                  </a:cubicBezTo>
                  <a:cubicBezTo>
                    <a:pt x="117" y="566"/>
                    <a:pt x="121" y="569"/>
                    <a:pt x="122" y="573"/>
                  </a:cubicBezTo>
                  <a:close/>
                  <a:moveTo>
                    <a:pt x="158" y="762"/>
                  </a:moveTo>
                  <a:lnTo>
                    <a:pt x="178" y="872"/>
                  </a:lnTo>
                  <a:cubicBezTo>
                    <a:pt x="179" y="876"/>
                    <a:pt x="176" y="881"/>
                    <a:pt x="172" y="881"/>
                  </a:cubicBezTo>
                  <a:cubicBezTo>
                    <a:pt x="168" y="882"/>
                    <a:pt x="163" y="879"/>
                    <a:pt x="163" y="875"/>
                  </a:cubicBezTo>
                  <a:lnTo>
                    <a:pt x="142" y="765"/>
                  </a:lnTo>
                  <a:cubicBezTo>
                    <a:pt x="141" y="761"/>
                    <a:pt x="144" y="756"/>
                    <a:pt x="148" y="756"/>
                  </a:cubicBezTo>
                  <a:cubicBezTo>
                    <a:pt x="153" y="755"/>
                    <a:pt x="157" y="758"/>
                    <a:pt x="158" y="762"/>
                  </a:cubicBezTo>
                  <a:close/>
                  <a:moveTo>
                    <a:pt x="193" y="951"/>
                  </a:moveTo>
                  <a:lnTo>
                    <a:pt x="214" y="1061"/>
                  </a:lnTo>
                  <a:cubicBezTo>
                    <a:pt x="215" y="1065"/>
                    <a:pt x="212" y="1069"/>
                    <a:pt x="207" y="1070"/>
                  </a:cubicBezTo>
                  <a:cubicBezTo>
                    <a:pt x="203" y="1071"/>
                    <a:pt x="199" y="1068"/>
                    <a:pt x="198" y="1064"/>
                  </a:cubicBezTo>
                  <a:lnTo>
                    <a:pt x="177" y="954"/>
                  </a:lnTo>
                  <a:cubicBezTo>
                    <a:pt x="177" y="949"/>
                    <a:pt x="179" y="945"/>
                    <a:pt x="184" y="944"/>
                  </a:cubicBezTo>
                  <a:cubicBezTo>
                    <a:pt x="188" y="944"/>
                    <a:pt x="192" y="946"/>
                    <a:pt x="193" y="951"/>
                  </a:cubicBezTo>
                  <a:close/>
                  <a:moveTo>
                    <a:pt x="228" y="1139"/>
                  </a:moveTo>
                  <a:lnTo>
                    <a:pt x="249" y="1250"/>
                  </a:lnTo>
                  <a:cubicBezTo>
                    <a:pt x="250" y="1254"/>
                    <a:pt x="247" y="1258"/>
                    <a:pt x="243" y="1259"/>
                  </a:cubicBezTo>
                  <a:cubicBezTo>
                    <a:pt x="238" y="1260"/>
                    <a:pt x="234" y="1257"/>
                    <a:pt x="233" y="1252"/>
                  </a:cubicBezTo>
                  <a:lnTo>
                    <a:pt x="213" y="1142"/>
                  </a:lnTo>
                  <a:cubicBezTo>
                    <a:pt x="212" y="1138"/>
                    <a:pt x="215" y="1134"/>
                    <a:pt x="219" y="1133"/>
                  </a:cubicBezTo>
                  <a:cubicBezTo>
                    <a:pt x="223" y="1132"/>
                    <a:pt x="228" y="1135"/>
                    <a:pt x="228" y="1139"/>
                  </a:cubicBezTo>
                  <a:close/>
                  <a:moveTo>
                    <a:pt x="264" y="1328"/>
                  </a:moveTo>
                  <a:lnTo>
                    <a:pt x="284" y="1438"/>
                  </a:lnTo>
                  <a:cubicBezTo>
                    <a:pt x="285" y="1443"/>
                    <a:pt x="282" y="1447"/>
                    <a:pt x="278" y="1448"/>
                  </a:cubicBezTo>
                  <a:cubicBezTo>
                    <a:pt x="274" y="1448"/>
                    <a:pt x="270" y="1446"/>
                    <a:pt x="269" y="1441"/>
                  </a:cubicBezTo>
                  <a:lnTo>
                    <a:pt x="248" y="1331"/>
                  </a:lnTo>
                  <a:cubicBezTo>
                    <a:pt x="247" y="1327"/>
                    <a:pt x="250" y="1323"/>
                    <a:pt x="254" y="1322"/>
                  </a:cubicBezTo>
                  <a:cubicBezTo>
                    <a:pt x="259" y="1321"/>
                    <a:pt x="263" y="1324"/>
                    <a:pt x="264" y="1328"/>
                  </a:cubicBezTo>
                  <a:close/>
                  <a:moveTo>
                    <a:pt x="299" y="1517"/>
                  </a:moveTo>
                  <a:lnTo>
                    <a:pt x="320" y="1627"/>
                  </a:lnTo>
                  <a:cubicBezTo>
                    <a:pt x="321" y="1631"/>
                    <a:pt x="318" y="1635"/>
                    <a:pt x="313" y="1636"/>
                  </a:cubicBezTo>
                  <a:cubicBezTo>
                    <a:pt x="309" y="1637"/>
                    <a:pt x="305" y="1634"/>
                    <a:pt x="304" y="1630"/>
                  </a:cubicBezTo>
                  <a:lnTo>
                    <a:pt x="283" y="1520"/>
                  </a:lnTo>
                  <a:cubicBezTo>
                    <a:pt x="283" y="1515"/>
                    <a:pt x="286" y="1511"/>
                    <a:pt x="290" y="1510"/>
                  </a:cubicBezTo>
                  <a:cubicBezTo>
                    <a:pt x="294" y="1510"/>
                    <a:pt x="298" y="1513"/>
                    <a:pt x="299" y="1517"/>
                  </a:cubicBezTo>
                  <a:close/>
                  <a:moveTo>
                    <a:pt x="335" y="1706"/>
                  </a:moveTo>
                  <a:lnTo>
                    <a:pt x="355" y="1816"/>
                  </a:lnTo>
                  <a:cubicBezTo>
                    <a:pt x="356" y="1820"/>
                    <a:pt x="353" y="1824"/>
                    <a:pt x="349" y="1825"/>
                  </a:cubicBezTo>
                  <a:cubicBezTo>
                    <a:pt x="344" y="1826"/>
                    <a:pt x="340" y="1823"/>
                    <a:pt x="339" y="1819"/>
                  </a:cubicBezTo>
                  <a:lnTo>
                    <a:pt x="319" y="1709"/>
                  </a:lnTo>
                  <a:cubicBezTo>
                    <a:pt x="318" y="1704"/>
                    <a:pt x="321" y="1700"/>
                    <a:pt x="325" y="1699"/>
                  </a:cubicBezTo>
                  <a:cubicBezTo>
                    <a:pt x="330" y="1698"/>
                    <a:pt x="334" y="1701"/>
                    <a:pt x="335" y="1706"/>
                  </a:cubicBezTo>
                  <a:close/>
                  <a:moveTo>
                    <a:pt x="370" y="1894"/>
                  </a:moveTo>
                  <a:lnTo>
                    <a:pt x="391" y="2004"/>
                  </a:lnTo>
                  <a:cubicBezTo>
                    <a:pt x="391" y="2009"/>
                    <a:pt x="389" y="2013"/>
                    <a:pt x="384" y="2014"/>
                  </a:cubicBezTo>
                  <a:cubicBezTo>
                    <a:pt x="380" y="2015"/>
                    <a:pt x="376" y="2012"/>
                    <a:pt x="375" y="2007"/>
                  </a:cubicBezTo>
                  <a:lnTo>
                    <a:pt x="354" y="1897"/>
                  </a:lnTo>
                  <a:cubicBezTo>
                    <a:pt x="353" y="1893"/>
                    <a:pt x="356" y="1889"/>
                    <a:pt x="361" y="1888"/>
                  </a:cubicBezTo>
                  <a:cubicBezTo>
                    <a:pt x="365" y="1887"/>
                    <a:pt x="369" y="1890"/>
                    <a:pt x="370" y="1894"/>
                  </a:cubicBezTo>
                  <a:close/>
                  <a:moveTo>
                    <a:pt x="405" y="2083"/>
                  </a:moveTo>
                  <a:lnTo>
                    <a:pt x="426" y="2193"/>
                  </a:lnTo>
                  <a:cubicBezTo>
                    <a:pt x="427" y="2197"/>
                    <a:pt x="424" y="2202"/>
                    <a:pt x="420" y="2202"/>
                  </a:cubicBezTo>
                  <a:cubicBezTo>
                    <a:pt x="415" y="2203"/>
                    <a:pt x="411" y="2200"/>
                    <a:pt x="410" y="2196"/>
                  </a:cubicBezTo>
                  <a:lnTo>
                    <a:pt x="390" y="2086"/>
                  </a:lnTo>
                  <a:cubicBezTo>
                    <a:pt x="389" y="2082"/>
                    <a:pt x="392" y="2077"/>
                    <a:pt x="396" y="2077"/>
                  </a:cubicBezTo>
                  <a:cubicBezTo>
                    <a:pt x="400" y="2076"/>
                    <a:pt x="405" y="2079"/>
                    <a:pt x="405" y="2083"/>
                  </a:cubicBezTo>
                  <a:close/>
                  <a:moveTo>
                    <a:pt x="441" y="2272"/>
                  </a:moveTo>
                  <a:lnTo>
                    <a:pt x="461" y="2382"/>
                  </a:lnTo>
                  <a:cubicBezTo>
                    <a:pt x="462" y="2386"/>
                    <a:pt x="459" y="2390"/>
                    <a:pt x="455" y="2391"/>
                  </a:cubicBezTo>
                  <a:cubicBezTo>
                    <a:pt x="451" y="2392"/>
                    <a:pt x="446" y="2389"/>
                    <a:pt x="446" y="2385"/>
                  </a:cubicBezTo>
                  <a:lnTo>
                    <a:pt x="425" y="2275"/>
                  </a:lnTo>
                  <a:cubicBezTo>
                    <a:pt x="424" y="2270"/>
                    <a:pt x="427" y="2266"/>
                    <a:pt x="431" y="2265"/>
                  </a:cubicBezTo>
                  <a:cubicBezTo>
                    <a:pt x="436" y="2265"/>
                    <a:pt x="440" y="2267"/>
                    <a:pt x="441" y="2272"/>
                  </a:cubicBezTo>
                  <a:close/>
                  <a:moveTo>
                    <a:pt x="476" y="2460"/>
                  </a:moveTo>
                  <a:lnTo>
                    <a:pt x="497" y="2571"/>
                  </a:lnTo>
                  <a:cubicBezTo>
                    <a:pt x="498" y="2575"/>
                    <a:pt x="495" y="2579"/>
                    <a:pt x="490" y="2580"/>
                  </a:cubicBezTo>
                  <a:cubicBezTo>
                    <a:pt x="486" y="2581"/>
                    <a:pt x="482" y="2578"/>
                    <a:pt x="481" y="2573"/>
                  </a:cubicBezTo>
                  <a:lnTo>
                    <a:pt x="460" y="2463"/>
                  </a:lnTo>
                  <a:cubicBezTo>
                    <a:pt x="460" y="2459"/>
                    <a:pt x="462" y="2455"/>
                    <a:pt x="467" y="2454"/>
                  </a:cubicBezTo>
                  <a:cubicBezTo>
                    <a:pt x="471" y="2453"/>
                    <a:pt x="475" y="2456"/>
                    <a:pt x="476" y="2460"/>
                  </a:cubicBezTo>
                  <a:close/>
                  <a:moveTo>
                    <a:pt x="511" y="2649"/>
                  </a:moveTo>
                  <a:lnTo>
                    <a:pt x="532" y="2759"/>
                  </a:lnTo>
                  <a:cubicBezTo>
                    <a:pt x="533" y="2764"/>
                    <a:pt x="530" y="2768"/>
                    <a:pt x="526" y="2769"/>
                  </a:cubicBezTo>
                  <a:cubicBezTo>
                    <a:pt x="521" y="2769"/>
                    <a:pt x="517" y="2767"/>
                    <a:pt x="516" y="2762"/>
                  </a:cubicBezTo>
                  <a:lnTo>
                    <a:pt x="496" y="2652"/>
                  </a:lnTo>
                  <a:cubicBezTo>
                    <a:pt x="495" y="2648"/>
                    <a:pt x="498" y="2644"/>
                    <a:pt x="502" y="2643"/>
                  </a:cubicBezTo>
                  <a:cubicBezTo>
                    <a:pt x="506" y="2642"/>
                    <a:pt x="511" y="2645"/>
                    <a:pt x="511" y="2649"/>
                  </a:cubicBezTo>
                  <a:close/>
                  <a:moveTo>
                    <a:pt x="547" y="2838"/>
                  </a:moveTo>
                  <a:lnTo>
                    <a:pt x="567" y="2948"/>
                  </a:lnTo>
                  <a:cubicBezTo>
                    <a:pt x="568" y="2952"/>
                    <a:pt x="565" y="2956"/>
                    <a:pt x="561" y="2957"/>
                  </a:cubicBezTo>
                  <a:cubicBezTo>
                    <a:pt x="557" y="2958"/>
                    <a:pt x="553" y="2955"/>
                    <a:pt x="552" y="2951"/>
                  </a:cubicBezTo>
                  <a:lnTo>
                    <a:pt x="531" y="2841"/>
                  </a:lnTo>
                  <a:cubicBezTo>
                    <a:pt x="530" y="2836"/>
                    <a:pt x="533" y="2832"/>
                    <a:pt x="537" y="2831"/>
                  </a:cubicBezTo>
                  <a:cubicBezTo>
                    <a:pt x="542" y="2831"/>
                    <a:pt x="546" y="2834"/>
                    <a:pt x="547" y="2838"/>
                  </a:cubicBezTo>
                  <a:close/>
                  <a:moveTo>
                    <a:pt x="582" y="3027"/>
                  </a:moveTo>
                  <a:lnTo>
                    <a:pt x="603" y="3137"/>
                  </a:lnTo>
                  <a:cubicBezTo>
                    <a:pt x="604" y="3141"/>
                    <a:pt x="601" y="3145"/>
                    <a:pt x="596" y="3146"/>
                  </a:cubicBezTo>
                  <a:cubicBezTo>
                    <a:pt x="592" y="3147"/>
                    <a:pt x="588" y="3144"/>
                    <a:pt x="587" y="3140"/>
                  </a:cubicBezTo>
                  <a:lnTo>
                    <a:pt x="566" y="3030"/>
                  </a:lnTo>
                  <a:cubicBezTo>
                    <a:pt x="566" y="3025"/>
                    <a:pt x="569" y="3021"/>
                    <a:pt x="573" y="3020"/>
                  </a:cubicBezTo>
                  <a:cubicBezTo>
                    <a:pt x="577" y="3019"/>
                    <a:pt x="581" y="3022"/>
                    <a:pt x="582" y="3027"/>
                  </a:cubicBezTo>
                  <a:close/>
                  <a:moveTo>
                    <a:pt x="618" y="3215"/>
                  </a:moveTo>
                  <a:lnTo>
                    <a:pt x="638" y="3325"/>
                  </a:lnTo>
                  <a:cubicBezTo>
                    <a:pt x="639" y="3330"/>
                    <a:pt x="636" y="3334"/>
                    <a:pt x="632" y="3335"/>
                  </a:cubicBezTo>
                  <a:cubicBezTo>
                    <a:pt x="627" y="3336"/>
                    <a:pt x="623" y="3333"/>
                    <a:pt x="622" y="3328"/>
                  </a:cubicBezTo>
                  <a:lnTo>
                    <a:pt x="602" y="3218"/>
                  </a:lnTo>
                  <a:cubicBezTo>
                    <a:pt x="601" y="3214"/>
                    <a:pt x="604" y="3210"/>
                    <a:pt x="608" y="3209"/>
                  </a:cubicBezTo>
                  <a:cubicBezTo>
                    <a:pt x="613" y="3208"/>
                    <a:pt x="617" y="3211"/>
                    <a:pt x="618" y="3215"/>
                  </a:cubicBezTo>
                  <a:close/>
                  <a:moveTo>
                    <a:pt x="653" y="3404"/>
                  </a:moveTo>
                  <a:lnTo>
                    <a:pt x="674" y="3514"/>
                  </a:lnTo>
                  <a:cubicBezTo>
                    <a:pt x="674" y="3518"/>
                    <a:pt x="672" y="3523"/>
                    <a:pt x="667" y="3523"/>
                  </a:cubicBezTo>
                  <a:cubicBezTo>
                    <a:pt x="663" y="3524"/>
                    <a:pt x="659" y="3521"/>
                    <a:pt x="658" y="3517"/>
                  </a:cubicBezTo>
                  <a:lnTo>
                    <a:pt x="637" y="3407"/>
                  </a:lnTo>
                  <a:cubicBezTo>
                    <a:pt x="636" y="3403"/>
                    <a:pt x="639" y="3398"/>
                    <a:pt x="644" y="3398"/>
                  </a:cubicBezTo>
                  <a:cubicBezTo>
                    <a:pt x="648" y="3397"/>
                    <a:pt x="652" y="3400"/>
                    <a:pt x="653" y="3404"/>
                  </a:cubicBezTo>
                  <a:close/>
                  <a:moveTo>
                    <a:pt x="688" y="3593"/>
                  </a:moveTo>
                  <a:lnTo>
                    <a:pt x="709" y="3703"/>
                  </a:lnTo>
                  <a:cubicBezTo>
                    <a:pt x="710" y="3707"/>
                    <a:pt x="707" y="3711"/>
                    <a:pt x="703" y="3712"/>
                  </a:cubicBezTo>
                  <a:cubicBezTo>
                    <a:pt x="698" y="3713"/>
                    <a:pt x="694" y="3710"/>
                    <a:pt x="693" y="3706"/>
                  </a:cubicBezTo>
                  <a:lnTo>
                    <a:pt x="673" y="3596"/>
                  </a:lnTo>
                  <a:cubicBezTo>
                    <a:pt x="672" y="3591"/>
                    <a:pt x="675" y="3587"/>
                    <a:pt x="679" y="3586"/>
                  </a:cubicBezTo>
                  <a:cubicBezTo>
                    <a:pt x="683" y="3586"/>
                    <a:pt x="688" y="3588"/>
                    <a:pt x="688" y="3593"/>
                  </a:cubicBezTo>
                  <a:close/>
                  <a:moveTo>
                    <a:pt x="724" y="3781"/>
                  </a:moveTo>
                  <a:lnTo>
                    <a:pt x="744" y="3892"/>
                  </a:lnTo>
                  <a:cubicBezTo>
                    <a:pt x="745" y="3896"/>
                    <a:pt x="742" y="3900"/>
                    <a:pt x="738" y="3901"/>
                  </a:cubicBezTo>
                  <a:cubicBezTo>
                    <a:pt x="734" y="3902"/>
                    <a:pt x="729" y="3899"/>
                    <a:pt x="729" y="3894"/>
                  </a:cubicBezTo>
                  <a:lnTo>
                    <a:pt x="708" y="3784"/>
                  </a:lnTo>
                  <a:cubicBezTo>
                    <a:pt x="707" y="3780"/>
                    <a:pt x="710" y="3776"/>
                    <a:pt x="714" y="3775"/>
                  </a:cubicBezTo>
                  <a:cubicBezTo>
                    <a:pt x="719" y="3774"/>
                    <a:pt x="723" y="3777"/>
                    <a:pt x="724" y="3781"/>
                  </a:cubicBezTo>
                  <a:close/>
                  <a:moveTo>
                    <a:pt x="759" y="3970"/>
                  </a:moveTo>
                  <a:lnTo>
                    <a:pt x="780" y="4080"/>
                  </a:lnTo>
                  <a:cubicBezTo>
                    <a:pt x="781" y="4085"/>
                    <a:pt x="778" y="4089"/>
                    <a:pt x="773" y="4090"/>
                  </a:cubicBezTo>
                  <a:cubicBezTo>
                    <a:pt x="769" y="4090"/>
                    <a:pt x="765" y="4088"/>
                    <a:pt x="764" y="4083"/>
                  </a:cubicBezTo>
                  <a:lnTo>
                    <a:pt x="743" y="3973"/>
                  </a:lnTo>
                  <a:cubicBezTo>
                    <a:pt x="743" y="3969"/>
                    <a:pt x="745" y="3965"/>
                    <a:pt x="750" y="3964"/>
                  </a:cubicBezTo>
                  <a:cubicBezTo>
                    <a:pt x="754" y="3963"/>
                    <a:pt x="758" y="3966"/>
                    <a:pt x="759" y="3970"/>
                  </a:cubicBezTo>
                  <a:close/>
                  <a:moveTo>
                    <a:pt x="794" y="4159"/>
                  </a:moveTo>
                  <a:lnTo>
                    <a:pt x="815" y="4269"/>
                  </a:lnTo>
                  <a:cubicBezTo>
                    <a:pt x="816" y="4273"/>
                    <a:pt x="813" y="4277"/>
                    <a:pt x="809" y="4278"/>
                  </a:cubicBezTo>
                  <a:cubicBezTo>
                    <a:pt x="804" y="4279"/>
                    <a:pt x="800" y="4276"/>
                    <a:pt x="799" y="4272"/>
                  </a:cubicBezTo>
                  <a:lnTo>
                    <a:pt x="779" y="4162"/>
                  </a:lnTo>
                  <a:cubicBezTo>
                    <a:pt x="778" y="4157"/>
                    <a:pt x="781" y="4153"/>
                    <a:pt x="785" y="4152"/>
                  </a:cubicBezTo>
                  <a:cubicBezTo>
                    <a:pt x="789" y="4152"/>
                    <a:pt x="794" y="4155"/>
                    <a:pt x="794" y="4159"/>
                  </a:cubicBezTo>
                  <a:close/>
                  <a:moveTo>
                    <a:pt x="830" y="4348"/>
                  </a:moveTo>
                  <a:lnTo>
                    <a:pt x="850" y="4458"/>
                  </a:lnTo>
                  <a:cubicBezTo>
                    <a:pt x="851" y="4462"/>
                    <a:pt x="848" y="4466"/>
                    <a:pt x="844" y="4467"/>
                  </a:cubicBezTo>
                  <a:cubicBezTo>
                    <a:pt x="840" y="4468"/>
                    <a:pt x="836" y="4465"/>
                    <a:pt x="835" y="4461"/>
                  </a:cubicBezTo>
                  <a:lnTo>
                    <a:pt x="814" y="4351"/>
                  </a:lnTo>
                  <a:cubicBezTo>
                    <a:pt x="813" y="4346"/>
                    <a:pt x="816" y="4342"/>
                    <a:pt x="821" y="4341"/>
                  </a:cubicBezTo>
                  <a:cubicBezTo>
                    <a:pt x="825" y="4340"/>
                    <a:pt x="829" y="4343"/>
                    <a:pt x="830" y="4348"/>
                  </a:cubicBezTo>
                  <a:close/>
                  <a:moveTo>
                    <a:pt x="865" y="4536"/>
                  </a:moveTo>
                  <a:lnTo>
                    <a:pt x="886" y="4646"/>
                  </a:lnTo>
                  <a:cubicBezTo>
                    <a:pt x="887" y="4651"/>
                    <a:pt x="884" y="4655"/>
                    <a:pt x="879" y="4656"/>
                  </a:cubicBezTo>
                  <a:cubicBezTo>
                    <a:pt x="875" y="4657"/>
                    <a:pt x="871" y="4654"/>
                    <a:pt x="870" y="4649"/>
                  </a:cubicBezTo>
                  <a:lnTo>
                    <a:pt x="849" y="4539"/>
                  </a:lnTo>
                  <a:cubicBezTo>
                    <a:pt x="849" y="4535"/>
                    <a:pt x="852" y="4531"/>
                    <a:pt x="856" y="4530"/>
                  </a:cubicBezTo>
                  <a:cubicBezTo>
                    <a:pt x="860" y="4529"/>
                    <a:pt x="864" y="4532"/>
                    <a:pt x="865" y="4536"/>
                  </a:cubicBezTo>
                  <a:close/>
                  <a:moveTo>
                    <a:pt x="901" y="4725"/>
                  </a:moveTo>
                  <a:lnTo>
                    <a:pt x="921" y="4835"/>
                  </a:lnTo>
                  <a:cubicBezTo>
                    <a:pt x="922" y="4839"/>
                    <a:pt x="919" y="4844"/>
                    <a:pt x="915" y="4844"/>
                  </a:cubicBezTo>
                  <a:cubicBezTo>
                    <a:pt x="910" y="4845"/>
                    <a:pt x="906" y="4842"/>
                    <a:pt x="906" y="4838"/>
                  </a:cubicBezTo>
                  <a:lnTo>
                    <a:pt x="885" y="4728"/>
                  </a:lnTo>
                  <a:cubicBezTo>
                    <a:pt x="884" y="4724"/>
                    <a:pt x="887" y="4719"/>
                    <a:pt x="891" y="4719"/>
                  </a:cubicBezTo>
                  <a:cubicBezTo>
                    <a:pt x="896" y="4718"/>
                    <a:pt x="900" y="4721"/>
                    <a:pt x="901" y="4725"/>
                  </a:cubicBezTo>
                  <a:close/>
                  <a:moveTo>
                    <a:pt x="936" y="4914"/>
                  </a:moveTo>
                  <a:lnTo>
                    <a:pt x="957" y="5024"/>
                  </a:lnTo>
                  <a:cubicBezTo>
                    <a:pt x="957" y="5028"/>
                    <a:pt x="955" y="5032"/>
                    <a:pt x="950" y="5033"/>
                  </a:cubicBezTo>
                  <a:cubicBezTo>
                    <a:pt x="946" y="5034"/>
                    <a:pt x="942" y="5031"/>
                    <a:pt x="941" y="5027"/>
                  </a:cubicBezTo>
                  <a:lnTo>
                    <a:pt x="920" y="4917"/>
                  </a:lnTo>
                  <a:cubicBezTo>
                    <a:pt x="919" y="4912"/>
                    <a:pt x="922" y="4908"/>
                    <a:pt x="927" y="4907"/>
                  </a:cubicBezTo>
                  <a:cubicBezTo>
                    <a:pt x="931" y="4906"/>
                    <a:pt x="935" y="4909"/>
                    <a:pt x="936" y="4914"/>
                  </a:cubicBezTo>
                  <a:close/>
                  <a:moveTo>
                    <a:pt x="971" y="5102"/>
                  </a:moveTo>
                  <a:lnTo>
                    <a:pt x="992" y="5212"/>
                  </a:lnTo>
                  <a:cubicBezTo>
                    <a:pt x="993" y="5217"/>
                    <a:pt x="990" y="5221"/>
                    <a:pt x="986" y="5222"/>
                  </a:cubicBezTo>
                  <a:cubicBezTo>
                    <a:pt x="981" y="5223"/>
                    <a:pt x="977" y="5220"/>
                    <a:pt x="976" y="5215"/>
                  </a:cubicBezTo>
                  <a:lnTo>
                    <a:pt x="956" y="5105"/>
                  </a:lnTo>
                  <a:cubicBezTo>
                    <a:pt x="955" y="5101"/>
                    <a:pt x="958" y="5097"/>
                    <a:pt x="962" y="5096"/>
                  </a:cubicBezTo>
                  <a:cubicBezTo>
                    <a:pt x="966" y="5095"/>
                    <a:pt x="971" y="5098"/>
                    <a:pt x="971" y="5102"/>
                  </a:cubicBezTo>
                  <a:close/>
                  <a:moveTo>
                    <a:pt x="1007" y="5291"/>
                  </a:moveTo>
                  <a:lnTo>
                    <a:pt x="1027" y="5401"/>
                  </a:lnTo>
                  <a:cubicBezTo>
                    <a:pt x="1028" y="5406"/>
                    <a:pt x="1025" y="5410"/>
                    <a:pt x="1021" y="5411"/>
                  </a:cubicBezTo>
                  <a:cubicBezTo>
                    <a:pt x="1017" y="5411"/>
                    <a:pt x="1012" y="5408"/>
                    <a:pt x="1012" y="5404"/>
                  </a:cubicBezTo>
                  <a:lnTo>
                    <a:pt x="991" y="5294"/>
                  </a:lnTo>
                  <a:cubicBezTo>
                    <a:pt x="990" y="5290"/>
                    <a:pt x="993" y="5286"/>
                    <a:pt x="997" y="5285"/>
                  </a:cubicBezTo>
                  <a:cubicBezTo>
                    <a:pt x="1002" y="5284"/>
                    <a:pt x="1006" y="5287"/>
                    <a:pt x="1007" y="5291"/>
                  </a:cubicBezTo>
                  <a:close/>
                  <a:moveTo>
                    <a:pt x="1042" y="5480"/>
                  </a:moveTo>
                  <a:lnTo>
                    <a:pt x="1060" y="5576"/>
                  </a:lnTo>
                  <a:cubicBezTo>
                    <a:pt x="1061" y="5581"/>
                    <a:pt x="1058" y="5585"/>
                    <a:pt x="1054" y="5586"/>
                  </a:cubicBezTo>
                  <a:cubicBezTo>
                    <a:pt x="1049" y="5587"/>
                    <a:pt x="1045" y="5584"/>
                    <a:pt x="1044" y="5579"/>
                  </a:cubicBezTo>
                  <a:lnTo>
                    <a:pt x="1026" y="5483"/>
                  </a:lnTo>
                  <a:cubicBezTo>
                    <a:pt x="1026" y="5478"/>
                    <a:pt x="1028" y="5474"/>
                    <a:pt x="1033" y="5473"/>
                  </a:cubicBezTo>
                  <a:cubicBezTo>
                    <a:pt x="1037" y="5473"/>
                    <a:pt x="1041" y="5475"/>
                    <a:pt x="1042" y="5480"/>
                  </a:cubicBez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" name="Picture 3148" descr="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43" y="2387024"/>
            <a:ext cx="396235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TextBox 3149"/>
          <p:cNvSpPr txBox="1">
            <a:spLocks noChangeArrowheads="1"/>
          </p:cNvSpPr>
          <p:nvPr/>
        </p:nvSpPr>
        <p:spPr bwMode="auto">
          <a:xfrm>
            <a:off x="685800" y="5435024"/>
            <a:ext cx="7747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800000"/>
                </a:solidFill>
              </a:rPr>
              <a:t>User Partitioning	</a:t>
            </a:r>
            <a:r>
              <a:rPr lang="en-US" sz="3200" b="1" dirty="0" smtClean="0">
                <a:solidFill>
                  <a:srgbClr val="800000"/>
                </a:solidFill>
              </a:rPr>
              <a:t> +</a:t>
            </a:r>
            <a:r>
              <a:rPr lang="en-US" sz="3200" b="1" dirty="0">
                <a:solidFill>
                  <a:srgbClr val="800000"/>
                </a:solidFill>
              </a:rPr>
              <a:t>	Travel Penalty</a:t>
            </a:r>
          </a:p>
        </p:txBody>
      </p:sp>
      <p:sp>
        <p:nvSpPr>
          <p:cNvPr id="217" name="TextBox 3150"/>
          <p:cNvSpPr txBox="1">
            <a:spLocks noChangeArrowheads="1"/>
          </p:cNvSpPr>
          <p:nvPr/>
        </p:nvSpPr>
        <p:spPr bwMode="auto">
          <a:xfrm>
            <a:off x="4093684" y="3072824"/>
            <a:ext cx="55451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070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334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Location-based Ratings</a:t>
            </a:r>
          </a:p>
          <a:p>
            <a:r>
              <a:rPr lang="en-US" sz="4400" dirty="0" smtClean="0">
                <a:solidFill>
                  <a:srgbClr val="D9D9D9"/>
                </a:solidFill>
              </a:rPr>
              <a:t>LARS solution</a:t>
            </a:r>
          </a:p>
          <a:p>
            <a:pPr lvl="1"/>
            <a:r>
              <a:rPr lang="en-US" sz="3200" dirty="0" smtClean="0">
                <a:solidFill>
                  <a:srgbClr val="D9D9D9"/>
                </a:solidFill>
              </a:rPr>
              <a:t>Spatial User Ratings for Non-Spatial Items</a:t>
            </a:r>
          </a:p>
          <a:p>
            <a:pPr lvl="1"/>
            <a:r>
              <a:rPr lang="en-US" sz="3200" dirty="0" smtClean="0">
                <a:solidFill>
                  <a:srgbClr val="D9D9D9"/>
                </a:solidFill>
              </a:rPr>
              <a:t>Non-Spatial User Ratings for Spatial Items</a:t>
            </a:r>
          </a:p>
          <a:p>
            <a:pPr lvl="1"/>
            <a:r>
              <a:rPr lang="en-US" sz="3200" dirty="0" smtClean="0">
                <a:solidFill>
                  <a:srgbClr val="D9D9D9"/>
                </a:solidFill>
              </a:rPr>
              <a:t>Spatial User Ratings for Spatial Items</a:t>
            </a:r>
          </a:p>
          <a:p>
            <a:r>
              <a:rPr lang="en-US" sz="4400" dirty="0" smtClean="0"/>
              <a:t>Experimental Evaluation</a:t>
            </a:r>
          </a:p>
          <a:p>
            <a:r>
              <a:rPr lang="en-US" sz="4400" dirty="0" smtClean="0">
                <a:solidFill>
                  <a:srgbClr val="D9D9D9"/>
                </a:solidFill>
              </a:rPr>
              <a:t>Conclusion</a:t>
            </a:r>
            <a:endParaRPr lang="en-US" sz="4400" dirty="0">
              <a:solidFill>
                <a:srgbClr val="D9D9D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9910"/>
            <a:ext cx="9144000" cy="55969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 Light" pitchFamily="34" charset="0"/>
              </a:rPr>
              <a:t>Talk Outline</a:t>
            </a:r>
            <a:endParaRPr lang="en-US" b="1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304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smtClean="0"/>
              <a:t>Three Data Sets:</a:t>
            </a:r>
          </a:p>
          <a:p>
            <a:pPr lvl="1"/>
            <a:r>
              <a:rPr lang="en-US" sz="2400" b="1" dirty="0" smtClean="0"/>
              <a:t>Foursquare</a:t>
            </a:r>
            <a:r>
              <a:rPr lang="en-US" sz="2400" dirty="0" smtClean="0"/>
              <a:t>: </a:t>
            </a:r>
            <a:endParaRPr lang="en-US" sz="2400" dirty="0"/>
          </a:p>
          <a:p>
            <a:pPr lvl="2"/>
            <a:r>
              <a:rPr lang="en-US" sz="1600" dirty="0" smtClean="0"/>
              <a:t>~ 1M </a:t>
            </a:r>
            <a:r>
              <a:rPr lang="en-US" sz="1600" dirty="0"/>
              <a:t>users and </a:t>
            </a:r>
            <a:r>
              <a:rPr lang="en-US" sz="1600" dirty="0" smtClean="0"/>
              <a:t>~600K </a:t>
            </a:r>
            <a:r>
              <a:rPr lang="en-US" sz="1600" dirty="0"/>
              <a:t>venues across </a:t>
            </a:r>
            <a:r>
              <a:rPr lang="en-US" sz="1600" dirty="0" smtClean="0"/>
              <a:t>the USA.</a:t>
            </a:r>
          </a:p>
          <a:p>
            <a:pPr lvl="1"/>
            <a:r>
              <a:rPr lang="en-US" sz="2400" b="1" dirty="0" err="1" smtClean="0"/>
              <a:t>MovieLens</a:t>
            </a:r>
            <a:r>
              <a:rPr lang="en-US" sz="2400" dirty="0" smtClean="0"/>
              <a:t>:</a:t>
            </a:r>
          </a:p>
          <a:p>
            <a:pPr lvl="2"/>
            <a:r>
              <a:rPr lang="en-US" sz="1600" dirty="0" smtClean="0"/>
              <a:t>~90K </a:t>
            </a:r>
            <a:r>
              <a:rPr lang="en-US" sz="1600" dirty="0"/>
              <a:t>ratings for </a:t>
            </a:r>
            <a:r>
              <a:rPr lang="en-US" sz="1600" dirty="0" smtClean="0"/>
              <a:t>~1500 movies </a:t>
            </a:r>
            <a:r>
              <a:rPr lang="en-US" sz="1600" dirty="0"/>
              <a:t>from </a:t>
            </a:r>
            <a:r>
              <a:rPr lang="en-US" sz="1600" dirty="0" smtClean="0"/>
              <a:t>~1K </a:t>
            </a:r>
            <a:r>
              <a:rPr lang="en-US" sz="1600" dirty="0"/>
              <a:t>users. Each rating was associated with </a:t>
            </a:r>
            <a:r>
              <a:rPr lang="en-US" sz="1600" dirty="0" smtClean="0"/>
              <a:t>the zip </a:t>
            </a:r>
            <a:r>
              <a:rPr lang="en-US" sz="1600" dirty="0"/>
              <a:t>code of the user who rated the </a:t>
            </a:r>
            <a:r>
              <a:rPr lang="en-US" sz="1600" dirty="0" smtClean="0"/>
              <a:t>movie.</a:t>
            </a:r>
          </a:p>
          <a:p>
            <a:pPr lvl="1"/>
            <a:r>
              <a:rPr lang="en-US" sz="2400" b="1" dirty="0" smtClean="0"/>
              <a:t>Synthetic</a:t>
            </a:r>
            <a:r>
              <a:rPr lang="en-US" sz="2400" dirty="0" smtClean="0"/>
              <a:t>:</a:t>
            </a:r>
            <a:endParaRPr lang="en-US" sz="2400" dirty="0"/>
          </a:p>
          <a:p>
            <a:pPr lvl="2"/>
            <a:r>
              <a:rPr lang="en-US" sz="1600" dirty="0" smtClean="0"/>
              <a:t>2000 </a:t>
            </a:r>
            <a:r>
              <a:rPr lang="en-US" sz="1600" dirty="0"/>
              <a:t>users and 1000 items</a:t>
            </a:r>
            <a:r>
              <a:rPr lang="en-US" sz="1600" dirty="0" smtClean="0"/>
              <a:t>, and </a:t>
            </a:r>
            <a:r>
              <a:rPr lang="en-US" sz="1600" dirty="0"/>
              <a:t>500,000 </a:t>
            </a:r>
            <a:r>
              <a:rPr lang="en-US" sz="1600" dirty="0" smtClean="0"/>
              <a:t>ratings.</a:t>
            </a:r>
            <a:endParaRPr lang="en-US" sz="5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3962400"/>
            <a:ext cx="83820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b="1" dirty="0" smtClean="0"/>
              <a:t>Techniques: </a:t>
            </a:r>
            <a:r>
              <a:rPr lang="en-US" sz="1600" dirty="0" smtClean="0"/>
              <a:t>(M is </a:t>
            </a:r>
            <a:r>
              <a:rPr lang="en-US" sz="1600" dirty="0"/>
              <a:t>parameter </a:t>
            </a:r>
            <a:r>
              <a:rPr lang="en-US" sz="1600" dirty="0" smtClean="0"/>
              <a:t>tuned to get the tradeoff between locality and scalability)</a:t>
            </a:r>
          </a:p>
          <a:p>
            <a:pPr lvl="1"/>
            <a:r>
              <a:rPr lang="en-US" sz="2000" b="1" dirty="0" smtClean="0"/>
              <a:t>LARS-U</a:t>
            </a:r>
            <a:r>
              <a:rPr lang="en-US" sz="2000" dirty="0" smtClean="0"/>
              <a:t>: LARS with User </a:t>
            </a:r>
            <a:r>
              <a:rPr lang="en-US" sz="2000" dirty="0"/>
              <a:t>P</a:t>
            </a:r>
            <a:r>
              <a:rPr lang="en-US" sz="2000" dirty="0" smtClean="0"/>
              <a:t>artitioning (only)</a:t>
            </a:r>
          </a:p>
          <a:p>
            <a:pPr lvl="1"/>
            <a:r>
              <a:rPr lang="en-US" sz="2000" b="1" dirty="0" smtClean="0"/>
              <a:t>LARS-T: </a:t>
            </a:r>
            <a:r>
              <a:rPr lang="en-US" sz="2000" dirty="0" smtClean="0"/>
              <a:t>LARS with Travel Penalty (only)</a:t>
            </a:r>
          </a:p>
          <a:p>
            <a:pPr lvl="1"/>
            <a:r>
              <a:rPr lang="en-US" sz="2000" b="1" dirty="0" smtClean="0"/>
              <a:t>LARS-M=1: </a:t>
            </a:r>
            <a:r>
              <a:rPr lang="en-US" sz="2000" dirty="0" smtClean="0"/>
              <a:t>LARS preferring locality over scalability (more splitting)</a:t>
            </a:r>
          </a:p>
          <a:p>
            <a:pPr lvl="1"/>
            <a:r>
              <a:rPr lang="en-US" sz="2000" b="1" dirty="0" smtClean="0"/>
              <a:t>LARS-M=0: </a:t>
            </a:r>
            <a:r>
              <a:rPr lang="en-US" sz="2000" dirty="0" smtClean="0"/>
              <a:t>LARS preferring scalability over locality (more merging)</a:t>
            </a:r>
          </a:p>
          <a:p>
            <a:pPr lvl="1"/>
            <a:r>
              <a:rPr lang="en-US" sz="2000" b="1" dirty="0" smtClean="0"/>
              <a:t>CF: </a:t>
            </a:r>
            <a:r>
              <a:rPr lang="en-US" sz="2000" dirty="0" smtClean="0"/>
              <a:t>regular recommendation (collaborative filtering)</a:t>
            </a:r>
          </a:p>
          <a:p>
            <a:pPr marL="457200" lvl="1" indent="0">
              <a:buNone/>
            </a:pPr>
            <a:r>
              <a:rPr lang="en-US" sz="2000" b="1" dirty="0" smtClean="0"/>
              <a:t>	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774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Evaluating </a:t>
            </a:r>
            <a:r>
              <a:rPr lang="en-US" dirty="0" smtClean="0"/>
              <a:t>Recommendation Quality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10878" y="762000"/>
            <a:ext cx="3718522" cy="584776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Foursquare Data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405735"/>
            <a:ext cx="7352493" cy="46166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A0019"/>
                </a:solidFill>
              </a:rPr>
              <a:t>More localized recommendations gives better quality</a:t>
            </a:r>
            <a:endParaRPr lang="en-US" sz="2400" dirty="0">
              <a:solidFill>
                <a:srgbClr val="7A0019"/>
              </a:solidFill>
            </a:endParaRPr>
          </a:p>
        </p:txBody>
      </p:sp>
      <p:pic>
        <p:nvPicPr>
          <p:cNvPr id="10" name="Content Placeholder 9" descr="quality_4_techniques_fs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7" r="-7177"/>
          <a:stretch>
            <a:fillRect/>
          </a:stretch>
        </p:blipFill>
        <p:spPr>
          <a:xfrm>
            <a:off x="1066800" y="1219200"/>
            <a:ext cx="6705600" cy="4104700"/>
          </a:xfrm>
        </p:spPr>
      </p:pic>
    </p:spTree>
    <p:extLst>
      <p:ext uri="{BB962C8B-B14F-4D97-AF65-F5344CB8AC3E}">
        <p14:creationId xmlns:p14="http://schemas.microsoft.com/office/powerpoint/2010/main" val="42271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Evaluating Scalability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838200"/>
            <a:ext cx="3810000" cy="584776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Synthetic Data Set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481935"/>
            <a:ext cx="7467600" cy="46166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A0019"/>
                </a:solidFill>
              </a:rPr>
              <a:t>Storage and Maintenance increases exponentially</a:t>
            </a:r>
            <a:endParaRPr lang="en-US" sz="2400" dirty="0">
              <a:solidFill>
                <a:srgbClr val="7A0019"/>
              </a:solidFill>
            </a:endParaRPr>
          </a:p>
        </p:txBody>
      </p:sp>
      <p:pic>
        <p:nvPicPr>
          <p:cNvPr id="9" name="Picture 8" descr="Maintenanc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617028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990600"/>
          </a:xfrm>
        </p:spPr>
        <p:txBody>
          <a:bodyPr/>
          <a:lstStyle/>
          <a:p>
            <a:r>
              <a:rPr lang="en-US" sz="2800" dirty="0" smtClean="0"/>
              <a:t>Analyze user behavior to recommend personalized and interesting things to do/read/see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60291"/>
            <a:ext cx="1024465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ts2.mm.bing.net/images/thumbnail.aspx?q=191353459177&amp;id=024bce09299aa2eb1f0d40d316d36c03&amp;url=http%3a%2f%2fcrisisoffaith2009.files.wordpress.com%2f2010%2f01%2fnetfli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46091"/>
            <a:ext cx="86675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 bwMode="auto">
          <a:xfrm>
            <a:off x="1295400" y="2993691"/>
            <a:ext cx="914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222291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</a:t>
            </a:r>
            <a:r>
              <a:rPr lang="en-US" sz="1100" b="1" dirty="0" smtClean="0"/>
              <a:t>ate movies</a:t>
            </a:r>
            <a:endParaRPr lang="en-US" sz="1100" b="1" dirty="0"/>
          </a:p>
        </p:txBody>
      </p:sp>
      <p:sp>
        <p:nvSpPr>
          <p:cNvPr id="12" name="Cloud 11"/>
          <p:cNvSpPr/>
          <p:nvPr/>
        </p:nvSpPr>
        <p:spPr bwMode="auto">
          <a:xfrm>
            <a:off x="2319420" y="2841291"/>
            <a:ext cx="1066800" cy="609600"/>
          </a:xfrm>
          <a:prstGeom prst="cloud">
            <a:avLst/>
          </a:prstGeom>
          <a:solidFill>
            <a:srgbClr val="7A00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Movie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Ratings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3463425" y="2993691"/>
            <a:ext cx="914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7400" y="3188867"/>
            <a:ext cx="1395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b</a:t>
            </a:r>
            <a:r>
              <a:rPr lang="en-US" sz="1100" b="1" dirty="0" smtClean="0"/>
              <a:t>uild recommendation</a:t>
            </a:r>
          </a:p>
          <a:p>
            <a:pPr algn="ctr"/>
            <a:r>
              <a:rPr lang="en-US" sz="1100" b="1" dirty="0" smtClean="0"/>
              <a:t>model</a:t>
            </a:r>
            <a:endParaRPr lang="en-US" sz="1100" b="1" dirty="0"/>
          </a:p>
        </p:txBody>
      </p:sp>
      <p:sp>
        <p:nvSpPr>
          <p:cNvPr id="16" name="Cloud 15"/>
          <p:cNvSpPr/>
          <p:nvPr/>
        </p:nvSpPr>
        <p:spPr bwMode="auto">
          <a:xfrm>
            <a:off x="4419600" y="2460291"/>
            <a:ext cx="1066800" cy="609600"/>
          </a:xfrm>
          <a:prstGeom prst="cloud">
            <a:avLst/>
          </a:prstGeom>
          <a:solidFill>
            <a:srgbClr val="7A00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Similar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Users</a:t>
            </a:r>
          </a:p>
        </p:txBody>
      </p:sp>
      <p:sp>
        <p:nvSpPr>
          <p:cNvPr id="17" name="Cloud 16"/>
          <p:cNvSpPr/>
          <p:nvPr/>
        </p:nvSpPr>
        <p:spPr bwMode="auto">
          <a:xfrm>
            <a:off x="4419600" y="3146091"/>
            <a:ext cx="1066800" cy="609600"/>
          </a:xfrm>
          <a:prstGeom prst="cloud">
            <a:avLst/>
          </a:prstGeom>
          <a:solidFill>
            <a:srgbClr val="7A001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Similar Items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5662860" y="2993691"/>
            <a:ext cx="914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4900" y="3229651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</a:t>
            </a:r>
            <a:r>
              <a:rPr lang="en-US" sz="1100" b="1" dirty="0" smtClean="0"/>
              <a:t>ecommendation</a:t>
            </a:r>
          </a:p>
          <a:p>
            <a:pPr algn="ctr"/>
            <a:r>
              <a:rPr lang="en-US" sz="1100" b="1" dirty="0" smtClean="0"/>
              <a:t>query</a:t>
            </a:r>
            <a:endParaRPr lang="en-US" sz="11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5000" y="2114529"/>
            <a:ext cx="2209800" cy="196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582600" y="400559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“Recommend user A five movies”</a:t>
            </a:r>
            <a:endParaRPr lang="en-US" sz="1100" i="1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93363" y="4419600"/>
            <a:ext cx="90506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200" b="0" dirty="0" smtClean="0"/>
              <a:t>Collaborative filtering process is the most commonly used one in Recommender Systems</a:t>
            </a:r>
            <a:endParaRPr lang="en-US" sz="3200" b="0" i="1" dirty="0" smtClean="0">
              <a:solidFill>
                <a:srgbClr val="80000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egoe UI Light" pitchFamily="34" charset="0"/>
              </a:rPr>
              <a:t>Recommender </a:t>
            </a:r>
            <a:r>
              <a:rPr lang="en-US" b="1" dirty="0" smtClean="0">
                <a:latin typeface="Arial"/>
                <a:cs typeface="Arial"/>
              </a:rPr>
              <a:t>Systems</a:t>
            </a:r>
            <a:r>
              <a:rPr lang="en-US" b="1" dirty="0" smtClean="0">
                <a:latin typeface="Segoe UI Light" pitchFamily="34" charset="0"/>
              </a:rPr>
              <a:t> – Basic Idea (2/2)</a:t>
            </a:r>
            <a:endParaRPr lang="en-US" b="1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/>
      <p:bldP spid="16" grpId="0" animBg="1"/>
      <p:bldP spid="17" grpId="0" animBg="1"/>
      <p:bldP spid="19" grpId="0" animBg="1"/>
      <p:bldP spid="20" grpId="0"/>
      <p:bldP spid="22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Evaluating Query 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800600"/>
            <a:ext cx="31851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Snapshot Queries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800600"/>
            <a:ext cx="31851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Continuous Queries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762000"/>
            <a:ext cx="3810000" cy="584776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Synthetic Data Set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410200"/>
            <a:ext cx="8139217" cy="46166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A0019"/>
                </a:solidFill>
              </a:rPr>
              <a:t>Query Performance in LARS is better than its counterparts</a:t>
            </a:r>
            <a:endParaRPr lang="en-US" sz="2400" dirty="0">
              <a:solidFill>
                <a:srgbClr val="7A0019"/>
              </a:solidFill>
            </a:endParaRPr>
          </a:p>
        </p:txBody>
      </p:sp>
      <p:pic>
        <p:nvPicPr>
          <p:cNvPr id="9" name="Content Placeholder 8" descr="SnapshotQueries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6" r="-7196"/>
          <a:stretch>
            <a:fillRect/>
          </a:stretch>
        </p:blipFill>
        <p:spPr>
          <a:xfrm>
            <a:off x="-304800" y="1447800"/>
            <a:ext cx="5118415" cy="3132138"/>
          </a:xfrm>
        </p:spPr>
      </p:pic>
      <p:pic>
        <p:nvPicPr>
          <p:cNvPr id="11" name="Picture 10" descr="ContinuousQuer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334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Location-based Ratings</a:t>
            </a:r>
          </a:p>
          <a:p>
            <a:r>
              <a:rPr lang="en-US" sz="4400" dirty="0" smtClean="0">
                <a:solidFill>
                  <a:srgbClr val="D9D9D9"/>
                </a:solidFill>
              </a:rPr>
              <a:t>LARS solution</a:t>
            </a:r>
          </a:p>
          <a:p>
            <a:pPr lvl="1"/>
            <a:r>
              <a:rPr lang="en-US" sz="3200" dirty="0" smtClean="0">
                <a:solidFill>
                  <a:srgbClr val="D9D9D9"/>
                </a:solidFill>
              </a:rPr>
              <a:t>Spatial User Ratings for Non-Spatial Items</a:t>
            </a:r>
          </a:p>
          <a:p>
            <a:pPr lvl="1"/>
            <a:r>
              <a:rPr lang="en-US" sz="3200" dirty="0" smtClean="0">
                <a:solidFill>
                  <a:srgbClr val="D9D9D9"/>
                </a:solidFill>
              </a:rPr>
              <a:t>Non-Spatial User Ratings for Spatial Items</a:t>
            </a:r>
          </a:p>
          <a:p>
            <a:pPr lvl="1"/>
            <a:r>
              <a:rPr lang="en-US" sz="3200" dirty="0" smtClean="0">
                <a:solidFill>
                  <a:srgbClr val="D9D9D9"/>
                </a:solidFill>
              </a:rPr>
              <a:t>Spatial User Ratings for Spatial Items</a:t>
            </a:r>
          </a:p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Experimental </a:t>
            </a:r>
            <a:r>
              <a:rPr lang="en-US" sz="4400" dirty="0" smtClean="0">
                <a:solidFill>
                  <a:srgbClr val="D9D9D9"/>
                </a:solidFill>
              </a:rPr>
              <a:t>Evaluation</a:t>
            </a:r>
          </a:p>
          <a:p>
            <a:r>
              <a:rPr lang="en-US" sz="4400" dirty="0" smtClean="0"/>
              <a:t>Conclusion</a:t>
            </a:r>
            <a:endParaRPr lang="en-US" sz="4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9910"/>
            <a:ext cx="9144000" cy="55969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 Light" pitchFamily="34" charset="0"/>
              </a:rPr>
              <a:t>Talk Outline</a:t>
            </a:r>
            <a:endParaRPr lang="en-US" b="1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800600"/>
          </a:xfrm>
        </p:spPr>
        <p:txBody>
          <a:bodyPr/>
          <a:lstStyle/>
          <a:p>
            <a:r>
              <a:rPr lang="en-US" sz="2800" dirty="0" smtClean="0"/>
              <a:t>LARS promotes Location as a first class citizen in traditional recommender systems.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LARS presents a neat taxonomy for location-based ratings in recommender system.</a:t>
            </a:r>
          </a:p>
          <a:p>
            <a:endParaRPr lang="en-US" sz="2800" dirty="0" smtClean="0"/>
          </a:p>
          <a:p>
            <a:r>
              <a:rPr lang="en-US" sz="2800" dirty="0" smtClean="0"/>
              <a:t>LARS employs a user partitioning and travel penalty techniques which </a:t>
            </a:r>
            <a:r>
              <a:rPr lang="en-US" sz="2800" dirty="0"/>
              <a:t>can be applied separately or in concert to support </a:t>
            </a:r>
            <a:r>
              <a:rPr lang="en-US" sz="2800" dirty="0" smtClean="0"/>
              <a:t>the various </a:t>
            </a:r>
            <a:r>
              <a:rPr lang="en-US" sz="2800" dirty="0"/>
              <a:t>types of location-based ratings.</a:t>
            </a:r>
          </a:p>
        </p:txBody>
      </p:sp>
    </p:spTree>
    <p:extLst>
      <p:ext uri="{BB962C8B-B14F-4D97-AF65-F5344CB8AC3E}">
        <p14:creationId xmlns:p14="http://schemas.microsoft.com/office/powerpoint/2010/main" val="29883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LARS in Action (SIGMOD 2012 Demo)</a:t>
            </a:r>
            <a:endParaRPr lang="en-US" dirty="0"/>
          </a:p>
        </p:txBody>
      </p:sp>
      <p:pic>
        <p:nvPicPr>
          <p:cNvPr id="4" name="Content Placeholder 3" descr="PhoneApp2.ep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22" b="-12122"/>
          <a:stretch>
            <a:fillRect/>
          </a:stretch>
        </p:blipFill>
        <p:spPr>
          <a:xfrm>
            <a:off x="2743200" y="685800"/>
            <a:ext cx="3720921" cy="2277461"/>
          </a:xfrm>
        </p:spPr>
      </p:pic>
      <p:pic>
        <p:nvPicPr>
          <p:cNvPr id="5" name="Picture 4" descr="ServerApp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43200"/>
            <a:ext cx="6878236" cy="2958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91200"/>
            <a:ext cx="9144000" cy="430887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Mohamed Sarwat, </a:t>
            </a:r>
            <a:r>
              <a:rPr lang="en-US" sz="1100" b="1" dirty="0" err="1" smtClean="0"/>
              <a:t>Jie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Bao</a:t>
            </a:r>
            <a:r>
              <a:rPr lang="en-US" sz="1100" b="1" dirty="0" smtClean="0"/>
              <a:t>, Ahmed </a:t>
            </a:r>
            <a:r>
              <a:rPr lang="en-US" sz="1100" b="1" dirty="0" err="1" smtClean="0"/>
              <a:t>Eldawy</a:t>
            </a:r>
            <a:r>
              <a:rPr lang="en-US" sz="1100" b="1" dirty="0" smtClean="0"/>
              <a:t>, Justin j. </a:t>
            </a:r>
            <a:r>
              <a:rPr lang="en-US" sz="1100" b="1" dirty="0" err="1" smtClean="0"/>
              <a:t>Levandoski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Amr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Magdy</a:t>
            </a:r>
            <a:r>
              <a:rPr lang="en-US" sz="1100" b="1" dirty="0" smtClean="0"/>
              <a:t>, Mohamed F. Mokbel. “</a:t>
            </a:r>
            <a:r>
              <a:rPr lang="en-US" sz="1100" b="1" dirty="0" err="1" smtClean="0"/>
              <a:t>Sindbad</a:t>
            </a:r>
            <a:r>
              <a:rPr lang="en-US" sz="1100" b="1" dirty="0" smtClean="0"/>
              <a:t>: A Location-Aware Social Networking System”. to appear in </a:t>
            </a:r>
            <a:r>
              <a:rPr lang="en-US" sz="1100" b="1" i="1" dirty="0" smtClean="0"/>
              <a:t>SIGMOD 2012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26076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763000" cy="197627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Questions</a:t>
            </a:r>
            <a:endParaRPr lang="en-US" sz="6600" b="1" dirty="0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 bwMode="auto">
          <a:xfrm>
            <a:off x="4114800" y="3048000"/>
            <a:ext cx="1143000" cy="1143000"/>
          </a:xfrm>
          <a:prstGeom prst="actionButtonHelp">
            <a:avLst/>
          </a:pr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1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5125"/>
            <a:ext cx="8763000" cy="197627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Thank You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081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http://t1.gstatic.com/images?q=tbn:ANd9GcRRCOeIMNP68yO0ZjR4rWBlUEfPoV-dVdB_uRjrG-6uoqgsOitWG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61" y="1997394"/>
            <a:ext cx="576082" cy="57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Location-Based Ratings Taxonomy</a:t>
            </a:r>
            <a:endParaRPr lang="en-US" dirty="0"/>
          </a:p>
        </p:txBody>
      </p:sp>
      <p:pic>
        <p:nvPicPr>
          <p:cNvPr id="4" name="Picture 7" descr="http://t1.gstatic.com/images?q=tbn:ANd9GcRRCOeIMNP68yO0ZjR4rWBlUEfPoV-dVdB_uRjrG-6uoqgsOitWG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82" y="3825429"/>
            <a:ext cx="576082" cy="57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://t1.gstatic.com/images?q=tbn:ANd9GcRt60XM6MvtBX-d38N-62KT_N1vLNWQk7kOEB_XsmU_q9wDAQM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1" y="3705541"/>
            <a:ext cx="1148975" cy="774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5270065" y="4145555"/>
            <a:ext cx="1268783" cy="308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603536" y="4353043"/>
            <a:ext cx="784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(x</a:t>
            </a:r>
            <a:r>
              <a:rPr lang="en-US" sz="1200" b="1" baseline="-25000" dirty="0" smtClean="0"/>
              <a:t>1</a:t>
            </a:r>
            <a:r>
              <a:rPr lang="en-US" sz="1200" b="1" dirty="0" smtClean="0"/>
              <a:t>, y</a:t>
            </a:r>
            <a:r>
              <a:rPr lang="en-US" sz="1200" b="1" baseline="-25000" dirty="0" smtClean="0"/>
              <a:t>1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96231" y="4447401"/>
            <a:ext cx="1148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(x</a:t>
            </a:r>
            <a:r>
              <a:rPr lang="en-US" sz="1200" b="1" baseline="-25000" dirty="0"/>
              <a:t>2</a:t>
            </a:r>
            <a:r>
              <a:rPr lang="en-US" sz="1200" b="1" dirty="0" smtClean="0"/>
              <a:t>, y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116" y="3105751"/>
            <a:ext cx="125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ttp://ts2.mm.bing.net/images/thumbnail.aspx?q=191353459177&amp;id=024bce09299aa2eb1f0d40d316d36c03&amp;url=http%3a%2f%2fcrisisoffaith2009.files.wordpress.com%2f2010%2f01%2fnetfli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86675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3.gstatic.com/images?q=tbn:ANd9GcQ7pBQiqunvhX2GntNE7CN9YhZ9t82IIF_FP-oWfieh1mOTCSTo4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0" y="1676400"/>
            <a:ext cx="88818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343400" y="960521"/>
            <a:ext cx="3962400" cy="569387"/>
            <a:chOff x="3503130" y="1444461"/>
            <a:chExt cx="3962400" cy="569387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503130" y="1488831"/>
              <a:ext cx="3962400" cy="52501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10319" y="1444461"/>
              <a:ext cx="3666427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Spatial Rating for Non-Spatial Items</a:t>
              </a:r>
              <a:endParaRPr lang="en-US" sz="1600" b="1" dirty="0"/>
            </a:p>
            <a:p>
              <a:pPr algn="ctr"/>
              <a:r>
                <a:rPr lang="en-US" sz="1300" dirty="0" smtClean="0"/>
                <a:t>(user, </a:t>
              </a:r>
              <a:r>
                <a:rPr lang="en-US" sz="1300" dirty="0" err="1" smtClean="0"/>
                <a:t>user_location</a:t>
              </a:r>
              <a:r>
                <a:rPr lang="en-US" sz="1300" dirty="0" smtClean="0"/>
                <a:t>, item, rating)</a:t>
              </a:r>
            </a:p>
          </p:txBody>
        </p:sp>
      </p:grpSp>
      <p:pic>
        <p:nvPicPr>
          <p:cNvPr id="1028" name="Picture 4" descr="http://t0.gstatic.com/images?q=tbn:ANd9GcR3TomuK9lcwuCMpaq3U_CVlYw-4RTohC6bvwXWTMaarMhg-yp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79" y="1638793"/>
            <a:ext cx="648276" cy="9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2466201"/>
            <a:ext cx="784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(x</a:t>
            </a:r>
            <a:r>
              <a:rPr lang="en-US" sz="1200" b="1" baseline="-25000" dirty="0" smtClean="0"/>
              <a:t>1</a:t>
            </a:r>
            <a:r>
              <a:rPr lang="en-US" sz="1200" b="1" dirty="0" smtClean="0"/>
              <a:t>, y</a:t>
            </a:r>
            <a:r>
              <a:rPr lang="en-US" sz="1200" b="1" baseline="-25000" dirty="0" smtClean="0"/>
              <a:t>1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43400" y="1640413"/>
            <a:ext cx="3962400" cy="569387"/>
            <a:chOff x="3562332" y="2664577"/>
            <a:chExt cx="3962400" cy="56938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562332" y="2712540"/>
              <a:ext cx="3962400" cy="52142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24973" y="2664577"/>
              <a:ext cx="366642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Example</a:t>
              </a:r>
              <a:endParaRPr lang="en-US" sz="1500" dirty="0" smtClean="0"/>
            </a:p>
            <a:p>
              <a:pPr algn="ctr"/>
              <a:r>
                <a:rPr lang="en-US" sz="1500" i="1" dirty="0" smtClean="0"/>
                <a:t>(“Al”, (x</a:t>
              </a:r>
              <a:r>
                <a:rPr lang="en-US" sz="1500" i="1" baseline="-25000" dirty="0" smtClean="0"/>
                <a:t>1</a:t>
              </a:r>
              <a:r>
                <a:rPr lang="en-US" sz="1500" i="1" dirty="0" smtClean="0"/>
                <a:t>,y</a:t>
              </a:r>
              <a:r>
                <a:rPr lang="en-US" sz="1500" i="1" baseline="-25000" dirty="0" smtClean="0"/>
                <a:t>1</a:t>
              </a:r>
              <a:r>
                <a:rPr lang="en-US" sz="1500" i="1" dirty="0" smtClean="0"/>
                <a:t>), “king’s speech”, 5)</a:t>
              </a:r>
              <a:endParaRPr lang="en-US" sz="1500" i="1" dirty="0"/>
            </a:p>
          </p:txBody>
        </p:sp>
      </p:grpSp>
      <p:pic>
        <p:nvPicPr>
          <p:cNvPr id="1032" name="Picture 8" descr="http://ts1.mm.bing.net/images/thumbnail.aspx?q=820099418676&amp;id=fdc6f72d042887743477871dcdad6859&amp;url=http%3a%2f%2farthur.sewanee.edu%2fsandecb0%2fProjects%2fipho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39" y="3825430"/>
            <a:ext cx="394643" cy="74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117107" y="3019937"/>
            <a:ext cx="1407321" cy="664998"/>
            <a:chOff x="172291" y="3394099"/>
            <a:chExt cx="1407321" cy="664998"/>
          </a:xfrm>
        </p:grpSpPr>
        <p:sp>
          <p:nvSpPr>
            <p:cNvPr id="16" name="Oval Callout 15"/>
            <p:cNvSpPr/>
            <p:nvPr/>
          </p:nvSpPr>
          <p:spPr bwMode="auto">
            <a:xfrm>
              <a:off x="201010" y="3394099"/>
              <a:ext cx="1349884" cy="664998"/>
            </a:xfrm>
            <a:prstGeom prst="wedgeEllipseCallout">
              <a:avLst>
                <a:gd name="adj1" fmla="val -9187"/>
                <a:gd name="adj2" fmla="val 10564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2291" y="3495765"/>
              <a:ext cx="1407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charset="0"/>
                  <a:ea typeface="ＭＳ Ｐゴシック" pitchFamily="-112" charset="-128"/>
                </a:rPr>
                <a:t>Mobile search </a:t>
              </a:r>
              <a:r>
                <a:rPr lang="en-US" sz="1200" b="1" dirty="0">
                  <a:latin typeface="Arial" charset="0"/>
                  <a:ea typeface="ＭＳ Ｐゴシック" pitchFamily="-112" charset="-128"/>
                </a:rPr>
                <a:t>for “restaurant</a:t>
              </a:r>
              <a:r>
                <a:rPr lang="en-US" sz="1200" b="1" dirty="0" smtClean="0">
                  <a:latin typeface="Arial" charset="0"/>
                  <a:ea typeface="ＭＳ Ｐゴシック" pitchFamily="-112" charset="-128"/>
                </a:rPr>
                <a:t>”</a:t>
              </a:r>
              <a:endParaRPr lang="en-US" sz="1200" b="1" dirty="0"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132246" y="3883057"/>
            <a:ext cx="1432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30 minutes later</a:t>
            </a:r>
            <a:endParaRPr lang="en-US" sz="12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1971194" y="750545"/>
            <a:ext cx="1408852" cy="664998"/>
            <a:chOff x="1971194" y="750545"/>
            <a:chExt cx="1408852" cy="664998"/>
          </a:xfrm>
        </p:grpSpPr>
        <p:sp>
          <p:nvSpPr>
            <p:cNvPr id="35" name="Oval Callout 34"/>
            <p:cNvSpPr/>
            <p:nvPr/>
          </p:nvSpPr>
          <p:spPr bwMode="auto">
            <a:xfrm>
              <a:off x="1971194" y="750545"/>
              <a:ext cx="1349884" cy="664998"/>
            </a:xfrm>
            <a:prstGeom prst="wedgeEllipseCallout">
              <a:avLst>
                <a:gd name="adj1" fmla="val -63248"/>
                <a:gd name="adj2" fmla="val 13605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01443" y="852211"/>
              <a:ext cx="1378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charset="0"/>
                  <a:ea typeface="ＭＳ Ｐゴシック" pitchFamily="-112" charset="-128"/>
                </a:rPr>
                <a:t>“Kings Speech: 5 stars!”</a:t>
              </a:r>
              <a:endParaRPr lang="en-US" sz="1200" b="1" dirty="0">
                <a:latin typeface="Arial" charset="0"/>
                <a:ea typeface="ＭＳ Ｐゴシック" pitchFamily="-112" charset="-128"/>
              </a:endParaRPr>
            </a:p>
          </p:txBody>
        </p:sp>
      </p:grp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32" y="3583268"/>
            <a:ext cx="636440" cy="113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6360432" y="2865798"/>
            <a:ext cx="1407321" cy="665547"/>
            <a:chOff x="-180831" y="3376625"/>
            <a:chExt cx="1407321" cy="665545"/>
          </a:xfrm>
        </p:grpSpPr>
        <p:sp>
          <p:nvSpPr>
            <p:cNvPr id="41" name="Oval Callout 40"/>
            <p:cNvSpPr/>
            <p:nvPr/>
          </p:nvSpPr>
          <p:spPr bwMode="auto">
            <a:xfrm>
              <a:off x="-152112" y="3376625"/>
              <a:ext cx="1349884" cy="664998"/>
            </a:xfrm>
            <a:prstGeom prst="wedgeEllipseCallout">
              <a:avLst>
                <a:gd name="adj1" fmla="val 70928"/>
                <a:gd name="adj2" fmla="val 8052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180831" y="3395839"/>
              <a:ext cx="1407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charset="0"/>
                  <a:ea typeface="ＭＳ Ｐゴシック" pitchFamily="-112" charset="-128"/>
                </a:rPr>
                <a:t>“Great Restaurant:</a:t>
              </a:r>
            </a:p>
            <a:p>
              <a:pPr algn="ctr"/>
              <a:r>
                <a:rPr lang="en-US" sz="1200" b="1" dirty="0" smtClean="0">
                  <a:latin typeface="Arial" charset="0"/>
                  <a:ea typeface="ＭＳ Ｐゴシック" pitchFamily="-112" charset="-128"/>
                </a:rPr>
                <a:t>4 stars”</a:t>
              </a:r>
              <a:endParaRPr lang="en-US" sz="1200" b="1" dirty="0"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934801" y="3374628"/>
            <a:ext cx="107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“Check In”</a:t>
            </a:r>
            <a:endParaRPr lang="en-US" sz="12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76200" y="3094121"/>
            <a:ext cx="3962400" cy="569387"/>
            <a:chOff x="3503130" y="1444461"/>
            <a:chExt cx="3962400" cy="569387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503130" y="1488831"/>
              <a:ext cx="3962400" cy="52501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3130" y="1444461"/>
              <a:ext cx="3962399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Spatial Rating for Spatial Items</a:t>
              </a:r>
              <a:endParaRPr lang="en-US" sz="1600" b="1" dirty="0"/>
            </a:p>
            <a:p>
              <a:pPr algn="ctr"/>
              <a:r>
                <a:rPr lang="en-US" sz="1300" dirty="0" smtClean="0"/>
                <a:t>(user, </a:t>
              </a:r>
              <a:r>
                <a:rPr lang="en-US" sz="1300" dirty="0" err="1" smtClean="0"/>
                <a:t>user_location</a:t>
              </a:r>
              <a:r>
                <a:rPr lang="en-US" sz="1300" dirty="0" smtClean="0"/>
                <a:t>, item, </a:t>
              </a:r>
              <a:r>
                <a:rPr lang="en-US" sz="1300" dirty="0" err="1" smtClean="0"/>
                <a:t>item_location</a:t>
              </a:r>
              <a:r>
                <a:rPr lang="en-US" sz="1300" dirty="0" smtClean="0"/>
                <a:t>, rating)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200" y="3774013"/>
            <a:ext cx="3962400" cy="569387"/>
            <a:chOff x="3562332" y="2664577"/>
            <a:chExt cx="3962400" cy="569387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562332" y="2712540"/>
              <a:ext cx="3962400" cy="52142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24973" y="2664577"/>
              <a:ext cx="366642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Example</a:t>
              </a:r>
              <a:endParaRPr lang="en-US" sz="1500" dirty="0" smtClean="0"/>
            </a:p>
            <a:p>
              <a:pPr algn="ctr"/>
              <a:r>
                <a:rPr lang="en-US" sz="1500" i="1" dirty="0" smtClean="0"/>
                <a:t>(“Al”, (x</a:t>
              </a:r>
              <a:r>
                <a:rPr lang="en-US" sz="1500" i="1" baseline="-25000" dirty="0" smtClean="0"/>
                <a:t>1</a:t>
              </a:r>
              <a:r>
                <a:rPr lang="en-US" sz="1500" i="1" dirty="0" smtClean="0"/>
                <a:t>,y</a:t>
              </a:r>
              <a:r>
                <a:rPr lang="en-US" sz="1500" i="1" baseline="-25000" dirty="0" smtClean="0"/>
                <a:t>1</a:t>
              </a:r>
              <a:r>
                <a:rPr lang="en-US" sz="1500" i="1" dirty="0" smtClean="0"/>
                <a:t>), “restaurant”, </a:t>
              </a:r>
              <a:r>
                <a:rPr lang="en-US" sz="1500" i="1" dirty="0"/>
                <a:t>(</a:t>
              </a:r>
              <a:r>
                <a:rPr lang="en-US" sz="1500" i="1" dirty="0" smtClean="0"/>
                <a:t>x</a:t>
              </a:r>
              <a:r>
                <a:rPr lang="en-US" sz="1500" i="1" baseline="-25000" dirty="0"/>
                <a:t>2</a:t>
              </a:r>
              <a:r>
                <a:rPr lang="en-US" sz="1500" i="1" dirty="0" smtClean="0"/>
                <a:t>,y</a:t>
              </a:r>
              <a:r>
                <a:rPr lang="en-US" sz="1500" i="1" baseline="-25000" dirty="0" smtClean="0"/>
                <a:t>2</a:t>
              </a:r>
              <a:r>
                <a:rPr lang="en-US" sz="1500" i="1" dirty="0" smtClean="0"/>
                <a:t>), 4)</a:t>
              </a:r>
              <a:endParaRPr lang="en-US" sz="1500" i="1" dirty="0"/>
            </a:p>
          </p:txBody>
        </p:sp>
      </p:grpSp>
      <p:cxnSp>
        <p:nvCxnSpPr>
          <p:cNvPr id="38" name="Straight Connector 37"/>
          <p:cNvCxnSpPr/>
          <p:nvPr/>
        </p:nvCxnSpPr>
        <p:spPr bwMode="auto">
          <a:xfrm>
            <a:off x="1752600" y="2743200"/>
            <a:ext cx="5943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1752600" y="4876800"/>
            <a:ext cx="5943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07" y="5058512"/>
            <a:ext cx="1565656" cy="149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://ts2.mm.bing.net/images/thumbnail.aspx?q=836926965017&amp;id=8a2353a03f6cbd52dc6948678b732a39&amp;url=http%3a%2f%2fwww.stregishotel.com%2fblog%2fwp-content%2fuploads%2fyelp_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8" y="5070056"/>
            <a:ext cx="730860" cy="5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2565622" y="5078337"/>
            <a:ext cx="1382122" cy="664998"/>
            <a:chOff x="1971194" y="750545"/>
            <a:chExt cx="1382122" cy="664998"/>
          </a:xfrm>
        </p:grpSpPr>
        <p:sp>
          <p:nvSpPr>
            <p:cNvPr id="57" name="Oval Callout 56"/>
            <p:cNvSpPr/>
            <p:nvPr/>
          </p:nvSpPr>
          <p:spPr bwMode="auto">
            <a:xfrm>
              <a:off x="1971194" y="750545"/>
              <a:ext cx="1349884" cy="664998"/>
            </a:xfrm>
            <a:prstGeom prst="wedgeEllipseCallout">
              <a:avLst>
                <a:gd name="adj1" fmla="val -95163"/>
                <a:gd name="adj2" fmla="val 13076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74713" y="759878"/>
              <a:ext cx="1378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charset="0"/>
                  <a:ea typeface="ＭＳ Ｐゴシック" pitchFamily="-112" charset="-128"/>
                </a:rPr>
                <a:t>Restaurant Alma is great! 5 stars</a:t>
              </a:r>
              <a:endParaRPr lang="en-US" sz="1200" b="1" dirty="0">
                <a:latin typeface="Arial" charset="0"/>
                <a:ea typeface="ＭＳ Ｐゴシック" pitchFamily="-112" charset="-128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84879" y="4993213"/>
            <a:ext cx="3962400" cy="569387"/>
            <a:chOff x="3503130" y="1444461"/>
            <a:chExt cx="3962400" cy="569387"/>
          </a:xfrm>
        </p:grpSpPr>
        <p:sp>
          <p:nvSpPr>
            <p:cNvPr id="61" name="Rectangle 60"/>
            <p:cNvSpPr/>
            <p:nvPr/>
          </p:nvSpPr>
          <p:spPr bwMode="auto">
            <a:xfrm>
              <a:off x="3503130" y="1488831"/>
              <a:ext cx="3962400" cy="52501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03130" y="1444461"/>
              <a:ext cx="3962399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Non-Spatial Rating for Spatial Items</a:t>
              </a:r>
              <a:endParaRPr lang="en-US" sz="1600" b="1" dirty="0"/>
            </a:p>
            <a:p>
              <a:pPr algn="ctr"/>
              <a:r>
                <a:rPr lang="en-US" sz="1300" dirty="0" smtClean="0"/>
                <a:t>(user, item, </a:t>
              </a:r>
              <a:r>
                <a:rPr lang="en-US" sz="1300" dirty="0" err="1" smtClean="0"/>
                <a:t>item_location</a:t>
              </a:r>
              <a:r>
                <a:rPr lang="en-US" sz="1300" dirty="0" smtClean="0"/>
                <a:t>, rating)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484879" y="5602813"/>
            <a:ext cx="3962400" cy="569387"/>
            <a:chOff x="3562332" y="2664577"/>
            <a:chExt cx="3962400" cy="569387"/>
          </a:xfrm>
        </p:grpSpPr>
        <p:sp>
          <p:nvSpPr>
            <p:cNvPr id="64" name="Rectangle 63"/>
            <p:cNvSpPr/>
            <p:nvPr/>
          </p:nvSpPr>
          <p:spPr bwMode="auto">
            <a:xfrm>
              <a:off x="3562332" y="2712540"/>
              <a:ext cx="3962400" cy="52142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24973" y="2664577"/>
              <a:ext cx="366642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Example</a:t>
              </a:r>
              <a:endParaRPr lang="en-US" sz="1500" dirty="0" smtClean="0"/>
            </a:p>
            <a:p>
              <a:pPr algn="ctr"/>
              <a:r>
                <a:rPr lang="en-US" sz="1500" i="1" dirty="0" smtClean="0"/>
                <a:t>(“Al”, “restaurant alma”, </a:t>
              </a:r>
              <a:r>
                <a:rPr lang="en-US" sz="1500" i="1" dirty="0"/>
                <a:t>(</a:t>
              </a:r>
              <a:r>
                <a:rPr lang="en-US" sz="1500" i="1" dirty="0" smtClean="0"/>
                <a:t>x</a:t>
              </a:r>
              <a:r>
                <a:rPr lang="en-US" sz="1500" i="1" baseline="-25000" dirty="0"/>
                <a:t>2</a:t>
              </a:r>
              <a:r>
                <a:rPr lang="en-US" sz="1500" i="1" dirty="0" smtClean="0"/>
                <a:t>,y</a:t>
              </a:r>
              <a:r>
                <a:rPr lang="en-US" sz="1500" i="1" baseline="-25000" dirty="0" smtClean="0"/>
                <a:t>2</a:t>
              </a:r>
              <a:r>
                <a:rPr lang="en-US" sz="1500" i="1" dirty="0" smtClean="0"/>
                <a:t>), 5)</a:t>
              </a:r>
              <a:endParaRPr lang="en-US" sz="1500" i="1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785043" y="5726734"/>
            <a:ext cx="1008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FF0000"/>
                </a:solidFill>
              </a:rPr>
              <a:t>User location not available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3" grpId="0"/>
      <p:bldP spid="34" grpId="0"/>
      <p:bldP spid="43" grpId="0"/>
      <p:bldP spid="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 bwMode="auto">
          <a:xfrm>
            <a:off x="3276600" y="2971800"/>
            <a:ext cx="4572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5" name="Picture 7" descr="http://t1.gstatic.com/images?q=tbn:ANd9GcRRCOeIMNP68yO0ZjR4rWBlUEfPoV-dVdB_uRjrG-6uoqgsOitWG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609599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7780" y="4161260"/>
            <a:ext cx="784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(x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, y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057400"/>
            <a:ext cx="760378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981200"/>
            <a:ext cx="916066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5702300"/>
            <a:ext cx="1189871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657600"/>
            <a:ext cx="990600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5473700"/>
            <a:ext cx="1460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2900" y="3352800"/>
            <a:ext cx="1612900" cy="99060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6" idx="2"/>
            <a:endCxn id="9" idx="0"/>
          </p:cNvCxnSpPr>
          <p:nvPr/>
        </p:nvCxnSpPr>
        <p:spPr bwMode="auto">
          <a:xfrm flipH="1">
            <a:off x="2880936" y="4469037"/>
            <a:ext cx="869051" cy="12332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6" idx="3"/>
            <a:endCxn id="11" idx="1"/>
          </p:cNvCxnSpPr>
          <p:nvPr/>
        </p:nvCxnSpPr>
        <p:spPr bwMode="auto">
          <a:xfrm>
            <a:off x="4142193" y="4315149"/>
            <a:ext cx="1877607" cy="15078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1"/>
            <a:endCxn id="10" idx="3"/>
          </p:cNvCxnSpPr>
          <p:nvPr/>
        </p:nvCxnSpPr>
        <p:spPr bwMode="auto">
          <a:xfrm flipH="1">
            <a:off x="1752600" y="3962400"/>
            <a:ext cx="1676400" cy="190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5" idx="3"/>
            <a:endCxn id="12" idx="1"/>
          </p:cNvCxnSpPr>
          <p:nvPr/>
        </p:nvCxnSpPr>
        <p:spPr bwMode="auto">
          <a:xfrm flipV="1">
            <a:off x="4038599" y="3848100"/>
            <a:ext cx="2654301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endCxn id="8" idx="1"/>
          </p:cNvCxnSpPr>
          <p:nvPr/>
        </p:nvCxnSpPr>
        <p:spPr bwMode="auto">
          <a:xfrm flipV="1">
            <a:off x="4038600" y="2286000"/>
            <a:ext cx="167640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endCxn id="7" idx="2"/>
          </p:cNvCxnSpPr>
          <p:nvPr/>
        </p:nvCxnSpPr>
        <p:spPr bwMode="auto">
          <a:xfrm flipH="1" flipV="1">
            <a:off x="3732989" y="2590800"/>
            <a:ext cx="811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200400" y="299960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0.5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438400" y="3733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876800" y="3581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2.5</a:t>
            </a:r>
            <a:endParaRPr lang="en-US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343400" y="4953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2.25</a:t>
            </a:r>
            <a:endParaRPr lang="en-US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276600" y="490460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0.85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495800" y="2743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1219200"/>
          </a:xfrm>
        </p:spPr>
        <p:txBody>
          <a:bodyPr/>
          <a:lstStyle/>
          <a:p>
            <a:r>
              <a:rPr lang="en-US" sz="2400" dirty="0" smtClean="0"/>
              <a:t>Penalize the item based on its distance from the user.</a:t>
            </a:r>
          </a:p>
          <a:p>
            <a:r>
              <a:rPr lang="en-US" sz="2400" dirty="0" smtClean="0"/>
              <a:t>We normalize the item distance from the user to the ratings scale (i.e., 1 to 5) to get the </a:t>
            </a:r>
            <a:r>
              <a:rPr lang="en-US" sz="2400" i="1" dirty="0" smtClean="0"/>
              <a:t>Travel Penalty</a:t>
            </a:r>
            <a:r>
              <a:rPr lang="en-US" sz="2400" dirty="0" smtClean="0"/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5400" y="2209800"/>
            <a:ext cx="99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Travel Penalty</a:t>
            </a:r>
            <a:endParaRPr lang="en-US" sz="1600" b="1" dirty="0"/>
          </a:p>
        </p:txBody>
      </p:sp>
      <p:cxnSp>
        <p:nvCxnSpPr>
          <p:cNvPr id="56" name="Curved Connector 55"/>
          <p:cNvCxnSpPr>
            <a:stCxn id="48" idx="3"/>
            <a:endCxn id="42" idx="1"/>
          </p:cNvCxnSpPr>
          <p:nvPr/>
        </p:nvCxnSpPr>
        <p:spPr bwMode="auto">
          <a:xfrm>
            <a:off x="2286000" y="2502188"/>
            <a:ext cx="914400" cy="651302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/>
          <a:lstStyle/>
          <a:p>
            <a:r>
              <a:rPr lang="en-US" dirty="0" smtClean="0"/>
              <a:t>Non-Spatial User Ratings For Spatial Items (1/3)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05000" y="3124200"/>
            <a:ext cx="5410200" cy="1015663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9900"/>
                </a:solidFill>
              </a:rPr>
              <a:t>Travel Penalty</a:t>
            </a:r>
            <a:endParaRPr lang="en-US" sz="6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  <p:bldP spid="42" grpId="0"/>
      <p:bldP spid="43" grpId="0"/>
      <p:bldP spid="44" grpId="0"/>
      <p:bldP spid="44" grpId="1"/>
      <p:bldP spid="45" grpId="0"/>
      <p:bldP spid="46" grpId="0"/>
      <p:bldP spid="47" grpId="0"/>
      <p:bldP spid="39" grpId="0" build="p"/>
      <p:bldP spid="48" grpId="0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Non-Spatial User Ratings For Spatial Items </a:t>
            </a:r>
            <a:r>
              <a:rPr lang="en-US" dirty="0" smtClean="0"/>
              <a:t>(3/3)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05400"/>
          </a:xfrm>
        </p:spPr>
        <p:txBody>
          <a:bodyPr/>
          <a:lstStyle/>
          <a:p>
            <a:r>
              <a:rPr lang="en-US" sz="2400" u="sng" dirty="0" smtClean="0"/>
              <a:t>Step 1</a:t>
            </a:r>
            <a:r>
              <a:rPr lang="en-US" sz="2400" dirty="0" smtClean="0"/>
              <a:t>: </a:t>
            </a:r>
            <a:r>
              <a:rPr lang="en-US" sz="1600" dirty="0" smtClean="0"/>
              <a:t>Get the 3 items with less penalty</a:t>
            </a:r>
            <a:endParaRPr lang="en-US" sz="1600" dirty="0"/>
          </a:p>
          <a:p>
            <a:pPr>
              <a:buFont typeface="Arial"/>
              <a:buChar char="•"/>
            </a:pPr>
            <a:r>
              <a:rPr lang="en-US" sz="2400" u="sng" dirty="0" smtClean="0"/>
              <a:t>Step 2</a:t>
            </a:r>
            <a:r>
              <a:rPr lang="en-US" sz="24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Get predicted rating for 3 items (assume ratings for chili’s, </a:t>
            </a:r>
            <a:r>
              <a:rPr lang="en-US" sz="1600" dirty="0" err="1" smtClean="0"/>
              <a:t>pizzhut</a:t>
            </a:r>
            <a:r>
              <a:rPr lang="en-US" sz="1600" dirty="0" smtClean="0"/>
              <a:t>, chipotle are 3, 5, 4). 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calculate the recommendation </a:t>
            </a:r>
            <a:r>
              <a:rPr lang="en-US" sz="1600" dirty="0"/>
              <a:t>s</a:t>
            </a:r>
            <a:r>
              <a:rPr lang="en-US" sz="1600" dirty="0" smtClean="0"/>
              <a:t>core  (</a:t>
            </a:r>
            <a:r>
              <a:rPr lang="en-US" sz="1600" i="1" dirty="0" err="1" smtClean="0"/>
              <a:t>RecScore</a:t>
            </a:r>
            <a:r>
              <a:rPr lang="en-US" sz="1600" i="1" dirty="0" smtClean="0"/>
              <a:t> = Predicted Rating – Penalty)</a:t>
            </a:r>
          </a:p>
          <a:p>
            <a:pPr lvl="1">
              <a:buFont typeface="Arial"/>
              <a:buChar char="•"/>
            </a:pPr>
            <a:endParaRPr lang="en-US" sz="1200" i="1" dirty="0" smtClean="0"/>
          </a:p>
          <a:p>
            <a:pPr marL="457200" lvl="1" indent="0">
              <a:buNone/>
            </a:pPr>
            <a:endParaRPr lang="en-US" sz="1200" i="1" dirty="0" smtClean="0"/>
          </a:p>
          <a:p>
            <a:pPr>
              <a:buFont typeface="Arial"/>
              <a:buChar char="•"/>
            </a:pPr>
            <a:r>
              <a:rPr lang="en-US" sz="2400" u="sng" dirty="0" smtClean="0"/>
              <a:t>Step 3</a:t>
            </a:r>
            <a:r>
              <a:rPr lang="en-US" sz="24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Rank the 3 items based on </a:t>
            </a:r>
            <a:r>
              <a:rPr lang="en-US" sz="1600" i="1" dirty="0" err="1" smtClean="0"/>
              <a:t>RecScore</a:t>
            </a:r>
            <a:r>
              <a:rPr lang="en-US" sz="1600" i="1" dirty="0" smtClean="0"/>
              <a:t>  1.	       2.	       3. 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Set </a:t>
            </a:r>
            <a:r>
              <a:rPr lang="en-US" sz="1600" dirty="0" err="1" smtClean="0"/>
              <a:t>LowestMaxScore</a:t>
            </a:r>
            <a:r>
              <a:rPr lang="en-US" sz="1600" dirty="0" smtClean="0"/>
              <a:t> to </a:t>
            </a:r>
            <a:r>
              <a:rPr lang="en-US" sz="1600" dirty="0" err="1" smtClean="0"/>
              <a:t>RecScore</a:t>
            </a:r>
            <a:r>
              <a:rPr lang="en-US" sz="1600" dirty="0" smtClean="0"/>
              <a:t> of the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item in the list</a:t>
            </a:r>
            <a:r>
              <a:rPr lang="en-US" sz="1600" i="1" dirty="0"/>
              <a:t> </a:t>
            </a:r>
            <a:r>
              <a:rPr lang="en-US" sz="1600" i="1" dirty="0" smtClean="0"/>
              <a:t>(</a:t>
            </a:r>
            <a:r>
              <a:rPr lang="en-US" sz="1600" dirty="0" err="1"/>
              <a:t>LowestMaxScore</a:t>
            </a:r>
            <a:r>
              <a:rPr lang="en-US" sz="1600" dirty="0"/>
              <a:t> </a:t>
            </a:r>
            <a:r>
              <a:rPr lang="en-US" sz="1600" dirty="0" smtClean="0"/>
              <a:t>= 3.15</a:t>
            </a:r>
            <a:r>
              <a:rPr lang="en-US" sz="1600" i="1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400" u="sng" dirty="0"/>
              <a:t>Step </a:t>
            </a:r>
            <a:r>
              <a:rPr lang="en-US" sz="2400" u="sng" dirty="0" smtClean="0"/>
              <a:t>4</a:t>
            </a:r>
            <a:r>
              <a:rPr lang="en-US" sz="24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Get next item with lowest penalty score</a:t>
            </a:r>
            <a:r>
              <a:rPr lang="en-US" sz="2000" dirty="0" smtClean="0"/>
              <a:t>  </a:t>
            </a:r>
            <a:endParaRPr lang="en-US" sz="2000" i="1" dirty="0"/>
          </a:p>
          <a:p>
            <a:pPr lvl="1">
              <a:buFont typeface="Arial"/>
              <a:buChar char="•"/>
            </a:pPr>
            <a:r>
              <a:rPr lang="en-US" sz="1600" dirty="0" smtClean="0"/>
              <a:t>Assign the Maximum possible Rating  (i.e., 5) to   </a:t>
            </a:r>
            <a:endParaRPr lang="en-US" sz="1600" i="1" dirty="0" smtClean="0"/>
          </a:p>
          <a:p>
            <a:pPr lvl="1">
              <a:buFont typeface="Arial"/>
              <a:buChar char="•"/>
            </a:pPr>
            <a:r>
              <a:rPr lang="en-US" sz="1600" dirty="0" smtClean="0"/>
              <a:t>Set its Maximum possible score to be (</a:t>
            </a:r>
            <a:r>
              <a:rPr lang="en-US" sz="1600" dirty="0" err="1" smtClean="0"/>
              <a:t>MaxPossibleScore</a:t>
            </a:r>
            <a:r>
              <a:rPr lang="en-US" sz="1600" dirty="0" smtClean="0"/>
              <a:t> = 5 – 2 = 3)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As </a:t>
            </a:r>
            <a:r>
              <a:rPr lang="en-US" sz="1600" dirty="0" err="1" smtClean="0"/>
              <a:t>MaxPossibleScore</a:t>
            </a:r>
            <a:r>
              <a:rPr lang="en-US" sz="1600" dirty="0" smtClean="0"/>
              <a:t> (3) &lt; the </a:t>
            </a:r>
            <a:r>
              <a:rPr lang="en-US" sz="1600" dirty="0" err="1" smtClean="0"/>
              <a:t>LowestMaxScore</a:t>
            </a:r>
            <a:r>
              <a:rPr lang="en-US" sz="1600" dirty="0" smtClean="0"/>
              <a:t> (3.15), the algorithm will terminate.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10" y="2477687"/>
            <a:ext cx="716340" cy="375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18" y="1111862"/>
            <a:ext cx="755682" cy="367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517" y="1111861"/>
            <a:ext cx="435831" cy="32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648200"/>
            <a:ext cx="721845" cy="359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2782488"/>
            <a:ext cx="2097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RecScore</a:t>
            </a:r>
            <a:r>
              <a:rPr lang="en-US" sz="1400" dirty="0" smtClean="0"/>
              <a:t> = 3 -0.5 = 2.5 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2782488"/>
            <a:ext cx="1872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RecScore</a:t>
            </a:r>
            <a:r>
              <a:rPr lang="en-US" sz="1400" dirty="0" smtClean="0"/>
              <a:t> = 5 -1 = 4 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477687"/>
            <a:ext cx="435831" cy="3258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72746" y="2816423"/>
            <a:ext cx="224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RecScore</a:t>
            </a:r>
            <a:r>
              <a:rPr lang="en-US" sz="1400" dirty="0" smtClean="0"/>
              <a:t> = 4 -0.85 =3.15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490" y="2511623"/>
            <a:ext cx="755682" cy="367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313" y="1111861"/>
            <a:ext cx="621292" cy="325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352800"/>
            <a:ext cx="435831" cy="3258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352800"/>
            <a:ext cx="599268" cy="2917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429000"/>
            <a:ext cx="416706" cy="2185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755" y="4953000"/>
            <a:ext cx="721845" cy="3591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514600" y="6666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632523"/>
                </a:solidFill>
              </a:rPr>
              <a:t>Recommend me 3 restaurants </a:t>
            </a:r>
            <a:endParaRPr lang="en-US" sz="2000" b="1" u="sng" dirty="0">
              <a:solidFill>
                <a:srgbClr val="63252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8400" y="5638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632523"/>
                </a:solidFill>
              </a:rPr>
              <a:t>Result:</a:t>
            </a:r>
            <a:r>
              <a:rPr lang="en-US" sz="2800" b="1" dirty="0" smtClean="0">
                <a:solidFill>
                  <a:srgbClr val="632523"/>
                </a:solidFill>
              </a:rPr>
              <a:t> </a:t>
            </a:r>
            <a:endParaRPr lang="en-US" sz="2800" b="1" dirty="0">
              <a:solidFill>
                <a:srgbClr val="632523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454" y="5767031"/>
            <a:ext cx="443345" cy="397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5767032"/>
            <a:ext cx="652200" cy="381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5791200"/>
            <a:ext cx="457199" cy="2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Quality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6" t="2" r="2289" b="3095"/>
          <a:stretch/>
        </p:blipFill>
        <p:spPr>
          <a:xfrm>
            <a:off x="762000" y="1951410"/>
            <a:ext cx="7620000" cy="3007151"/>
          </a:xfrm>
        </p:spPr>
      </p:pic>
      <p:sp>
        <p:nvSpPr>
          <p:cNvPr id="6" name="TextBox 5"/>
          <p:cNvSpPr txBox="1"/>
          <p:nvPr/>
        </p:nvSpPr>
        <p:spPr>
          <a:xfrm>
            <a:off x="914400" y="1062335"/>
            <a:ext cx="3185122" cy="584776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9900"/>
                </a:solidFill>
              </a:rPr>
              <a:t>Foursquare</a:t>
            </a:r>
            <a:endParaRPr lang="en-US" sz="3200" dirty="0"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062335"/>
            <a:ext cx="3108922" cy="584776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9900"/>
                </a:solidFill>
              </a:rPr>
              <a:t>MovieLens</a:t>
            </a:r>
            <a:endParaRPr lang="en-US" sz="3200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405735"/>
            <a:ext cx="7943200" cy="46166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A0019"/>
                </a:solidFill>
              </a:rPr>
              <a:t>More localized recommendations gives better quality</a:t>
            </a:r>
            <a:endParaRPr lang="en-US" sz="2400" b="1" dirty="0">
              <a:solidFill>
                <a:srgbClr val="7A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33725"/>
            <a:ext cx="8763000" cy="197627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Location Matters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2165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Evaluating Scalability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23" t="5587" r="3231" b="-5876"/>
          <a:stretch/>
        </p:blipFill>
        <p:spPr>
          <a:xfrm>
            <a:off x="838200" y="2082559"/>
            <a:ext cx="7273463" cy="2718042"/>
          </a:xfrm>
        </p:spPr>
      </p:pic>
      <p:sp>
        <p:nvSpPr>
          <p:cNvPr id="5" name="TextBox 4"/>
          <p:cNvSpPr txBox="1"/>
          <p:nvPr/>
        </p:nvSpPr>
        <p:spPr>
          <a:xfrm>
            <a:off x="1143000" y="4749224"/>
            <a:ext cx="318512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Storage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800600"/>
            <a:ext cx="318512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Maintenance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167824"/>
            <a:ext cx="3810000" cy="584776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9900"/>
                </a:solidFill>
              </a:rPr>
              <a:t>Synthetic Data Set</a:t>
            </a:r>
            <a:endParaRPr lang="en-US" sz="3200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410200"/>
            <a:ext cx="7467600" cy="46166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A0019"/>
                </a:solidFill>
              </a:rPr>
              <a:t>Storage and Maintenance increases exponentially</a:t>
            </a:r>
            <a:endParaRPr lang="en-US" sz="2400" b="1" dirty="0">
              <a:solidFill>
                <a:srgbClr val="7A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Evaluating Query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8" b="-1119"/>
          <a:stretch/>
        </p:blipFill>
        <p:spPr>
          <a:xfrm>
            <a:off x="774225" y="1828799"/>
            <a:ext cx="7876521" cy="2895601"/>
          </a:xfrm>
        </p:spPr>
      </p:pic>
      <p:sp>
        <p:nvSpPr>
          <p:cNvPr id="5" name="TextBox 4"/>
          <p:cNvSpPr txBox="1"/>
          <p:nvPr/>
        </p:nvSpPr>
        <p:spPr>
          <a:xfrm>
            <a:off x="1143000" y="4800600"/>
            <a:ext cx="31851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Snapshot Queries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800600"/>
            <a:ext cx="31851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Continuous Queries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914400"/>
            <a:ext cx="3810000" cy="584776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9900"/>
                </a:solidFill>
              </a:rPr>
              <a:t>Synthetic Data Set</a:t>
            </a:r>
            <a:endParaRPr lang="en-US" sz="3200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562600"/>
            <a:ext cx="8753117" cy="46166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A0019"/>
                </a:solidFill>
              </a:rPr>
              <a:t>Query Performance in LARS is better than its counterparts</a:t>
            </a:r>
            <a:endParaRPr lang="en-US" sz="2400" b="1" dirty="0">
              <a:solidFill>
                <a:srgbClr val="7A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1910"/>
            <a:ext cx="8915400" cy="567690"/>
          </a:xfrm>
        </p:spPr>
        <p:txBody>
          <a:bodyPr/>
          <a:lstStyle/>
          <a:p>
            <a:r>
              <a:rPr lang="en-US" dirty="0" smtClean="0"/>
              <a:t>Location Matters: Netflix Rental Patterns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62" y="1268888"/>
            <a:ext cx="5051638" cy="485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0" y="4169743"/>
            <a:ext cx="1549525" cy="194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099213"/>
            <a:ext cx="1549525" cy="191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20233"/>
            <a:ext cx="1512842" cy="1762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9743"/>
            <a:ext cx="1560579" cy="195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ts1.mm.bing.net/images/thumbnail.aspx?q=837515422144&amp;id=94a951ba8e2b18d7ed075078d2a23578&amp;url=http%3a%2f%2fvialogue.files.wordpress.com%2f2010%2f09%2fnetflix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1" y="1288859"/>
            <a:ext cx="11430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ts1.mm.bing.net/images/thumbnail.aspx?q=837515422144&amp;id=94a951ba8e2b18d7ed075078d2a23578&amp;url=http%3a%2f%2fvialogue.files.wordpress.com%2f2010%2f09%2fnetflix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21" y="1268888"/>
            <a:ext cx="11430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7850" y="685800"/>
            <a:ext cx="8171689" cy="583083"/>
          </a:xfrm>
        </p:spPr>
        <p:txBody>
          <a:bodyPr/>
          <a:lstStyle/>
          <a:p>
            <a:r>
              <a:rPr lang="en-US" sz="2200" dirty="0" smtClean="0"/>
              <a:t>Movie preferences differ based on the user location (zip code)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3276600"/>
            <a:ext cx="5486400" cy="830997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Preference Locality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s2.mm.bing.net/images/thumbnail.aspx?q=876571201285&amp;id=2dae5b1dbcb14baef3f67d1761af474d&amp;url=http%3a%2f%2fwww.cellphonesmarket.com%2fnews%2fwp-content%2fuploads%2f2011%2f03%2fAmerican-Express-teamed-up-with-Foursquare-for-location-based-mobile-money-servi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2001953" cy="150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" y="76200"/>
            <a:ext cx="9032240" cy="457201"/>
          </a:xfrm>
        </p:spPr>
        <p:txBody>
          <a:bodyPr/>
          <a:lstStyle/>
          <a:p>
            <a:r>
              <a:rPr lang="en-US" sz="3000" dirty="0" smtClean="0"/>
              <a:t>Location Matters: Check-In Destinations in Foursquare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854511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3052122" y="5581134"/>
            <a:ext cx="533400" cy="457200"/>
          </a:xfrm>
          <a:prstGeom prst="roundRect">
            <a:avLst/>
          </a:prstGeom>
          <a:solidFill>
            <a:schemeClr val="accent2">
              <a:alpha val="36000"/>
            </a:schemeClr>
          </a:soli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95632"/>
              </p:ext>
            </p:extLst>
          </p:nvPr>
        </p:nvGraphicFramePr>
        <p:xfrm>
          <a:off x="446904" y="4429896"/>
          <a:ext cx="2302476" cy="990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62681"/>
                <a:gridCol w="1239795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%</a:t>
                      </a:r>
                      <a:r>
                        <a:rPr lang="en-US" sz="1100" baseline="0" dirty="0" smtClean="0"/>
                        <a:t> of check-ins</a:t>
                      </a:r>
                      <a:endParaRPr lang="en-US" sz="11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Edina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59%</a:t>
                      </a:r>
                      <a:endParaRPr lang="en-US" sz="10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Minneapolis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37%</a:t>
                      </a:r>
                      <a:endParaRPr lang="en-US" sz="10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Edin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Prarie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5%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Connector 12"/>
          <p:cNvCxnSpPr>
            <a:stCxn id="9" idx="0"/>
          </p:cNvCxnSpPr>
          <p:nvPr/>
        </p:nvCxnSpPr>
        <p:spPr bwMode="auto">
          <a:xfrm flipH="1" flipV="1">
            <a:off x="2730846" y="4429896"/>
            <a:ext cx="587976" cy="1151238"/>
          </a:xfrm>
          <a:prstGeom prst="line">
            <a:avLst/>
          </a:prstGeom>
          <a:ln>
            <a:solidFill>
              <a:schemeClr val="accent2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1"/>
          </p:cNvCxnSpPr>
          <p:nvPr/>
        </p:nvCxnSpPr>
        <p:spPr bwMode="auto">
          <a:xfrm flipH="1" flipV="1">
            <a:off x="444846" y="5420496"/>
            <a:ext cx="2607276" cy="389238"/>
          </a:xfrm>
          <a:prstGeom prst="line">
            <a:avLst/>
          </a:prstGeom>
          <a:ln>
            <a:solidFill>
              <a:schemeClr val="accent2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3733800"/>
            <a:ext cx="2133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/>
              <a:t>Fousquare</a:t>
            </a:r>
            <a:r>
              <a:rPr lang="en-US" sz="1300" b="1" dirty="0" smtClean="0"/>
              <a:t> users</a:t>
            </a:r>
            <a:br>
              <a:rPr lang="en-US" sz="1300" b="1" dirty="0" smtClean="0"/>
            </a:br>
            <a:r>
              <a:rPr lang="en-US" sz="1300" b="1" dirty="0" smtClean="0"/>
              <a:t>from Edina tend to visit venues in …</a:t>
            </a:r>
            <a:endParaRPr lang="en-US" sz="1300" b="1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4605664" y="4427220"/>
            <a:ext cx="533400" cy="457200"/>
          </a:xfrm>
          <a:prstGeom prst="roundRect">
            <a:avLst/>
          </a:prstGeom>
          <a:solidFill>
            <a:schemeClr val="accent2">
              <a:alpha val="13000"/>
            </a:schemeClr>
          </a:solidFill>
          <a:ln>
            <a:solidFill>
              <a:srgbClr val="3366F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23578"/>
              </p:ext>
            </p:extLst>
          </p:nvPr>
        </p:nvGraphicFramePr>
        <p:xfrm>
          <a:off x="6689124" y="3696372"/>
          <a:ext cx="2378676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850"/>
                <a:gridCol w="1280826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City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of check-ins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St. Paul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17%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Minneapolis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13 %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Roseville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10%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>
            <a:stCxn id="28" idx="0"/>
          </p:cNvCxnSpPr>
          <p:nvPr/>
        </p:nvCxnSpPr>
        <p:spPr bwMode="auto">
          <a:xfrm flipV="1">
            <a:off x="4872364" y="3703320"/>
            <a:ext cx="1833236" cy="723900"/>
          </a:xfrm>
          <a:prstGeom prst="line">
            <a:avLst/>
          </a:prstGeom>
          <a:ln>
            <a:solidFill>
              <a:srgbClr val="3366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5105400" y="4693920"/>
            <a:ext cx="1600200" cy="182880"/>
          </a:xfrm>
          <a:prstGeom prst="line">
            <a:avLst/>
          </a:prstGeom>
          <a:ln>
            <a:solidFill>
              <a:srgbClr val="3366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 bwMode="auto">
          <a:xfrm>
            <a:off x="3352800" y="4065270"/>
            <a:ext cx="533400" cy="457200"/>
          </a:xfrm>
          <a:prstGeom prst="roundRect">
            <a:avLst/>
          </a:prstGeom>
          <a:solidFill>
            <a:schemeClr val="accent4">
              <a:alpha val="24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074093"/>
              </p:ext>
            </p:extLst>
          </p:nvPr>
        </p:nvGraphicFramePr>
        <p:xfrm>
          <a:off x="304800" y="2179320"/>
          <a:ext cx="2302476" cy="9906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62681"/>
                <a:gridCol w="1239795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%</a:t>
                      </a:r>
                      <a:r>
                        <a:rPr lang="en-US" sz="1100" baseline="0" dirty="0" smtClean="0"/>
                        <a:t> of check-ins</a:t>
                      </a:r>
                      <a:endParaRPr lang="en-US" sz="11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Brooklyn</a:t>
                      </a:r>
                      <a:r>
                        <a:rPr lang="en-US" sz="1000" baseline="0" dirty="0" smtClean="0"/>
                        <a:t> Park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32%</a:t>
                      </a:r>
                      <a:endParaRPr lang="en-US" sz="10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Robbinsdale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20%</a:t>
                      </a:r>
                      <a:endParaRPr lang="en-US" sz="10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Minneapolis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15%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9" name="Straight Connector 38"/>
          <p:cNvCxnSpPr>
            <a:stCxn id="37" idx="0"/>
          </p:cNvCxnSpPr>
          <p:nvPr/>
        </p:nvCxnSpPr>
        <p:spPr bwMode="auto">
          <a:xfrm flipH="1" flipV="1">
            <a:off x="2590800" y="2209800"/>
            <a:ext cx="1028700" cy="18554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flipH="1" flipV="1">
            <a:off x="304800" y="3173730"/>
            <a:ext cx="3048000" cy="10934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87598" y="2743200"/>
            <a:ext cx="2057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Foursquare users</a:t>
            </a:r>
            <a:br>
              <a:rPr lang="en-US" sz="1300" b="1" dirty="0" smtClean="0"/>
            </a:br>
            <a:r>
              <a:rPr lang="en-US" sz="1300" b="1" dirty="0" smtClean="0"/>
              <a:t>from Falcon Heights tend to visit venues in …</a:t>
            </a:r>
            <a:endParaRPr lang="en-US" sz="13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1447800"/>
            <a:ext cx="23374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/>
              <a:t>Fousquare</a:t>
            </a:r>
            <a:r>
              <a:rPr lang="en-US" sz="1300" b="1" dirty="0" smtClean="0"/>
              <a:t> users</a:t>
            </a:r>
            <a:br>
              <a:rPr lang="en-US" sz="1300" b="1" dirty="0" smtClean="0"/>
            </a:br>
            <a:r>
              <a:rPr lang="en-US" sz="1300" b="1" dirty="0" smtClean="0"/>
              <a:t>from </a:t>
            </a:r>
            <a:r>
              <a:rPr lang="en-US" sz="1300" b="1" dirty="0" err="1" smtClean="0"/>
              <a:t>Robbinsdale</a:t>
            </a:r>
            <a:r>
              <a:rPr lang="en-US" sz="1300" b="1" dirty="0" smtClean="0"/>
              <a:t> tend to visit venues in …</a:t>
            </a:r>
            <a:endParaRPr lang="en-US" sz="1300" b="1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171689" cy="583083"/>
          </a:xfrm>
        </p:spPr>
        <p:txBody>
          <a:bodyPr/>
          <a:lstStyle/>
          <a:p>
            <a:r>
              <a:rPr lang="en-US" sz="2200" dirty="0" smtClean="0"/>
              <a:t>Destination preferences differ based on the user location (zip code) and the destination location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3429000"/>
            <a:ext cx="5486400" cy="830997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Preference Locality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s2.mm.bing.net/images/thumbnail.aspx?q=876571201285&amp;id=2dae5b1dbcb14baef3f67d1761af474d&amp;url=http%3a%2f%2fwww.cellphonesmarket.com%2fnews%2fwp-content%2fuploads%2f2011%2f03%2fAmerican-Express-teamed-up-with-Foursquare-for-location-based-mobile-money-servi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001953" cy="150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560" y="76200"/>
            <a:ext cx="9032240" cy="457201"/>
          </a:xfrm>
        </p:spPr>
        <p:txBody>
          <a:bodyPr/>
          <a:lstStyle/>
          <a:p>
            <a:r>
              <a:rPr lang="en-US" sz="3000" dirty="0" smtClean="0"/>
              <a:t>Location Matters: Travel Distance in Foursquare</a:t>
            </a:r>
            <a:endParaRPr lang="en-US" sz="3000" dirty="0"/>
          </a:p>
        </p:txBody>
      </p:sp>
      <p:graphicFrame>
        <p:nvGraphicFramePr>
          <p:cNvPr id="5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630809"/>
              </p:ext>
            </p:extLst>
          </p:nvPr>
        </p:nvGraphicFramePr>
        <p:xfrm>
          <a:off x="2286000" y="1295400"/>
          <a:ext cx="6477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Chart" r:id="rId6" imgW="9321800" imgH="5765800" progId="Excel.Chart.8">
                  <p:embed/>
                </p:oleObj>
              </mc:Choice>
              <mc:Fallback>
                <p:oleObj name="Chart" r:id="rId6" imgW="9321800" imgH="57658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5400"/>
                        <a:ext cx="64770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6823" y="3276600"/>
            <a:ext cx="211537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~ 75 % of users travels less than 50 mi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2895600"/>
            <a:ext cx="4191000" cy="830997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Travel Locality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LARS Main Idea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9812"/>
            <a:ext cx="8229600" cy="3046988"/>
          </a:xfrm>
          <a:prstGeom prst="rect">
            <a:avLst/>
          </a:prstGeom>
          <a:solidFill>
            <a:srgbClr val="7A0019"/>
          </a:solidFill>
          <a:ln>
            <a:solidFill>
              <a:srgbClr val="7A00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LARS takes into account </a:t>
            </a:r>
            <a:r>
              <a:rPr lang="en-US" sz="4800" u="sng" dirty="0" smtClean="0">
                <a:solidFill>
                  <a:schemeClr val="bg1"/>
                </a:solidFill>
              </a:rPr>
              <a:t>Preference Locality</a:t>
            </a:r>
            <a:r>
              <a:rPr lang="en-US" sz="4800" dirty="0" smtClean="0">
                <a:solidFill>
                  <a:schemeClr val="bg1"/>
                </a:solidFill>
              </a:rPr>
              <a:t> and </a:t>
            </a:r>
            <a:r>
              <a:rPr lang="en-US" sz="4800" u="sng" dirty="0" smtClean="0">
                <a:solidFill>
                  <a:schemeClr val="bg1"/>
                </a:solidFill>
              </a:rPr>
              <a:t>Travel Locality</a:t>
            </a:r>
            <a:r>
              <a:rPr lang="en-US" sz="4800" dirty="0" smtClean="0">
                <a:solidFill>
                  <a:schemeClr val="bg1"/>
                </a:solidFill>
              </a:rPr>
              <a:t> when recommending items to users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7264"/>
            <a:ext cx="8763000" cy="3250936"/>
          </a:xfrm>
        </p:spPr>
        <p:txBody>
          <a:bodyPr>
            <a:noAutofit/>
          </a:bodyPr>
          <a:lstStyle/>
          <a:p>
            <a:r>
              <a:rPr lang="en-US" sz="4400" dirty="0" smtClean="0"/>
              <a:t>Location-based Ratings</a:t>
            </a:r>
          </a:p>
          <a:p>
            <a:r>
              <a:rPr lang="en-US" sz="4400" dirty="0" smtClean="0"/>
              <a:t>LARS solution</a:t>
            </a:r>
          </a:p>
          <a:p>
            <a:r>
              <a:rPr lang="en-US" sz="4400" dirty="0" smtClean="0"/>
              <a:t>Experimental Evaluation</a:t>
            </a:r>
          </a:p>
          <a:p>
            <a:r>
              <a:rPr lang="en-US" sz="4400" dirty="0" smtClean="0"/>
              <a:t>Conclusion</a:t>
            </a:r>
            <a:endParaRPr lang="en-US" sz="4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969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 Light" pitchFamily="34" charset="0"/>
              </a:rPr>
              <a:t>Talk Outline</a:t>
            </a:r>
            <a:endParaRPr lang="en-US" b="1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stin_umn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justin_umn1</Template>
  <TotalTime>12637</TotalTime>
  <Words>2048</Words>
  <Application>Microsoft Office PowerPoint</Application>
  <PresentationFormat>On-screen Show (4:3)</PresentationFormat>
  <Paragraphs>571</Paragraphs>
  <Slides>41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Arial</vt:lpstr>
      <vt:lpstr>Calibri</vt:lpstr>
      <vt:lpstr>HyhwpEQ</vt:lpstr>
      <vt:lpstr>Segoe UI Light</vt:lpstr>
      <vt:lpstr>Wingdings</vt:lpstr>
      <vt:lpstr>justin_umn1</vt:lpstr>
      <vt:lpstr>Chart</vt:lpstr>
      <vt:lpstr>LARS  A Location-Aware Recommender System</vt:lpstr>
      <vt:lpstr>Recommender Systems – Basic Idea (1/2)</vt:lpstr>
      <vt:lpstr>Recommender Systems – Basic Idea (2/2)</vt:lpstr>
      <vt:lpstr>Location Matters !</vt:lpstr>
      <vt:lpstr>Location Matters: Netflix Rental Patterns</vt:lpstr>
      <vt:lpstr>Location Matters: Check-In Destinations in Foursquare</vt:lpstr>
      <vt:lpstr>Location Matters: Travel Distance in Foursquare</vt:lpstr>
      <vt:lpstr>LARS Main Idea</vt:lpstr>
      <vt:lpstr>Talk Outline</vt:lpstr>
      <vt:lpstr>Talk Outline</vt:lpstr>
      <vt:lpstr>Traditional Recommender Systems</vt:lpstr>
      <vt:lpstr>Incorporating Users Locations</vt:lpstr>
      <vt:lpstr>Incorporating Items Locations</vt:lpstr>
      <vt:lpstr>Incorporating Both Users and Items Locations</vt:lpstr>
      <vt:lpstr>Location-based Ratings Taxonomy</vt:lpstr>
      <vt:lpstr>Talk Outline</vt:lpstr>
      <vt:lpstr>Talk Outline</vt:lpstr>
      <vt:lpstr>Spatial User Ratings For Non-Spatial Items (1/3)</vt:lpstr>
      <vt:lpstr>Spatial User Ratings For Non-Spatial Items (2/3)</vt:lpstr>
      <vt:lpstr>PowerPoint Presentation</vt:lpstr>
      <vt:lpstr>Talk Outline</vt:lpstr>
      <vt:lpstr>Non-Spatial User Ratings For Spatial Items (1/2)</vt:lpstr>
      <vt:lpstr>Non-Spatial User Ratings For Spatial Items (2/2)</vt:lpstr>
      <vt:lpstr>Talk Outline</vt:lpstr>
      <vt:lpstr>Spatial User Ratings For Spatial Items</vt:lpstr>
      <vt:lpstr>Talk Outline</vt:lpstr>
      <vt:lpstr>Experiments: Data Sets</vt:lpstr>
      <vt:lpstr>Experiments: Evaluating Recommendation Quality</vt:lpstr>
      <vt:lpstr>Experiments: Evaluating Scalability</vt:lpstr>
      <vt:lpstr>Experiments: Evaluating Query Performance</vt:lpstr>
      <vt:lpstr>Talk Outline</vt:lpstr>
      <vt:lpstr>Take-Away Message</vt:lpstr>
      <vt:lpstr>LARS in Action (SIGMOD 2012 Demo)</vt:lpstr>
      <vt:lpstr>Questions</vt:lpstr>
      <vt:lpstr>Thank You</vt:lpstr>
      <vt:lpstr>Location-Based Ratings Taxonomy</vt:lpstr>
      <vt:lpstr>Non-Spatial User Ratings For Spatial Items (1/3)</vt:lpstr>
      <vt:lpstr>Non-Spatial User Ratings For Spatial Items (3/3)</vt:lpstr>
      <vt:lpstr>Evaluating Quality</vt:lpstr>
      <vt:lpstr>Experiments: Evaluating Scalability</vt:lpstr>
      <vt:lpstr>Experiments: Evaluating Query Performance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Preference Evaluation Framework in CareDB</dc:title>
  <dc:creator>admin</dc:creator>
  <cp:lastModifiedBy>Justin Levandoski</cp:lastModifiedBy>
  <cp:revision>1157</cp:revision>
  <dcterms:created xsi:type="dcterms:W3CDTF">2009-02-19T20:57:19Z</dcterms:created>
  <dcterms:modified xsi:type="dcterms:W3CDTF">2013-05-08T18:03:48Z</dcterms:modified>
</cp:coreProperties>
</file>